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7.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9.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10.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11.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12.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13.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14.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15.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16.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17.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18.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19.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20.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3" r:id="rId1"/>
    <p:sldMasterId id="2147483901" r:id="rId2"/>
    <p:sldMasterId id="2147484444" r:id="rId3"/>
    <p:sldMasterId id="2147484482" r:id="rId4"/>
    <p:sldMasterId id="2147484520" r:id="rId5"/>
    <p:sldMasterId id="2147484607" r:id="rId6"/>
    <p:sldMasterId id="2147484643" r:id="rId7"/>
    <p:sldMasterId id="2147484755" r:id="rId8"/>
    <p:sldMasterId id="2147484779" r:id="rId9"/>
    <p:sldMasterId id="2147484947" r:id="rId10"/>
    <p:sldMasterId id="2147485031" r:id="rId11"/>
    <p:sldMasterId id="2147485153" r:id="rId12"/>
    <p:sldMasterId id="2147485191" r:id="rId13"/>
    <p:sldMasterId id="2147485215" r:id="rId14"/>
    <p:sldMasterId id="2147485227" r:id="rId15"/>
    <p:sldMasterId id="2147485243" r:id="rId16"/>
    <p:sldMasterId id="2147485255" r:id="rId17"/>
    <p:sldMasterId id="2147485267" r:id="rId18"/>
    <p:sldMasterId id="2147485279" r:id="rId19"/>
    <p:sldMasterId id="2147485291" r:id="rId20"/>
    <p:sldMasterId id="2147485303" r:id="rId21"/>
  </p:sldMasterIdLst>
  <p:notesMasterIdLst>
    <p:notesMasterId r:id="rId64"/>
  </p:notesMasterIdLst>
  <p:handoutMasterIdLst>
    <p:handoutMasterId r:id="rId65"/>
  </p:handoutMasterIdLst>
  <p:sldIdLst>
    <p:sldId id="643" r:id="rId22"/>
    <p:sldId id="964" r:id="rId23"/>
    <p:sldId id="965" r:id="rId24"/>
    <p:sldId id="966" r:id="rId25"/>
    <p:sldId id="967" r:id="rId26"/>
    <p:sldId id="692" r:id="rId27"/>
    <p:sldId id="941" r:id="rId28"/>
    <p:sldId id="836" r:id="rId29"/>
    <p:sldId id="938" r:id="rId30"/>
    <p:sldId id="928" r:id="rId31"/>
    <p:sldId id="947" r:id="rId32"/>
    <p:sldId id="837" r:id="rId33"/>
    <p:sldId id="925" r:id="rId34"/>
    <p:sldId id="977" r:id="rId35"/>
    <p:sldId id="978" r:id="rId36"/>
    <p:sldId id="979" r:id="rId37"/>
    <p:sldId id="980" r:id="rId38"/>
    <p:sldId id="981" r:id="rId39"/>
    <p:sldId id="982" r:id="rId40"/>
    <p:sldId id="983" r:id="rId41"/>
    <p:sldId id="860" r:id="rId42"/>
    <p:sldId id="942" r:id="rId43"/>
    <p:sldId id="943" r:id="rId44"/>
    <p:sldId id="950" r:id="rId45"/>
    <p:sldId id="944" r:id="rId46"/>
    <p:sldId id="951" r:id="rId47"/>
    <p:sldId id="945" r:id="rId48"/>
    <p:sldId id="946" r:id="rId49"/>
    <p:sldId id="952" r:id="rId50"/>
    <p:sldId id="953" r:id="rId51"/>
    <p:sldId id="954" r:id="rId52"/>
    <p:sldId id="955" r:id="rId53"/>
    <p:sldId id="956" r:id="rId54"/>
    <p:sldId id="930" r:id="rId55"/>
    <p:sldId id="929" r:id="rId56"/>
    <p:sldId id="957" r:id="rId57"/>
    <p:sldId id="949" r:id="rId58"/>
    <p:sldId id="984" r:id="rId59"/>
    <p:sldId id="985" r:id="rId60"/>
    <p:sldId id="986" r:id="rId61"/>
    <p:sldId id="976" r:id="rId62"/>
    <p:sldId id="861" r:id="rId63"/>
  </p:sldIdLst>
  <p:sldSz cx="9906000" cy="6858000" type="A4"/>
  <p:notesSz cx="6865938" cy="9994900"/>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5142"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0287"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65428"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0572"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75718" algn="l" defTabSz="910287" rtl="0" eaLnBrk="1" latinLnBrk="0" hangingPunct="1">
      <a:defRPr kumimoji="1" kern="1200">
        <a:solidFill>
          <a:schemeClr val="tx1"/>
        </a:solidFill>
        <a:latin typeface="Calibri" pitchFamily="34" charset="0"/>
        <a:ea typeface="ＭＳ Ｐゴシック" charset="-128"/>
        <a:cs typeface="+mn-cs"/>
      </a:defRPr>
    </a:lvl6pPr>
    <a:lvl7pPr marL="2730860" algn="l" defTabSz="910287" rtl="0" eaLnBrk="1" latinLnBrk="0" hangingPunct="1">
      <a:defRPr kumimoji="1" kern="1200">
        <a:solidFill>
          <a:schemeClr val="tx1"/>
        </a:solidFill>
        <a:latin typeface="Calibri" pitchFamily="34" charset="0"/>
        <a:ea typeface="ＭＳ Ｐゴシック" charset="-128"/>
        <a:cs typeface="+mn-cs"/>
      </a:defRPr>
    </a:lvl7pPr>
    <a:lvl8pPr marL="3185999" algn="l" defTabSz="910287" rtl="0" eaLnBrk="1" latinLnBrk="0" hangingPunct="1">
      <a:defRPr kumimoji="1" kern="1200">
        <a:solidFill>
          <a:schemeClr val="tx1"/>
        </a:solidFill>
        <a:latin typeface="Calibri" pitchFamily="34" charset="0"/>
        <a:ea typeface="ＭＳ Ｐゴシック" charset="-128"/>
        <a:cs typeface="+mn-cs"/>
      </a:defRPr>
    </a:lvl8pPr>
    <a:lvl9pPr marL="3641145" algn="l" defTabSz="910287"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6" autoAdjust="0"/>
    <p:restoredTop sz="96223" autoAdjust="0"/>
  </p:normalViewPr>
  <p:slideViewPr>
    <p:cSldViewPr>
      <p:cViewPr varScale="1">
        <p:scale>
          <a:sx n="78" d="100"/>
          <a:sy n="78" d="100"/>
        </p:scale>
        <p:origin x="1026" y="84"/>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75833" cy="500147"/>
          </a:xfrm>
          <a:prstGeom prst="rect">
            <a:avLst/>
          </a:prstGeom>
        </p:spPr>
        <p:txBody>
          <a:bodyPr vert="horz" lIns="92842" tIns="46423" rIns="92842" bIns="4642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8487" y="4"/>
            <a:ext cx="2975832" cy="500147"/>
          </a:xfrm>
          <a:prstGeom prst="rect">
            <a:avLst/>
          </a:prstGeom>
        </p:spPr>
        <p:txBody>
          <a:bodyPr vert="horz" lIns="92842" tIns="46423" rIns="92842" bIns="46423" rtlCol="0"/>
          <a:lstStyle>
            <a:lvl1pPr algn="r">
              <a:defRPr sz="1200"/>
            </a:lvl1pPr>
          </a:lstStyle>
          <a:p>
            <a:fld id="{57446922-8D8C-47EE-8990-622DF25C8EA2}" type="datetimeFigureOut">
              <a:rPr kumimoji="1" lang="ja-JP" altLang="en-US" smtClean="0"/>
              <a:t>2016/7/19</a:t>
            </a:fld>
            <a:endParaRPr kumimoji="1" lang="ja-JP" altLang="en-US"/>
          </a:p>
        </p:txBody>
      </p:sp>
      <p:sp>
        <p:nvSpPr>
          <p:cNvPr id="4" name="フッター プレースホルダー 3"/>
          <p:cNvSpPr>
            <a:spLocks noGrp="1"/>
          </p:cNvSpPr>
          <p:nvPr>
            <p:ph type="ftr" sz="quarter" idx="2"/>
          </p:nvPr>
        </p:nvSpPr>
        <p:spPr>
          <a:xfrm>
            <a:off x="5" y="9493147"/>
            <a:ext cx="2975833" cy="500147"/>
          </a:xfrm>
          <a:prstGeom prst="rect">
            <a:avLst/>
          </a:prstGeom>
        </p:spPr>
        <p:txBody>
          <a:bodyPr vert="horz" lIns="92842" tIns="46423" rIns="92842" bIns="4642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8487" y="9493147"/>
            <a:ext cx="2975832" cy="500147"/>
          </a:xfrm>
          <a:prstGeom prst="rect">
            <a:avLst/>
          </a:prstGeom>
        </p:spPr>
        <p:txBody>
          <a:bodyPr vert="horz" lIns="92842" tIns="46423" rIns="92842" bIns="46423" rtlCol="0" anchor="b"/>
          <a:lstStyle>
            <a:lvl1pPr algn="r">
              <a:defRPr sz="1200"/>
            </a:lvl1pPr>
          </a:lstStyle>
          <a:p>
            <a:fld id="{8DF894AA-7AB0-4942-9BF3-D4AD463BD6ED}" type="slidenum">
              <a:rPr kumimoji="1" lang="ja-JP" altLang="en-US" smtClean="0"/>
              <a:t>‹#›</a:t>
            </a:fld>
            <a:endParaRPr kumimoji="1" lang="ja-JP" altLang="en-US"/>
          </a:p>
        </p:txBody>
      </p:sp>
    </p:spTree>
    <p:extLst>
      <p:ext uri="{BB962C8B-B14F-4D97-AF65-F5344CB8AC3E}">
        <p14:creationId xmlns:p14="http://schemas.microsoft.com/office/powerpoint/2010/main" val="1864687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75026" cy="499665"/>
          </a:xfrm>
          <a:prstGeom prst="rect">
            <a:avLst/>
          </a:prstGeom>
        </p:spPr>
        <p:txBody>
          <a:bodyPr vert="horz" lIns="92035" tIns="46015" rIns="92035" bIns="46015" rtlCol="0"/>
          <a:lstStyle>
            <a:lvl1pPr algn="l">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89317" y="4"/>
            <a:ext cx="2975026" cy="499665"/>
          </a:xfrm>
          <a:prstGeom prst="rect">
            <a:avLst/>
          </a:prstGeom>
        </p:spPr>
        <p:txBody>
          <a:bodyPr vert="horz" lIns="92035" tIns="46015" rIns="92035" bIns="46015" rtlCol="0"/>
          <a:lstStyle>
            <a:lvl1pPr algn="r">
              <a:defRPr sz="1200">
                <a:ea typeface="ＭＳ Ｐゴシック" charset="-128"/>
              </a:defRPr>
            </a:lvl1pPr>
          </a:lstStyle>
          <a:p>
            <a:pPr>
              <a:defRPr/>
            </a:pPr>
            <a:fld id="{AD95FCE7-FE7C-4149-9F4F-6D4CCF9C7D20}" type="datetimeFigureOut">
              <a:rPr lang="ja-JP" altLang="en-US"/>
              <a:pPr>
                <a:defRPr/>
              </a:pPr>
              <a:t>2016/7/19</a:t>
            </a:fld>
            <a:endParaRPr lang="ja-JP" altLang="en-US"/>
          </a:p>
        </p:txBody>
      </p:sp>
      <p:sp>
        <p:nvSpPr>
          <p:cNvPr id="4" name="スライド イメージ プレースホルダー 3"/>
          <p:cNvSpPr>
            <a:spLocks noGrp="1" noRot="1" noChangeAspect="1"/>
          </p:cNvSpPr>
          <p:nvPr>
            <p:ph type="sldImg" idx="2"/>
          </p:nvPr>
        </p:nvSpPr>
        <p:spPr>
          <a:xfrm>
            <a:off x="728663" y="750888"/>
            <a:ext cx="5410200" cy="3746500"/>
          </a:xfrm>
          <a:prstGeom prst="rect">
            <a:avLst/>
          </a:prstGeom>
          <a:noFill/>
          <a:ln w="12700">
            <a:solidFill>
              <a:prstClr val="black"/>
            </a:solidFill>
          </a:ln>
        </p:spPr>
        <p:txBody>
          <a:bodyPr vert="horz" lIns="92035" tIns="46015" rIns="92035" bIns="46015" rtlCol="0" anchor="ctr"/>
          <a:lstStyle/>
          <a:p>
            <a:pPr lvl="0"/>
            <a:endParaRPr lang="ja-JP" altLang="en-US" noProof="0" smtClean="0"/>
          </a:p>
        </p:txBody>
      </p:sp>
      <p:sp>
        <p:nvSpPr>
          <p:cNvPr id="5" name="ノート プレースホルダー 4"/>
          <p:cNvSpPr>
            <a:spLocks noGrp="1"/>
          </p:cNvSpPr>
          <p:nvPr>
            <p:ph type="body" sz="quarter" idx="3"/>
          </p:nvPr>
        </p:nvSpPr>
        <p:spPr>
          <a:xfrm>
            <a:off x="686915" y="4747618"/>
            <a:ext cx="5492110" cy="4496987"/>
          </a:xfrm>
          <a:prstGeom prst="rect">
            <a:avLst/>
          </a:prstGeom>
        </p:spPr>
        <p:txBody>
          <a:bodyPr vert="horz" lIns="92035" tIns="46015" rIns="92035" bIns="46015"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6" y="9493643"/>
            <a:ext cx="2975026" cy="499665"/>
          </a:xfrm>
          <a:prstGeom prst="rect">
            <a:avLst/>
          </a:prstGeom>
        </p:spPr>
        <p:txBody>
          <a:bodyPr vert="horz" lIns="92035" tIns="46015" rIns="92035" bIns="46015" rtlCol="0" anchor="b"/>
          <a:lstStyle>
            <a:lvl1pPr algn="l">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89317" y="9493643"/>
            <a:ext cx="2975026" cy="499665"/>
          </a:xfrm>
          <a:prstGeom prst="rect">
            <a:avLst/>
          </a:prstGeom>
        </p:spPr>
        <p:txBody>
          <a:bodyPr vert="horz" lIns="92035" tIns="46015" rIns="92035" bIns="46015" rtlCol="0" anchor="b"/>
          <a:lstStyle>
            <a:lvl1pPr algn="r">
              <a:defRPr sz="1200">
                <a:ea typeface="ＭＳ Ｐゴシック" charset="-128"/>
              </a:defRPr>
            </a:lvl1pPr>
          </a:lstStyle>
          <a:p>
            <a:pPr>
              <a:defRPr/>
            </a:pPr>
            <a:fld id="{9BFEE5C2-DE88-4490-BA73-08C589DF1651}" type="slidenum">
              <a:rPr lang="ja-JP" altLang="en-US"/>
              <a:pPr>
                <a:defRPr/>
              </a:pPr>
              <a:t>‹#›</a:t>
            </a:fld>
            <a:endParaRPr lang="ja-JP" altLang="en-US"/>
          </a:p>
        </p:txBody>
      </p:sp>
    </p:spTree>
    <p:extLst>
      <p:ext uri="{BB962C8B-B14F-4D97-AF65-F5344CB8AC3E}">
        <p14:creationId xmlns:p14="http://schemas.microsoft.com/office/powerpoint/2010/main" val="3361168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5142" algn="l" rtl="0" eaLnBrk="0" fontAlgn="base" hangingPunct="0">
      <a:spcBef>
        <a:spcPct val="30000"/>
      </a:spcBef>
      <a:spcAft>
        <a:spcPct val="0"/>
      </a:spcAft>
      <a:defRPr kumimoji="1" sz="1200" kern="1200">
        <a:solidFill>
          <a:schemeClr val="tx1"/>
        </a:solidFill>
        <a:latin typeface="+mn-lt"/>
        <a:ea typeface="+mn-ea"/>
        <a:cs typeface="+mn-cs"/>
      </a:defRPr>
    </a:lvl2pPr>
    <a:lvl3pPr marL="910287" algn="l" rtl="0" eaLnBrk="0" fontAlgn="base" hangingPunct="0">
      <a:spcBef>
        <a:spcPct val="30000"/>
      </a:spcBef>
      <a:spcAft>
        <a:spcPct val="0"/>
      </a:spcAft>
      <a:defRPr kumimoji="1" sz="1200" kern="1200">
        <a:solidFill>
          <a:schemeClr val="tx1"/>
        </a:solidFill>
        <a:latin typeface="+mn-lt"/>
        <a:ea typeface="+mn-ea"/>
        <a:cs typeface="+mn-cs"/>
      </a:defRPr>
    </a:lvl3pPr>
    <a:lvl4pPr marL="1365428" algn="l" rtl="0" eaLnBrk="0" fontAlgn="base" hangingPunct="0">
      <a:spcBef>
        <a:spcPct val="30000"/>
      </a:spcBef>
      <a:spcAft>
        <a:spcPct val="0"/>
      </a:spcAft>
      <a:defRPr kumimoji="1" sz="1200" kern="1200">
        <a:solidFill>
          <a:schemeClr val="tx1"/>
        </a:solidFill>
        <a:latin typeface="+mn-lt"/>
        <a:ea typeface="+mn-ea"/>
        <a:cs typeface="+mn-cs"/>
      </a:defRPr>
    </a:lvl4pPr>
    <a:lvl5pPr marL="1820572" algn="l" rtl="0" eaLnBrk="0" fontAlgn="base" hangingPunct="0">
      <a:spcBef>
        <a:spcPct val="30000"/>
      </a:spcBef>
      <a:spcAft>
        <a:spcPct val="0"/>
      </a:spcAft>
      <a:defRPr kumimoji="1" sz="1200" kern="1200">
        <a:solidFill>
          <a:schemeClr val="tx1"/>
        </a:solidFill>
        <a:latin typeface="+mn-lt"/>
        <a:ea typeface="+mn-ea"/>
        <a:cs typeface="+mn-cs"/>
      </a:defRPr>
    </a:lvl5pPr>
    <a:lvl6pPr marL="2275718" algn="l" defTabSz="910287" rtl="0" eaLnBrk="1" latinLnBrk="0" hangingPunct="1">
      <a:defRPr kumimoji="1" sz="1200" kern="1200">
        <a:solidFill>
          <a:schemeClr val="tx1"/>
        </a:solidFill>
        <a:latin typeface="+mn-lt"/>
        <a:ea typeface="+mn-ea"/>
        <a:cs typeface="+mn-cs"/>
      </a:defRPr>
    </a:lvl6pPr>
    <a:lvl7pPr marL="2730860" algn="l" defTabSz="910287" rtl="0" eaLnBrk="1" latinLnBrk="0" hangingPunct="1">
      <a:defRPr kumimoji="1" sz="1200" kern="1200">
        <a:solidFill>
          <a:schemeClr val="tx1"/>
        </a:solidFill>
        <a:latin typeface="+mn-lt"/>
        <a:ea typeface="+mn-ea"/>
        <a:cs typeface="+mn-cs"/>
      </a:defRPr>
    </a:lvl7pPr>
    <a:lvl8pPr marL="3185999" algn="l" defTabSz="910287" rtl="0" eaLnBrk="1" latinLnBrk="0" hangingPunct="1">
      <a:defRPr kumimoji="1" sz="1200" kern="1200">
        <a:solidFill>
          <a:schemeClr val="tx1"/>
        </a:solidFill>
        <a:latin typeface="+mn-lt"/>
        <a:ea typeface="+mn-ea"/>
        <a:cs typeface="+mn-cs"/>
      </a:defRPr>
    </a:lvl8pPr>
    <a:lvl9pPr marL="3641145" algn="l" defTabSz="91028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8663" y="750888"/>
            <a:ext cx="5410200" cy="37465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BFEE5C2-DE88-4490-BA73-08C589DF1651}" type="slidenum">
              <a:rPr lang="ja-JP" altLang="en-US" smtClean="0">
                <a:solidFill>
                  <a:prstClr val="black"/>
                </a:solidFill>
              </a:rPr>
              <a:pPr>
                <a:defRPr/>
              </a:pPr>
              <a:t>0</a:t>
            </a:fld>
            <a:endParaRPr lang="ja-JP" altLang="en-US">
              <a:solidFill>
                <a:prstClr val="black"/>
              </a:solidFill>
            </a:endParaRPr>
          </a:p>
        </p:txBody>
      </p:sp>
    </p:spTree>
    <p:extLst>
      <p:ext uri="{BB962C8B-B14F-4D97-AF65-F5344CB8AC3E}">
        <p14:creationId xmlns:p14="http://schemas.microsoft.com/office/powerpoint/2010/main" val="55742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8663" y="750888"/>
            <a:ext cx="5410200" cy="3746500"/>
          </a:xfrm>
        </p:spPr>
      </p:sp>
      <p:sp>
        <p:nvSpPr>
          <p:cNvPr id="3" name="ノート プレースホルダー 2"/>
          <p:cNvSpPr>
            <a:spLocks noGrp="1"/>
          </p:cNvSpPr>
          <p:nvPr>
            <p:ph type="body" idx="1"/>
          </p:nvPr>
        </p:nvSpPr>
        <p:spPr/>
        <p:txBody>
          <a:bodyPr/>
          <a:lstStyle/>
          <a:p>
            <a:pPr eaLnBrk="1" hangingPunct="1">
              <a:buFont typeface="Wingdings" pitchFamily="2" charset="2"/>
              <a:buChar char="Ø"/>
            </a:pPr>
            <a:r>
              <a:rPr lang="ja-JP" altLang="en-US" sz="1400" dirty="0">
                <a:latin typeface="Meiryo UI" pitchFamily="50" charset="-128"/>
                <a:ea typeface="Meiryo UI" pitchFamily="50" charset="-128"/>
                <a:cs typeface="Meiryo UI" pitchFamily="50" charset="-128"/>
              </a:rPr>
              <a:t>我が国を代表する企業も</a:t>
            </a:r>
            <a:r>
              <a:rPr lang="en-US" altLang="ja-JP" sz="1400" dirty="0">
                <a:latin typeface="Meiryo UI" pitchFamily="50" charset="-128"/>
                <a:ea typeface="Meiryo UI" pitchFamily="50" charset="-128"/>
                <a:cs typeface="Meiryo UI" pitchFamily="50" charset="-128"/>
              </a:rPr>
              <a:t>2050</a:t>
            </a:r>
            <a:r>
              <a:rPr lang="ja-JP" altLang="en-US" sz="1400" dirty="0">
                <a:latin typeface="Meiryo UI" pitchFamily="50" charset="-128"/>
                <a:ea typeface="Meiryo UI" pitchFamily="50" charset="-128"/>
                <a:cs typeface="Meiryo UI" pitchFamily="50" charset="-128"/>
              </a:rPr>
              <a:t>年をターゲットとした長期ビジョンを策定し始めている。</a:t>
            </a:r>
            <a:endParaRPr lang="en-US" altLang="ja-JP" sz="1400" dirty="0">
              <a:latin typeface="Meiryo UI" pitchFamily="50" charset="-128"/>
              <a:ea typeface="Meiryo UI" pitchFamily="50" charset="-128"/>
              <a:cs typeface="Meiryo UI" pitchFamily="50" charset="-128"/>
            </a:endParaRPr>
          </a:p>
          <a:p>
            <a:pPr eaLnBrk="1" hangingPunct="1">
              <a:spcBef>
                <a:spcPts val="604"/>
              </a:spcBef>
              <a:buFont typeface="Wingdings" pitchFamily="2" charset="2"/>
              <a:buChar char="Ø"/>
            </a:pPr>
            <a:r>
              <a:rPr lang="ja-JP" altLang="en-US" sz="1400" dirty="0">
                <a:latin typeface="Meiryo UI" pitchFamily="50" charset="-128"/>
                <a:ea typeface="Meiryo UI" pitchFamily="50" charset="-128"/>
                <a:cs typeface="Meiryo UI" pitchFamily="50" charset="-128"/>
              </a:rPr>
              <a:t>このような先進的な動きと相まって、政府自身も長期ビジョンの検討を開始することで、官民が連携して</a:t>
            </a:r>
            <a:r>
              <a:rPr lang="ja-JP" altLang="en-US" sz="1400" b="1" u="sng" dirty="0">
                <a:solidFill>
                  <a:srgbClr val="FF0000"/>
                </a:solidFill>
                <a:latin typeface="Meiryo UI" pitchFamily="50" charset="-128"/>
                <a:ea typeface="Meiryo UI" pitchFamily="50" charset="-128"/>
                <a:cs typeface="Meiryo UI" pitchFamily="50" charset="-128"/>
              </a:rPr>
              <a:t>新たな成長モデル構築のきっかけ</a:t>
            </a:r>
            <a:r>
              <a:rPr lang="ja-JP" altLang="en-US" sz="1400" dirty="0">
                <a:latin typeface="Meiryo UI" pitchFamily="50" charset="-128"/>
                <a:ea typeface="Meiryo UI" pitchFamily="50" charset="-128"/>
                <a:cs typeface="Meiryo UI" pitchFamily="50" charset="-128"/>
              </a:rPr>
              <a:t>となる。</a:t>
            </a:r>
            <a:endParaRPr lang="en-US" altLang="ja-JP" sz="1400" dirty="0">
              <a:latin typeface="Meiryo UI" pitchFamily="50" charset="-128"/>
              <a:ea typeface="Meiryo UI" pitchFamily="50" charset="-128"/>
              <a:cs typeface="Meiryo UI" pitchFamily="50" charset="-128"/>
            </a:endParaRPr>
          </a:p>
          <a:p>
            <a:endParaRPr lang="en-US" altLang="ja-JP" sz="1400" dirty="0">
              <a:latin typeface="Meiryo UI" pitchFamily="50" charset="-128"/>
              <a:ea typeface="Meiryo UI" pitchFamily="50" charset="-128"/>
              <a:cs typeface="Meiryo UI"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積み上げ型では作れない目標</a:t>
            </a:r>
          </a:p>
        </p:txBody>
      </p:sp>
      <p:sp>
        <p:nvSpPr>
          <p:cNvPr id="4" name="スライド番号プレースホルダー 3"/>
          <p:cNvSpPr>
            <a:spLocks noGrp="1"/>
          </p:cNvSpPr>
          <p:nvPr>
            <p:ph type="sldNum" sz="quarter" idx="10"/>
          </p:nvPr>
        </p:nvSpPr>
        <p:spPr/>
        <p:txBody>
          <a:bodyPr/>
          <a:lstStyle/>
          <a:p>
            <a:pPr>
              <a:defRPr/>
            </a:pPr>
            <a:fld id="{9BFEE5C2-DE88-4490-BA73-08C589DF1651}" type="slidenum">
              <a:rPr lang="ja-JP" altLang="en-US" smtClean="0"/>
              <a:pPr>
                <a:defRPr/>
              </a:pPr>
              <a:t>33</a:t>
            </a:fld>
            <a:endParaRPr lang="ja-JP" altLang="en-US"/>
          </a:p>
        </p:txBody>
      </p:sp>
    </p:spTree>
    <p:extLst>
      <p:ext uri="{BB962C8B-B14F-4D97-AF65-F5344CB8AC3E}">
        <p14:creationId xmlns:p14="http://schemas.microsoft.com/office/powerpoint/2010/main" val="22514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8663" y="750888"/>
            <a:ext cx="5410200" cy="3746500"/>
          </a:xfrm>
        </p:spPr>
      </p:sp>
      <p:sp>
        <p:nvSpPr>
          <p:cNvPr id="3" name="ノート プレースホルダー 2"/>
          <p:cNvSpPr>
            <a:spLocks noGrp="1"/>
          </p:cNvSpPr>
          <p:nvPr>
            <p:ph type="body" idx="1"/>
          </p:nvPr>
        </p:nvSpPr>
        <p:spPr/>
        <p:txBody>
          <a:bodyPr/>
          <a:lstStyle/>
          <a:p>
            <a:pPr eaLnBrk="1" hangingPunct="1">
              <a:buFont typeface="Wingdings" pitchFamily="2" charset="2"/>
              <a:buChar char="Ø"/>
            </a:pPr>
            <a:r>
              <a:rPr lang="ja-JP" altLang="en-US" sz="1400" dirty="0">
                <a:latin typeface="Meiryo UI" pitchFamily="50" charset="-128"/>
                <a:ea typeface="Meiryo UI" pitchFamily="50" charset="-128"/>
                <a:cs typeface="Meiryo UI" pitchFamily="50" charset="-128"/>
              </a:rPr>
              <a:t>我が国を代表する企業も</a:t>
            </a:r>
            <a:r>
              <a:rPr lang="en-US" altLang="ja-JP" sz="1400" dirty="0">
                <a:latin typeface="Meiryo UI" pitchFamily="50" charset="-128"/>
                <a:ea typeface="Meiryo UI" pitchFamily="50" charset="-128"/>
                <a:cs typeface="Meiryo UI" pitchFamily="50" charset="-128"/>
              </a:rPr>
              <a:t>2050</a:t>
            </a:r>
            <a:r>
              <a:rPr lang="ja-JP" altLang="en-US" sz="1400" dirty="0">
                <a:latin typeface="Meiryo UI" pitchFamily="50" charset="-128"/>
                <a:ea typeface="Meiryo UI" pitchFamily="50" charset="-128"/>
                <a:cs typeface="Meiryo UI" pitchFamily="50" charset="-128"/>
              </a:rPr>
              <a:t>年をターゲットとした長期ビジョンを策定し始めている。</a:t>
            </a:r>
            <a:endParaRPr lang="en-US" altLang="ja-JP" sz="1400" dirty="0">
              <a:latin typeface="Meiryo UI" pitchFamily="50" charset="-128"/>
              <a:ea typeface="Meiryo UI" pitchFamily="50" charset="-128"/>
              <a:cs typeface="Meiryo UI" pitchFamily="50" charset="-128"/>
            </a:endParaRPr>
          </a:p>
          <a:p>
            <a:pPr eaLnBrk="1" hangingPunct="1">
              <a:spcBef>
                <a:spcPts val="604"/>
              </a:spcBef>
              <a:buFont typeface="Wingdings" pitchFamily="2" charset="2"/>
              <a:buChar char="Ø"/>
            </a:pPr>
            <a:r>
              <a:rPr lang="ja-JP" altLang="en-US" sz="1400" dirty="0">
                <a:latin typeface="Meiryo UI" pitchFamily="50" charset="-128"/>
                <a:ea typeface="Meiryo UI" pitchFamily="50" charset="-128"/>
                <a:cs typeface="Meiryo UI" pitchFamily="50" charset="-128"/>
              </a:rPr>
              <a:t>このような先進的な動きと相まって、政府自身も長期ビジョンの検討を開始することで、官民が連携して</a:t>
            </a:r>
            <a:r>
              <a:rPr lang="ja-JP" altLang="en-US" sz="1400" b="1" u="sng" dirty="0">
                <a:solidFill>
                  <a:srgbClr val="FF0000"/>
                </a:solidFill>
                <a:latin typeface="Meiryo UI" pitchFamily="50" charset="-128"/>
                <a:ea typeface="Meiryo UI" pitchFamily="50" charset="-128"/>
                <a:cs typeface="Meiryo UI" pitchFamily="50" charset="-128"/>
              </a:rPr>
              <a:t>新たな成長モデル構築のきっかけ</a:t>
            </a:r>
            <a:r>
              <a:rPr lang="ja-JP" altLang="en-US" sz="1400" dirty="0">
                <a:latin typeface="Meiryo UI" pitchFamily="50" charset="-128"/>
                <a:ea typeface="Meiryo UI" pitchFamily="50" charset="-128"/>
                <a:cs typeface="Meiryo UI" pitchFamily="50" charset="-128"/>
              </a:rPr>
              <a:t>となる。</a:t>
            </a:r>
            <a:endParaRPr lang="en-US" altLang="ja-JP" sz="1400" dirty="0">
              <a:latin typeface="Meiryo UI" pitchFamily="50" charset="-128"/>
              <a:ea typeface="Meiryo UI" pitchFamily="50" charset="-128"/>
              <a:cs typeface="Meiryo UI" pitchFamily="50" charset="-128"/>
            </a:endParaRPr>
          </a:p>
          <a:p>
            <a:endParaRPr lang="en-US" altLang="ja-JP" sz="1400" dirty="0">
              <a:latin typeface="Meiryo UI" pitchFamily="50" charset="-128"/>
              <a:ea typeface="Meiryo UI" pitchFamily="50" charset="-128"/>
              <a:cs typeface="Meiryo UI"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積み上げ型では作れない目標</a:t>
            </a:r>
          </a:p>
        </p:txBody>
      </p:sp>
      <p:sp>
        <p:nvSpPr>
          <p:cNvPr id="4" name="スライド番号プレースホルダー 3"/>
          <p:cNvSpPr>
            <a:spLocks noGrp="1"/>
          </p:cNvSpPr>
          <p:nvPr>
            <p:ph type="sldNum" sz="quarter" idx="10"/>
          </p:nvPr>
        </p:nvSpPr>
        <p:spPr/>
        <p:txBody>
          <a:bodyPr/>
          <a:lstStyle/>
          <a:p>
            <a:pPr>
              <a:defRPr/>
            </a:pPr>
            <a:fld id="{9BFEE5C2-DE88-4490-BA73-08C589DF1651}" type="slidenum">
              <a:rPr lang="ja-JP" altLang="en-US" smtClean="0"/>
              <a:pPr>
                <a:defRPr/>
              </a:pPr>
              <a:t>34</a:t>
            </a:fld>
            <a:endParaRPr lang="ja-JP" altLang="en-US"/>
          </a:p>
        </p:txBody>
      </p:sp>
    </p:spTree>
    <p:extLst>
      <p:ext uri="{BB962C8B-B14F-4D97-AF65-F5344CB8AC3E}">
        <p14:creationId xmlns:p14="http://schemas.microsoft.com/office/powerpoint/2010/main" val="225140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ja-JP" smtClean="0"/>
          </a:p>
        </p:txBody>
      </p:sp>
      <p:sp>
        <p:nvSpPr>
          <p:cNvPr id="1136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7945" indent="-287671" eaLnBrk="0" hangingPunct="0">
              <a:defRPr kumimoji="1">
                <a:solidFill>
                  <a:schemeClr val="tx1"/>
                </a:solidFill>
                <a:latin typeface="Calibri" pitchFamily="34" charset="0"/>
                <a:ea typeface="ＭＳ Ｐゴシック" pitchFamily="50" charset="-128"/>
              </a:defRPr>
            </a:lvl2pPr>
            <a:lvl3pPr marL="1150686" indent="-230137" eaLnBrk="0" hangingPunct="0">
              <a:defRPr kumimoji="1">
                <a:solidFill>
                  <a:schemeClr val="tx1"/>
                </a:solidFill>
                <a:latin typeface="Calibri" pitchFamily="34" charset="0"/>
                <a:ea typeface="ＭＳ Ｐゴシック" pitchFamily="50" charset="-128"/>
              </a:defRPr>
            </a:lvl3pPr>
            <a:lvl4pPr marL="1610960" indent="-230137" eaLnBrk="0" hangingPunct="0">
              <a:defRPr kumimoji="1">
                <a:solidFill>
                  <a:schemeClr val="tx1"/>
                </a:solidFill>
                <a:latin typeface="Calibri" pitchFamily="34" charset="0"/>
                <a:ea typeface="ＭＳ Ｐゴシック" pitchFamily="50" charset="-128"/>
              </a:defRPr>
            </a:lvl4pPr>
            <a:lvl5pPr marL="2071234" indent="-230137" eaLnBrk="0" hangingPunct="0">
              <a:defRPr kumimoji="1">
                <a:solidFill>
                  <a:schemeClr val="tx1"/>
                </a:solidFill>
                <a:latin typeface="Calibri" pitchFamily="34" charset="0"/>
                <a:ea typeface="ＭＳ Ｐゴシック" pitchFamily="50" charset="-128"/>
              </a:defRPr>
            </a:lvl5pPr>
            <a:lvl6pPr marL="2531508" indent="-230137"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1782" indent="-230137"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52056" indent="-230137"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12330" indent="-230137"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1E4AD5B-DA27-4989-BB91-DB8CFE60AB78}" type="slidenum">
              <a:rPr lang="en-GB" altLang="ja-JP" smtClean="0">
                <a:latin typeface="Cambria" pitchFamily="18" charset="0"/>
                <a:ea typeface="メイリオ" pitchFamily="50" charset="-128"/>
                <a:cs typeface="メイリオ" pitchFamily="50" charset="-128"/>
              </a:rPr>
              <a:pPr eaLnBrk="1" fontAlgn="base" hangingPunct="1">
                <a:spcBef>
                  <a:spcPct val="0"/>
                </a:spcBef>
                <a:spcAft>
                  <a:spcPct val="0"/>
                </a:spcAft>
              </a:pPr>
              <a:t>37</a:t>
            </a:fld>
            <a:endParaRPr lang="en-GB" altLang="ja-JP" smtClean="0">
              <a:latin typeface="Cambria" pitchFamily="18" charset="0"/>
              <a:ea typeface="メイリオ" pitchFamily="50" charset="-128"/>
              <a:cs typeface="メイリオ" pitchFamily="50" charset="-128"/>
            </a:endParaRPr>
          </a:p>
        </p:txBody>
      </p:sp>
    </p:spTree>
    <p:extLst>
      <p:ext uri="{BB962C8B-B14F-4D97-AF65-F5344CB8AC3E}">
        <p14:creationId xmlns:p14="http://schemas.microsoft.com/office/powerpoint/2010/main" val="352797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ja-JP"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54510" indent="-290196" eaLnBrk="0" hangingPunct="0">
              <a:defRPr kumimoji="1">
                <a:solidFill>
                  <a:schemeClr val="tx1"/>
                </a:solidFill>
                <a:latin typeface="Cambria" pitchFamily="18" charset="0"/>
                <a:ea typeface="メイリオ" pitchFamily="50" charset="-128"/>
                <a:cs typeface="メイリオ" pitchFamily="50" charset="-128"/>
              </a:defRPr>
            </a:lvl2pPr>
            <a:lvl3pPr marL="1160784" indent="-232157" eaLnBrk="0" hangingPunct="0">
              <a:defRPr kumimoji="1">
                <a:solidFill>
                  <a:schemeClr val="tx1"/>
                </a:solidFill>
                <a:latin typeface="Cambria" pitchFamily="18" charset="0"/>
                <a:ea typeface="メイリオ" pitchFamily="50" charset="-128"/>
                <a:cs typeface="メイリオ" pitchFamily="50" charset="-128"/>
              </a:defRPr>
            </a:lvl3pPr>
            <a:lvl4pPr marL="1625098" indent="-232157" eaLnBrk="0" hangingPunct="0">
              <a:defRPr kumimoji="1">
                <a:solidFill>
                  <a:schemeClr val="tx1"/>
                </a:solidFill>
                <a:latin typeface="Cambria" pitchFamily="18" charset="0"/>
                <a:ea typeface="メイリオ" pitchFamily="50" charset="-128"/>
                <a:cs typeface="メイリオ" pitchFamily="50" charset="-128"/>
              </a:defRPr>
            </a:lvl4pPr>
            <a:lvl5pPr marL="2089411" indent="-232157" eaLnBrk="0" hangingPunct="0">
              <a:defRPr kumimoji="1">
                <a:solidFill>
                  <a:schemeClr val="tx1"/>
                </a:solidFill>
                <a:latin typeface="Cambria" pitchFamily="18" charset="0"/>
                <a:ea typeface="メイリオ" pitchFamily="50" charset="-128"/>
                <a:cs typeface="メイリオ" pitchFamily="50" charset="-128"/>
              </a:defRPr>
            </a:lvl5pPr>
            <a:lvl6pPr marL="2553725" indent="-232157"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3018039" indent="-232157"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82352" indent="-232157"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946666" indent="-232157"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fld id="{05727001-42B4-4CAB-8F88-0EAC6CC57439}" type="slidenum">
              <a:rPr lang="en-GB" altLang="ja-JP" smtClean="0"/>
              <a:pPr eaLnBrk="1" hangingPunct="1"/>
              <a:t>38</a:t>
            </a:fld>
            <a:endParaRPr lang="en-GB" altLang="ja-JP" smtClean="0"/>
          </a:p>
        </p:txBody>
      </p:sp>
    </p:spTree>
    <p:extLst>
      <p:ext uri="{BB962C8B-B14F-4D97-AF65-F5344CB8AC3E}">
        <p14:creationId xmlns:p14="http://schemas.microsoft.com/office/powerpoint/2010/main" val="217556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54510" indent="-290196" eaLnBrk="0" hangingPunct="0">
              <a:defRPr kumimoji="1">
                <a:solidFill>
                  <a:schemeClr val="tx1"/>
                </a:solidFill>
                <a:latin typeface="Cambria" pitchFamily="18" charset="0"/>
                <a:ea typeface="メイリオ" pitchFamily="50" charset="-128"/>
                <a:cs typeface="メイリオ" pitchFamily="50" charset="-128"/>
              </a:defRPr>
            </a:lvl2pPr>
            <a:lvl3pPr marL="1160784" indent="-232157" eaLnBrk="0" hangingPunct="0">
              <a:defRPr kumimoji="1">
                <a:solidFill>
                  <a:schemeClr val="tx1"/>
                </a:solidFill>
                <a:latin typeface="Cambria" pitchFamily="18" charset="0"/>
                <a:ea typeface="メイリオ" pitchFamily="50" charset="-128"/>
                <a:cs typeface="メイリオ" pitchFamily="50" charset="-128"/>
              </a:defRPr>
            </a:lvl3pPr>
            <a:lvl4pPr marL="1625098" indent="-232157" eaLnBrk="0" hangingPunct="0">
              <a:defRPr kumimoji="1">
                <a:solidFill>
                  <a:schemeClr val="tx1"/>
                </a:solidFill>
                <a:latin typeface="Cambria" pitchFamily="18" charset="0"/>
                <a:ea typeface="メイリオ" pitchFamily="50" charset="-128"/>
                <a:cs typeface="メイリオ" pitchFamily="50" charset="-128"/>
              </a:defRPr>
            </a:lvl4pPr>
            <a:lvl5pPr marL="2089411" indent="-232157" eaLnBrk="0" hangingPunct="0">
              <a:defRPr kumimoji="1">
                <a:solidFill>
                  <a:schemeClr val="tx1"/>
                </a:solidFill>
                <a:latin typeface="Cambria" pitchFamily="18" charset="0"/>
                <a:ea typeface="メイリオ" pitchFamily="50" charset="-128"/>
                <a:cs typeface="メイリオ" pitchFamily="50" charset="-128"/>
              </a:defRPr>
            </a:lvl5pPr>
            <a:lvl6pPr marL="2553725" indent="-232157"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3018039" indent="-232157"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82352" indent="-232157"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946666" indent="-232157"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fld id="{1A499A1B-3A3F-44FD-8DB5-6A4703D8ECA9}" type="slidenum">
              <a:rPr lang="ja-JP" altLang="en-US" smtClean="0"/>
              <a:pPr eaLnBrk="1" hangingPunct="1"/>
              <a:t>39</a:t>
            </a:fld>
            <a:endParaRPr lang="ja-JP" altLang="en-US" smtClean="0"/>
          </a:p>
        </p:txBody>
      </p:sp>
    </p:spTree>
    <p:extLst>
      <p:ext uri="{BB962C8B-B14F-4D97-AF65-F5344CB8AC3E}">
        <p14:creationId xmlns:p14="http://schemas.microsoft.com/office/powerpoint/2010/main" val="400100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24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6348" indent="-286074" eaLnBrk="0" hangingPunct="0">
              <a:defRPr kumimoji="1">
                <a:solidFill>
                  <a:schemeClr val="tx1"/>
                </a:solidFill>
                <a:latin typeface="Calibri" pitchFamily="34" charset="0"/>
                <a:ea typeface="ＭＳ Ｐゴシック" pitchFamily="50" charset="-128"/>
              </a:defRPr>
            </a:lvl2pPr>
            <a:lvl3pPr marL="1149088" indent="-228540" eaLnBrk="0" hangingPunct="0">
              <a:defRPr kumimoji="1">
                <a:solidFill>
                  <a:schemeClr val="tx1"/>
                </a:solidFill>
                <a:latin typeface="Calibri" pitchFamily="34" charset="0"/>
                <a:ea typeface="ＭＳ Ｐゴシック" pitchFamily="50" charset="-128"/>
              </a:defRPr>
            </a:lvl3pPr>
            <a:lvl4pPr marL="1609362" indent="-228540" eaLnBrk="0" hangingPunct="0">
              <a:defRPr kumimoji="1">
                <a:solidFill>
                  <a:schemeClr val="tx1"/>
                </a:solidFill>
                <a:latin typeface="Calibri" pitchFamily="34" charset="0"/>
                <a:ea typeface="ＭＳ Ｐゴシック" pitchFamily="50" charset="-128"/>
              </a:defRPr>
            </a:lvl4pPr>
            <a:lvl5pPr marL="2069635" indent="-228540" eaLnBrk="0" hangingPunct="0">
              <a:defRPr kumimoji="1">
                <a:solidFill>
                  <a:schemeClr val="tx1"/>
                </a:solidFill>
                <a:latin typeface="Calibri" pitchFamily="34" charset="0"/>
                <a:ea typeface="ＭＳ Ｐゴシック" pitchFamily="50" charset="-128"/>
              </a:defRPr>
            </a:lvl5pPr>
            <a:lvl6pPr marL="2529910" indent="-22854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0184" indent="-22854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50459" indent="-22854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10732" indent="-22854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A38A22A-1569-4F58-A516-AD881C3DA5A8}" type="slidenum">
              <a:rPr lang="ja-JP" altLang="en-US" smtClean="0">
                <a:solidFill>
                  <a:srgbClr val="000000"/>
                </a:solidFill>
              </a:rPr>
              <a:pPr eaLnBrk="1" fontAlgn="base" hangingPunct="1">
                <a:spcBef>
                  <a:spcPct val="0"/>
                </a:spcBef>
                <a:spcAft>
                  <a:spcPct val="0"/>
                </a:spcAft>
              </a:pPr>
              <a:t>3</a:t>
            </a:fld>
            <a:endParaRPr lang="ja-JP" altLang="en-US" smtClean="0">
              <a:solidFill>
                <a:srgbClr val="000000"/>
              </a:solidFill>
            </a:endParaRPr>
          </a:p>
        </p:txBody>
      </p:sp>
    </p:spTree>
    <p:extLst>
      <p:ext uri="{BB962C8B-B14F-4D97-AF65-F5344CB8AC3E}">
        <p14:creationId xmlns:p14="http://schemas.microsoft.com/office/powerpoint/2010/main" val="171047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8663" y="750888"/>
            <a:ext cx="5410200" cy="3746500"/>
          </a:xfrm>
        </p:spPr>
      </p:sp>
      <p:sp>
        <p:nvSpPr>
          <p:cNvPr id="3" name="ノート プレースホルダー 2"/>
          <p:cNvSpPr>
            <a:spLocks noGrp="1"/>
          </p:cNvSpPr>
          <p:nvPr>
            <p:ph type="body" idx="1"/>
          </p:nvPr>
        </p:nvSpPr>
        <p:spPr/>
        <p:txBody>
          <a:bodyPr/>
          <a:lstStyle/>
          <a:p>
            <a:pPr fontAlgn="auto">
              <a:spcBef>
                <a:spcPts val="0"/>
              </a:spcBef>
              <a:spcAft>
                <a:spcPts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①世界共通の目標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温度上昇を</a:t>
            </a:r>
            <a:r>
              <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に抑える。</a:t>
            </a:r>
            <a:r>
              <a:rPr lang="ja-JP" altLang="en-US" dirty="0">
                <a:latin typeface="Meiryo UI" panose="020B0604030504040204" pitchFamily="50" charset="-128"/>
                <a:ea typeface="Meiryo UI" panose="020B0604030504040204" pitchFamily="50" charset="-128"/>
                <a:cs typeface="Meiryo UI" panose="020B0604030504040204" pitchFamily="50" charset="-128"/>
              </a:rPr>
              <a:t>さらに、</a:t>
            </a:r>
            <a:r>
              <a:rPr lang="en-US" altLang="ja-JP" dirty="0">
                <a:latin typeface="Meiryo UI" panose="020B0604030504040204" pitchFamily="50" charset="-128"/>
                <a:ea typeface="Meiryo UI" panose="020B0604030504040204" pitchFamily="50" charset="-128"/>
                <a:cs typeface="Meiryo UI" panose="020B0604030504040204" pitchFamily="50" charset="-128"/>
              </a:rPr>
              <a:t>1.5</a:t>
            </a: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に抑える努力を追求。</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早期に排出をピークアウトさせ、その後急激に削減。</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今世紀後半に排出と吸収をバランス</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②各国の削減目標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すべての国が削減目標</a:t>
            </a:r>
            <a:r>
              <a:rPr lang="ja-JP" altLang="ja-JP"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a:latin typeface="Meiryo UI" panose="020B0604030504040204" pitchFamily="50" charset="-128"/>
                <a:ea typeface="Meiryo UI" panose="020B0604030504040204" pitchFamily="50" charset="-128"/>
                <a:cs typeface="Meiryo UI" panose="020B0604030504040204" pitchFamily="50" charset="-128"/>
              </a:rPr>
              <a:t>設定し、</a:t>
            </a:r>
            <a:r>
              <a:rPr lang="en-US" altLang="ja-JP" dirty="0">
                <a:latin typeface="Meiryo UI" panose="020B0604030504040204" pitchFamily="50" charset="-128"/>
                <a:ea typeface="Meiryo UI" panose="020B0604030504040204" pitchFamily="50" charset="-128"/>
                <a:cs typeface="Meiryo UI" panose="020B0604030504040204" pitchFamily="50" charset="-128"/>
              </a:rPr>
              <a:t>5</a:t>
            </a:r>
            <a:r>
              <a:rPr lang="ja-JP" altLang="ja-JP" dirty="0">
                <a:latin typeface="Meiryo UI" panose="020B0604030504040204" pitchFamily="50" charset="-128"/>
                <a:ea typeface="Meiryo UI" panose="020B0604030504040204" pitchFamily="50" charset="-128"/>
                <a:cs typeface="Meiryo UI" panose="020B0604030504040204" pitchFamily="50" charset="-128"/>
              </a:rPr>
              <a:t>年ごとに更新</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すべての国が</a:t>
            </a:r>
            <a:r>
              <a:rPr lang="ja-JP" altLang="ja-JP" dirty="0">
                <a:latin typeface="Meiryo UI" panose="020B0604030504040204" pitchFamily="50" charset="-128"/>
                <a:ea typeface="Meiryo UI" panose="020B0604030504040204" pitchFamily="50" charset="-128"/>
                <a:cs typeface="Meiryo UI" panose="020B0604030504040204" pitchFamily="50" charset="-128"/>
              </a:rPr>
              <a:t>実施状況</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ja-JP" dirty="0">
                <a:latin typeface="Meiryo UI" panose="020B0604030504040204" pitchFamily="50" charset="-128"/>
                <a:ea typeface="Meiryo UI" panose="020B0604030504040204" pitchFamily="50" charset="-128"/>
                <a:cs typeface="Meiryo UI" panose="020B0604030504040204" pitchFamily="50" charset="-128"/>
              </a:rPr>
              <a:t>報告し、レビューを受け</a:t>
            </a:r>
            <a:r>
              <a:rPr lang="ja-JP" altLang="en-US" dirty="0">
                <a:latin typeface="Meiryo UI" panose="020B0604030504040204" pitchFamily="50" charset="-128"/>
                <a:ea typeface="Meiryo UI" panose="020B0604030504040204" pitchFamily="50" charset="-128"/>
                <a:cs typeface="Meiryo UI" panose="020B0604030504040204" pitchFamily="50" charset="-128"/>
              </a:rPr>
              <a:t>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③長期戦略：</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全ての国が長期戦略</a:t>
            </a:r>
            <a:r>
              <a:rPr lang="ja-JP" altLang="en-US" dirty="0">
                <a:latin typeface="Meiryo UI" panose="020B0604030504040204" pitchFamily="50" charset="-128"/>
                <a:ea typeface="Meiryo UI" panose="020B0604030504040204" pitchFamily="50" charset="-128"/>
                <a:cs typeface="Meiryo UI" panose="020B0604030504040204" pitchFamily="50" charset="-128"/>
              </a:rPr>
              <a:t>をつくる。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④グローバルストックテイク：</a:t>
            </a:r>
            <a:r>
              <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年ごとに世界全体の</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状況を</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確認</a:t>
            </a:r>
            <a:endPar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BFEE5C2-DE88-4490-BA73-08C589DF1651}" type="slidenum">
              <a:rPr lang="ja-JP" altLang="en-US" smtClean="0">
                <a:solidFill>
                  <a:prstClr val="black"/>
                </a:solidFill>
              </a:rPr>
              <a:pPr>
                <a:defRPr/>
              </a:pPr>
              <a:t>6</a:t>
            </a:fld>
            <a:endParaRPr lang="ja-JP" altLang="en-US">
              <a:solidFill>
                <a:prstClr val="black"/>
              </a:solidFill>
            </a:endParaRPr>
          </a:p>
        </p:txBody>
      </p:sp>
    </p:spTree>
    <p:extLst>
      <p:ext uri="{BB962C8B-B14F-4D97-AF65-F5344CB8AC3E}">
        <p14:creationId xmlns:p14="http://schemas.microsoft.com/office/powerpoint/2010/main" val="427294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xfrm>
            <a:off x="727075" y="750888"/>
            <a:ext cx="5411788" cy="3746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latin typeface="Arial" charset="0"/>
            </a:endParaRPr>
          </a:p>
        </p:txBody>
      </p:sp>
      <p:sp>
        <p:nvSpPr>
          <p:cNvPr id="358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54396" indent="-290153" eaLnBrk="0" hangingPunct="0">
              <a:defRPr kumimoji="1">
                <a:solidFill>
                  <a:schemeClr val="tx1"/>
                </a:solidFill>
                <a:latin typeface="Calibri" pitchFamily="34" charset="0"/>
                <a:ea typeface="ＭＳ Ｐゴシック" pitchFamily="50" charset="-128"/>
              </a:defRPr>
            </a:lvl2pPr>
            <a:lvl3pPr marL="1160608" indent="-232123" eaLnBrk="0" hangingPunct="0">
              <a:defRPr kumimoji="1">
                <a:solidFill>
                  <a:schemeClr val="tx1"/>
                </a:solidFill>
                <a:latin typeface="Calibri" pitchFamily="34" charset="0"/>
                <a:ea typeface="ＭＳ Ｐゴシック" pitchFamily="50" charset="-128"/>
              </a:defRPr>
            </a:lvl3pPr>
            <a:lvl4pPr marL="1624852" indent="-232123" eaLnBrk="0" hangingPunct="0">
              <a:defRPr kumimoji="1">
                <a:solidFill>
                  <a:schemeClr val="tx1"/>
                </a:solidFill>
                <a:latin typeface="Calibri" pitchFamily="34" charset="0"/>
                <a:ea typeface="ＭＳ Ｐゴシック" pitchFamily="50" charset="-128"/>
              </a:defRPr>
            </a:lvl4pPr>
            <a:lvl5pPr marL="2089095" indent="-232123" eaLnBrk="0" hangingPunct="0">
              <a:defRPr kumimoji="1">
                <a:solidFill>
                  <a:schemeClr val="tx1"/>
                </a:solidFill>
                <a:latin typeface="Calibri" pitchFamily="34" charset="0"/>
                <a:ea typeface="ＭＳ Ｐゴシック" pitchFamily="50" charset="-128"/>
              </a:defRPr>
            </a:lvl5pPr>
            <a:lvl6pPr marL="2553338" indent="-232123"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3017582" indent="-232123"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81824" indent="-232123"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46068" indent="-232123"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3B7DF85B-C348-4581-AF46-D6D65462A918}" type="slidenum">
              <a:rPr lang="en-US" altLang="ja-JP" smtClean="0">
                <a:solidFill>
                  <a:srgbClr val="000000"/>
                </a:solidFill>
                <a:latin typeface="Arial" charset="0"/>
              </a:rPr>
              <a:pPr eaLnBrk="1" fontAlgn="base" hangingPunct="1">
                <a:spcBef>
                  <a:spcPct val="0"/>
                </a:spcBef>
                <a:spcAft>
                  <a:spcPct val="0"/>
                </a:spcAft>
              </a:pPr>
              <a:t>8</a:t>
            </a:fld>
            <a:endParaRPr lang="en-US" altLang="ja-JP" smtClean="0">
              <a:solidFill>
                <a:srgbClr val="000000"/>
              </a:solidFill>
              <a:latin typeface="Arial" charset="0"/>
            </a:endParaRPr>
          </a:p>
        </p:txBody>
      </p:sp>
    </p:spTree>
    <p:extLst>
      <p:ext uri="{BB962C8B-B14F-4D97-AF65-F5344CB8AC3E}">
        <p14:creationId xmlns:p14="http://schemas.microsoft.com/office/powerpoint/2010/main" val="126616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xfrm>
            <a:off x="727075" y="750888"/>
            <a:ext cx="5411788" cy="3746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latin typeface="Arial" charset="0"/>
            </a:endParaRPr>
          </a:p>
        </p:txBody>
      </p:sp>
      <p:sp>
        <p:nvSpPr>
          <p:cNvPr id="358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54396" indent="-290153" eaLnBrk="0" hangingPunct="0">
              <a:defRPr kumimoji="1">
                <a:solidFill>
                  <a:schemeClr val="tx1"/>
                </a:solidFill>
                <a:latin typeface="Calibri" pitchFamily="34" charset="0"/>
                <a:ea typeface="ＭＳ Ｐゴシック" pitchFamily="50" charset="-128"/>
              </a:defRPr>
            </a:lvl2pPr>
            <a:lvl3pPr marL="1160608" indent="-232123" eaLnBrk="0" hangingPunct="0">
              <a:defRPr kumimoji="1">
                <a:solidFill>
                  <a:schemeClr val="tx1"/>
                </a:solidFill>
                <a:latin typeface="Calibri" pitchFamily="34" charset="0"/>
                <a:ea typeface="ＭＳ Ｐゴシック" pitchFamily="50" charset="-128"/>
              </a:defRPr>
            </a:lvl3pPr>
            <a:lvl4pPr marL="1624852" indent="-232123" eaLnBrk="0" hangingPunct="0">
              <a:defRPr kumimoji="1">
                <a:solidFill>
                  <a:schemeClr val="tx1"/>
                </a:solidFill>
                <a:latin typeface="Calibri" pitchFamily="34" charset="0"/>
                <a:ea typeface="ＭＳ Ｐゴシック" pitchFamily="50" charset="-128"/>
              </a:defRPr>
            </a:lvl4pPr>
            <a:lvl5pPr marL="2089095" indent="-232123" eaLnBrk="0" hangingPunct="0">
              <a:defRPr kumimoji="1">
                <a:solidFill>
                  <a:schemeClr val="tx1"/>
                </a:solidFill>
                <a:latin typeface="Calibri" pitchFamily="34" charset="0"/>
                <a:ea typeface="ＭＳ Ｐゴシック" pitchFamily="50" charset="-128"/>
              </a:defRPr>
            </a:lvl5pPr>
            <a:lvl6pPr marL="2553338" indent="-232123"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3017582" indent="-232123"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81824" indent="-232123"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46068" indent="-232123"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3B7DF85B-C348-4581-AF46-D6D65462A918}" type="slidenum">
              <a:rPr lang="en-US" altLang="ja-JP" smtClean="0">
                <a:solidFill>
                  <a:srgbClr val="000000"/>
                </a:solidFill>
                <a:latin typeface="Arial" charset="0"/>
              </a:rPr>
              <a:pPr eaLnBrk="1" fontAlgn="base" hangingPunct="1">
                <a:spcBef>
                  <a:spcPct val="0"/>
                </a:spcBef>
                <a:spcAft>
                  <a:spcPct val="0"/>
                </a:spcAft>
              </a:pPr>
              <a:t>9</a:t>
            </a:fld>
            <a:endParaRPr lang="en-US" altLang="ja-JP" smtClean="0">
              <a:solidFill>
                <a:srgbClr val="000000"/>
              </a:solidFill>
              <a:latin typeface="Arial" charset="0"/>
            </a:endParaRPr>
          </a:p>
        </p:txBody>
      </p:sp>
    </p:spTree>
    <p:extLst>
      <p:ext uri="{BB962C8B-B14F-4D97-AF65-F5344CB8AC3E}">
        <p14:creationId xmlns:p14="http://schemas.microsoft.com/office/powerpoint/2010/main" val="15106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mtClean="0"/>
              <a:t>20151028 </a:t>
            </a:r>
            <a:r>
              <a:rPr lang="ja-JP" altLang="en-US" smtClean="0"/>
              <a:t>温度上昇についての</a:t>
            </a:r>
            <a:r>
              <a:rPr lang="en-US" altLang="ja-JP" smtClean="0"/>
              <a:t>2</a:t>
            </a:r>
            <a:r>
              <a:rPr lang="ja-JP" altLang="en-US" smtClean="0"/>
              <a:t>列について、「：平均～～」の位置を合わせる</a:t>
            </a:r>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7661" indent="-287562" eaLnBrk="0" hangingPunct="0">
              <a:defRPr kumimoji="1">
                <a:solidFill>
                  <a:schemeClr val="tx1"/>
                </a:solidFill>
                <a:latin typeface="Calibri" pitchFamily="34" charset="0"/>
                <a:ea typeface="ＭＳ Ｐゴシック" pitchFamily="50" charset="-128"/>
              </a:defRPr>
            </a:lvl2pPr>
            <a:lvl3pPr marL="1150251" indent="-230050" eaLnBrk="0" hangingPunct="0">
              <a:defRPr kumimoji="1">
                <a:solidFill>
                  <a:schemeClr val="tx1"/>
                </a:solidFill>
                <a:latin typeface="Calibri" pitchFamily="34" charset="0"/>
                <a:ea typeface="ＭＳ Ｐゴシック" pitchFamily="50" charset="-128"/>
              </a:defRPr>
            </a:lvl3pPr>
            <a:lvl4pPr marL="1610348" indent="-230050" eaLnBrk="0" hangingPunct="0">
              <a:defRPr kumimoji="1">
                <a:solidFill>
                  <a:schemeClr val="tx1"/>
                </a:solidFill>
                <a:latin typeface="Calibri" pitchFamily="34" charset="0"/>
                <a:ea typeface="ＭＳ Ｐゴシック" pitchFamily="50" charset="-128"/>
              </a:defRPr>
            </a:lvl4pPr>
            <a:lvl5pPr marL="2070450" indent="-230050" eaLnBrk="0" hangingPunct="0">
              <a:defRPr kumimoji="1">
                <a:solidFill>
                  <a:schemeClr val="tx1"/>
                </a:solidFill>
                <a:latin typeface="Calibri" pitchFamily="34" charset="0"/>
                <a:ea typeface="ＭＳ Ｐゴシック" pitchFamily="50" charset="-128"/>
              </a:defRPr>
            </a:lvl5pPr>
            <a:lvl6pPr marL="2530550" indent="-23005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0649" indent="-23005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50751" indent="-23005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10850" indent="-23005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fld id="{111D3216-5393-4B6A-8D9D-40DACDBDF107}" type="slidenum">
              <a:rPr lang="ja-JP" altLang="en-US" smtClean="0"/>
              <a:pPr eaLnBrk="1" hangingPunct="1"/>
              <a:t>14</a:t>
            </a:fld>
            <a:endParaRPr lang="ja-JP" altLang="en-US" smtClean="0"/>
          </a:p>
        </p:txBody>
      </p:sp>
    </p:spTree>
    <p:extLst>
      <p:ext uri="{BB962C8B-B14F-4D97-AF65-F5344CB8AC3E}">
        <p14:creationId xmlns:p14="http://schemas.microsoft.com/office/powerpoint/2010/main" val="55989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Tree>
    <p:extLst>
      <p:ext uri="{BB962C8B-B14F-4D97-AF65-F5344CB8AC3E}">
        <p14:creationId xmlns:p14="http://schemas.microsoft.com/office/powerpoint/2010/main" val="111062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smtClean="0"/>
          </a:p>
        </p:txBody>
      </p:sp>
    </p:spTree>
    <p:extLst>
      <p:ext uri="{BB962C8B-B14F-4D97-AF65-F5344CB8AC3E}">
        <p14:creationId xmlns:p14="http://schemas.microsoft.com/office/powerpoint/2010/main" val="2558361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7075" y="750888"/>
            <a:ext cx="5411788" cy="37465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A2580BC-B700-41A2-9B27-66C0695CDAF6}" type="slidenum">
              <a:rPr lang="ja-JP" altLang="en-US" smtClean="0">
                <a:solidFill>
                  <a:prstClr val="black"/>
                </a:solidFill>
              </a:rPr>
              <a:pPr>
                <a:defRPr/>
              </a:pPr>
              <a:t>24</a:t>
            </a:fld>
            <a:endParaRPr lang="ja-JP" altLang="en-US">
              <a:solidFill>
                <a:prstClr val="black"/>
              </a:solidFill>
            </a:endParaRPr>
          </a:p>
        </p:txBody>
      </p:sp>
    </p:spTree>
    <p:extLst>
      <p:ext uri="{BB962C8B-B14F-4D97-AF65-F5344CB8AC3E}">
        <p14:creationId xmlns:p14="http://schemas.microsoft.com/office/powerpoint/2010/main" val="127394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5142" indent="0" algn="ctr">
              <a:buNone/>
              <a:defRPr>
                <a:solidFill>
                  <a:schemeClr val="tx1">
                    <a:tint val="75000"/>
                  </a:schemeClr>
                </a:solidFill>
              </a:defRPr>
            </a:lvl2pPr>
            <a:lvl3pPr marL="910287" indent="0" algn="ctr">
              <a:buNone/>
              <a:defRPr>
                <a:solidFill>
                  <a:schemeClr val="tx1">
                    <a:tint val="75000"/>
                  </a:schemeClr>
                </a:solidFill>
              </a:defRPr>
            </a:lvl3pPr>
            <a:lvl4pPr marL="1365428" indent="0" algn="ctr">
              <a:buNone/>
              <a:defRPr>
                <a:solidFill>
                  <a:schemeClr val="tx1">
                    <a:tint val="75000"/>
                  </a:schemeClr>
                </a:solidFill>
              </a:defRPr>
            </a:lvl4pPr>
            <a:lvl5pPr marL="1820572" indent="0" algn="ctr">
              <a:buNone/>
              <a:defRPr>
                <a:solidFill>
                  <a:schemeClr val="tx1">
                    <a:tint val="75000"/>
                  </a:schemeClr>
                </a:solidFill>
              </a:defRPr>
            </a:lvl5pPr>
            <a:lvl6pPr marL="2275718" indent="0" algn="ctr">
              <a:buNone/>
              <a:defRPr>
                <a:solidFill>
                  <a:schemeClr val="tx1">
                    <a:tint val="75000"/>
                  </a:schemeClr>
                </a:solidFill>
              </a:defRPr>
            </a:lvl6pPr>
            <a:lvl7pPr marL="2730860" indent="0" algn="ctr">
              <a:buNone/>
              <a:defRPr>
                <a:solidFill>
                  <a:schemeClr val="tx1">
                    <a:tint val="75000"/>
                  </a:schemeClr>
                </a:solidFill>
              </a:defRPr>
            </a:lvl7pPr>
            <a:lvl8pPr marL="3185999" indent="0" algn="ctr">
              <a:buNone/>
              <a:defRPr>
                <a:solidFill>
                  <a:schemeClr val="tx1">
                    <a:tint val="75000"/>
                  </a:schemeClr>
                </a:solidFill>
              </a:defRPr>
            </a:lvl8pPr>
            <a:lvl9pPr marL="3641145"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7" name="タイトル 6"/>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8" name="日付プレースホルダー 7"/>
          <p:cNvSpPr>
            <a:spLocks noGrp="1"/>
          </p:cNvSpPr>
          <p:nvPr>
            <p:ph type="dt" sz="half" idx="10"/>
          </p:nvPr>
        </p:nvSpPr>
        <p:spPr/>
        <p:txBody>
          <a:bodyPr/>
          <a:lstStyle/>
          <a:p>
            <a:pPr>
              <a:defRPr/>
            </a:pPr>
            <a:fld id="{DA03321D-2513-4D11-9E8E-DECD7D031FD9}"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9" name="フッター プレースホルダー 8"/>
          <p:cNvSpPr>
            <a:spLocks noGrp="1"/>
          </p:cNvSpPr>
          <p:nvPr>
            <p:ph type="ftr" sz="quarter" idx="11"/>
          </p:nvPr>
        </p:nvSpPr>
        <p:spPr/>
        <p:txBody>
          <a:bodyPr/>
          <a:lstStyle/>
          <a:p>
            <a:pPr>
              <a:defRPr/>
            </a:pPr>
            <a:endParaRPr lang="ja-JP" altLang="en-US" dirty="0">
              <a:solidFill>
                <a:prstClr val="black"/>
              </a:solidFill>
            </a:endParaRPr>
          </a:p>
        </p:txBody>
      </p:sp>
      <p:sp>
        <p:nvSpPr>
          <p:cNvPr id="10" name="スライド番号プレースホルダー 9"/>
          <p:cNvSpPr>
            <a:spLocks noGrp="1"/>
          </p:cNvSpPr>
          <p:nvPr>
            <p:ph type="sldNum" sz="quarter" idx="12"/>
          </p:nvPr>
        </p:nvSpPr>
        <p:spPr/>
        <p:txBody>
          <a:bodyPr/>
          <a:lstStyle>
            <a:lvl1pPr>
              <a:defRPr>
                <a:solidFill>
                  <a:schemeClr val="tx1"/>
                </a:solidFill>
              </a:defRPr>
            </a:lvl1pPr>
          </a:lstStyle>
          <a:p>
            <a:pPr>
              <a:defRPr/>
            </a:pPr>
            <a:fld id="{69BBAD92-C740-4CDF-9ADA-277729A421A4}"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457482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11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9" y="1435103"/>
            <a:ext cx="3259006" cy="4691063"/>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B712D0F-8BA5-4EB1-BC82-C17512B73FC6}"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A7C76FFB-7383-414B-B322-99A34E089950}"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722550046"/>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853140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7202627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88382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9534568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0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92884445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1521113C-5105-40E7-B102-9F048DD97B3E}" type="slidenum">
              <a:rPr lang="ja-JP" altLang="en-US"/>
              <a:pPr>
                <a:defRPr/>
              </a:pPr>
              <a:t>‹#›</a:t>
            </a:fld>
            <a:endParaRPr lang="ja-JP" altLang="en-US" dirty="0"/>
          </a:p>
        </p:txBody>
      </p:sp>
    </p:spTree>
    <p:extLst>
      <p:ext uri="{BB962C8B-B14F-4D97-AF65-F5344CB8AC3E}">
        <p14:creationId xmlns:p14="http://schemas.microsoft.com/office/powerpoint/2010/main" val="42313863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2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3730"/>
            <a:ext cx="2311400" cy="365125"/>
          </a:xfrm>
          <a:prstGeom prst="rect">
            <a:avLst/>
          </a:prstGeom>
        </p:spPr>
        <p:txBody>
          <a:bodyPr/>
          <a:lstStyle>
            <a:lvl1pPr>
              <a:defRPr>
                <a:solidFill>
                  <a:prstClr val="black"/>
                </a:solidFill>
              </a:defRPr>
            </a:lvl1pPr>
          </a:lstStyle>
          <a:p>
            <a:pPr>
              <a:defRPr/>
            </a:pPr>
            <a:fld id="{429E2D83-58D7-4080-8CBC-F4D5DCF62424}" type="slidenum">
              <a:rPr lang="ja-JP" altLang="en-US"/>
              <a:pPr>
                <a:defRPr/>
              </a:pPr>
              <a:t>‹#›</a:t>
            </a:fld>
            <a:endParaRPr lang="ja-JP" altLang="en-US"/>
          </a:p>
        </p:txBody>
      </p:sp>
    </p:spTree>
    <p:extLst>
      <p:ext uri="{BB962C8B-B14F-4D97-AF65-F5344CB8AC3E}">
        <p14:creationId xmlns:p14="http://schemas.microsoft.com/office/powerpoint/2010/main" val="25734584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2402173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9276641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87462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5142" indent="0">
              <a:buNone/>
              <a:defRPr sz="2800"/>
            </a:lvl2pPr>
            <a:lvl3pPr marL="910287" indent="0">
              <a:buNone/>
              <a:defRPr sz="2400"/>
            </a:lvl3pPr>
            <a:lvl4pPr marL="1365428" indent="0">
              <a:buNone/>
              <a:defRPr sz="2000"/>
            </a:lvl4pPr>
            <a:lvl5pPr marL="1820572" indent="0">
              <a:buNone/>
              <a:defRPr sz="2000"/>
            </a:lvl5pPr>
            <a:lvl6pPr marL="2275718" indent="0">
              <a:buNone/>
              <a:defRPr sz="2000"/>
            </a:lvl6pPr>
            <a:lvl7pPr marL="2730860" indent="0">
              <a:buNone/>
              <a:defRPr sz="2000"/>
            </a:lvl7pPr>
            <a:lvl8pPr marL="3185999" indent="0">
              <a:buNone/>
              <a:defRPr sz="2000"/>
            </a:lvl8pPr>
            <a:lvl9pPr marL="3641145"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C7EB304-72F5-45EA-A716-AAEE42B2FFA0}"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6962BE6E-2FD5-41C9-8985-A33493C98E71}" type="slidenum">
              <a:rPr lang="ja-JP" altLang="en-US">
                <a:solidFill>
                  <a:prstClr val="black"/>
                </a:solidFill>
              </a:rPr>
              <a:pPr>
                <a:defRPr/>
              </a:pPr>
              <a:t>‹#›</a:t>
            </a:fld>
            <a:endParaRPr lang="ja-JP" altLang="en-US" dirty="0">
              <a:solidFill>
                <a:prstClr val="black"/>
              </a:solidFill>
            </a:endParaRPr>
          </a:p>
        </p:txBody>
      </p:sp>
      <p:sp>
        <p:nvSpPr>
          <p:cNvPr id="8" name="テキスト ボックス 7"/>
          <p:cNvSpPr txBox="1"/>
          <p:nvPr userDrawn="1"/>
        </p:nvSpPr>
        <p:spPr>
          <a:xfrm>
            <a:off x="7527289" y="139158"/>
            <a:ext cx="2184243" cy="368912"/>
          </a:xfrm>
          <a:prstGeom prst="rect">
            <a:avLst/>
          </a:prstGeom>
          <a:noFill/>
          <a:ln>
            <a:solidFill>
              <a:schemeClr val="tx1"/>
            </a:solidFill>
          </a:ln>
        </p:spPr>
        <p:txBody>
          <a:bodyPr wrap="square" lIns="91025" tIns="45512" rIns="91025" bIns="45512" rtlCol="0">
            <a:spAutoFit/>
          </a:bodyPr>
          <a:lstStyle/>
          <a:p>
            <a:r>
              <a:rPr lang="ja-JP" altLang="en-US" dirty="0" smtClean="0">
                <a:solidFill>
                  <a:prstClr val="black"/>
                </a:solidFill>
              </a:rPr>
              <a:t>第回（月日）省資料</a:t>
            </a:r>
            <a:endParaRPr lang="ja-JP" altLang="en-US" dirty="0">
              <a:solidFill>
                <a:prstClr val="black"/>
              </a:solidFill>
            </a:endParaRPr>
          </a:p>
        </p:txBody>
      </p:sp>
    </p:spTree>
    <p:extLst>
      <p:ext uri="{BB962C8B-B14F-4D97-AF65-F5344CB8AC3E}">
        <p14:creationId xmlns:p14="http://schemas.microsoft.com/office/powerpoint/2010/main" val="34219209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3849472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4691949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40997653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F8E4393-E580-4C52-8550-8C2931F9527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0866598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99F11D81-0C2B-45D0-92D6-BCDFD7F43B2F}" type="slidenum">
              <a:rPr lang="ja-JP" altLang="en-US"/>
              <a:pPr>
                <a:defRPr/>
              </a:pPr>
              <a:t>‹#›</a:t>
            </a:fld>
            <a:endParaRPr lang="ja-JP" altLang="en-US"/>
          </a:p>
        </p:txBody>
      </p:sp>
    </p:spTree>
    <p:extLst>
      <p:ext uri="{BB962C8B-B14F-4D97-AF65-F5344CB8AC3E}">
        <p14:creationId xmlns:p14="http://schemas.microsoft.com/office/powerpoint/2010/main" val="22425694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32C31A5-EB75-4D0A-828A-496458DF43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815039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3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E63B2DC-4E34-400F-B2FC-8DDDB65F1BA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374075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A9B47511-1CB5-49A3-A554-E600D4F2B1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16323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84A56C8-E2CF-4DE6-9FD3-12067CBB37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941304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02974B8-F1F7-4FEC-873D-227E8608912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86460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799A69D-2E12-42D7-8183-D452E8CDABE9}"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145FB49-6C0C-4B8B-9666-BDBBC6163082}" type="slidenum">
              <a:rPr lang="ja-JP" altLang="en-US">
                <a:solidFill>
                  <a:prstClr val="black"/>
                </a:solidFill>
              </a:rPr>
              <a:pPr>
                <a:defRPr/>
              </a:pPr>
              <a:t>‹#›</a:t>
            </a:fld>
            <a:endParaRPr lang="ja-JP" altLang="en-US">
              <a:solidFill>
                <a:prstClr val="black"/>
              </a:solidFill>
            </a:endParaRPr>
          </a:p>
        </p:txBody>
      </p:sp>
      <p:sp>
        <p:nvSpPr>
          <p:cNvPr id="7" name="テキスト ボックス 6"/>
          <p:cNvSpPr txBox="1"/>
          <p:nvPr userDrawn="1"/>
        </p:nvSpPr>
        <p:spPr>
          <a:xfrm>
            <a:off x="7527289" y="139158"/>
            <a:ext cx="2184243" cy="368912"/>
          </a:xfrm>
          <a:prstGeom prst="rect">
            <a:avLst/>
          </a:prstGeom>
          <a:noFill/>
          <a:ln>
            <a:solidFill>
              <a:schemeClr val="tx1"/>
            </a:solidFill>
          </a:ln>
        </p:spPr>
        <p:txBody>
          <a:bodyPr wrap="square" lIns="91025" tIns="45512" rIns="91025" bIns="45512" rtlCol="0">
            <a:spAutoFit/>
          </a:bodyPr>
          <a:lstStyle/>
          <a:p>
            <a:r>
              <a:rPr lang="ja-JP" altLang="en-US" dirty="0" smtClean="0">
                <a:solidFill>
                  <a:prstClr val="black"/>
                </a:solidFill>
              </a:rPr>
              <a:t>第回（月日）省資料</a:t>
            </a:r>
            <a:endParaRPr lang="ja-JP" altLang="en-US" dirty="0">
              <a:solidFill>
                <a:prstClr val="black"/>
              </a:solidFill>
            </a:endParaRPr>
          </a:p>
        </p:txBody>
      </p:sp>
    </p:spTree>
    <p:extLst>
      <p:ext uri="{BB962C8B-B14F-4D97-AF65-F5344CB8AC3E}">
        <p14:creationId xmlns:p14="http://schemas.microsoft.com/office/powerpoint/2010/main" val="153314928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7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9E4EF9F-4366-4CCA-9E7F-54F87225A53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051618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8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72E143A-F23D-4F24-B320-DBCEC439F20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188157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7FEAE944-413B-435C-B0C0-DDB4E0522E8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902022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4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FC3B667-C342-40B5-8C3A-5ED39A3166F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395335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9B5A9457-B2CE-4BBE-BADF-1C9026A7C1A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29450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4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7AF3AAAE-4298-497F-91CF-220E59164DA2}" type="slidenum">
              <a:rPr/>
              <a:pPr>
                <a:defRPr/>
              </a:pPr>
              <a:t>‹#›</a:t>
            </a:fld>
            <a:endParaRPr dirty="0"/>
          </a:p>
        </p:txBody>
      </p:sp>
    </p:spTree>
    <p:extLst>
      <p:ext uri="{BB962C8B-B14F-4D97-AF65-F5344CB8AC3E}">
        <p14:creationId xmlns:p14="http://schemas.microsoft.com/office/powerpoint/2010/main" val="8617516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4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DA171595-E3B2-45CC-96D8-0374A72B8930}"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9671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44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A401B8D-12FF-4291-99FC-DF757DCB55A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967369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704F6B40-8EEE-40B6-A51D-68E72A9671B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1243105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4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8FF269D1-7C8A-47F2-B246-D05B2A39E5AB}" type="slidenum">
              <a:rPr lang="ja-JP" altLang="en-US"/>
              <a:pPr>
                <a:defRPr/>
              </a:pPr>
              <a:t>‹#›</a:t>
            </a:fld>
            <a:endParaRPr lang="ja-JP" altLang="en-US"/>
          </a:p>
        </p:txBody>
      </p:sp>
    </p:spTree>
    <p:extLst>
      <p:ext uri="{BB962C8B-B14F-4D97-AF65-F5344CB8AC3E}">
        <p14:creationId xmlns:p14="http://schemas.microsoft.com/office/powerpoint/2010/main" val="2607198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2"/>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702"/>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6519E3B-6078-4FCE-90D2-EE9CB5AB4718}"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7BD6B47-4337-4C37-B80C-08C34329DB92}" type="slidenum">
              <a:rPr lang="ja-JP" altLang="en-US">
                <a:solidFill>
                  <a:prstClr val="black"/>
                </a:solidFill>
              </a:rPr>
              <a:pPr>
                <a:defRPr/>
              </a:pPr>
              <a:t>‹#›</a:t>
            </a:fld>
            <a:endParaRPr lang="ja-JP" altLang="en-US">
              <a:solidFill>
                <a:prstClr val="black"/>
              </a:solidFill>
            </a:endParaRPr>
          </a:p>
        </p:txBody>
      </p:sp>
      <p:sp>
        <p:nvSpPr>
          <p:cNvPr id="7" name="テキスト ボックス 6"/>
          <p:cNvSpPr txBox="1"/>
          <p:nvPr userDrawn="1"/>
        </p:nvSpPr>
        <p:spPr>
          <a:xfrm>
            <a:off x="7527289" y="139158"/>
            <a:ext cx="2184243" cy="368912"/>
          </a:xfrm>
          <a:prstGeom prst="rect">
            <a:avLst/>
          </a:prstGeom>
          <a:noFill/>
          <a:ln>
            <a:solidFill>
              <a:schemeClr val="tx1"/>
            </a:solidFill>
          </a:ln>
        </p:spPr>
        <p:txBody>
          <a:bodyPr wrap="square" lIns="91025" tIns="45512" rIns="91025" bIns="45512" rtlCol="0">
            <a:spAutoFit/>
          </a:bodyPr>
          <a:lstStyle/>
          <a:p>
            <a:r>
              <a:rPr lang="ja-JP" altLang="en-US" dirty="0" smtClean="0">
                <a:solidFill>
                  <a:prstClr val="black"/>
                </a:solidFill>
              </a:rPr>
              <a:t>第回（月日）省資料</a:t>
            </a:r>
            <a:endParaRPr lang="ja-JP" altLang="en-US" dirty="0">
              <a:solidFill>
                <a:prstClr val="black"/>
              </a:solidFill>
            </a:endParaRPr>
          </a:p>
        </p:txBody>
      </p:sp>
    </p:spTree>
    <p:extLst>
      <p:ext uri="{BB962C8B-B14F-4D97-AF65-F5344CB8AC3E}">
        <p14:creationId xmlns:p14="http://schemas.microsoft.com/office/powerpoint/2010/main" val="35134530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47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8262432-2E30-4B1E-A36E-25F1DFAA980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45962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8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63864A9-4066-4E5C-99EF-0EA57FEAF56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803882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E34BBAF0-1179-49FC-9027-59B89F005F90}"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068477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FA97F7E-ED2B-4C88-877E-058B4F94FAC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858872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5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239F438-A2FE-4FB2-B8B3-AFDB2C482EB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393177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5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FC7B9D3-3140-477E-BFDC-FAFEB526B66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405815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53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974E879-89F3-4D9F-B296-780DEC72109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004992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5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92D682AE-8FE1-46EA-9C9A-172E123C372D}"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184104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5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85F9F24-4046-48E1-A98D-2A41837D875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890188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6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82F940B5-B4DF-4D0E-8079-227DBC517ED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079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40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5142" indent="0" algn="ctr">
              <a:buNone/>
              <a:defRPr>
                <a:solidFill>
                  <a:schemeClr val="tx1">
                    <a:tint val="75000"/>
                  </a:schemeClr>
                </a:solidFill>
              </a:defRPr>
            </a:lvl2pPr>
            <a:lvl3pPr marL="910287" indent="0" algn="ctr">
              <a:buNone/>
              <a:defRPr>
                <a:solidFill>
                  <a:schemeClr val="tx1">
                    <a:tint val="75000"/>
                  </a:schemeClr>
                </a:solidFill>
              </a:defRPr>
            </a:lvl3pPr>
            <a:lvl4pPr marL="1365428" indent="0" algn="ctr">
              <a:buNone/>
              <a:defRPr>
                <a:solidFill>
                  <a:schemeClr val="tx1">
                    <a:tint val="75000"/>
                  </a:schemeClr>
                </a:solidFill>
              </a:defRPr>
            </a:lvl4pPr>
            <a:lvl5pPr marL="1820572" indent="0" algn="ctr">
              <a:buNone/>
              <a:defRPr>
                <a:solidFill>
                  <a:schemeClr val="tx1">
                    <a:tint val="75000"/>
                  </a:schemeClr>
                </a:solidFill>
              </a:defRPr>
            </a:lvl5pPr>
            <a:lvl6pPr marL="2275718" indent="0" algn="ctr">
              <a:buNone/>
              <a:defRPr>
                <a:solidFill>
                  <a:schemeClr val="tx1">
                    <a:tint val="75000"/>
                  </a:schemeClr>
                </a:solidFill>
              </a:defRPr>
            </a:lvl6pPr>
            <a:lvl7pPr marL="2730860" indent="0" algn="ctr">
              <a:buNone/>
              <a:defRPr>
                <a:solidFill>
                  <a:schemeClr val="tx1">
                    <a:tint val="75000"/>
                  </a:schemeClr>
                </a:solidFill>
              </a:defRPr>
            </a:lvl7pPr>
            <a:lvl8pPr marL="3185999" indent="0" algn="ctr">
              <a:buNone/>
              <a:defRPr>
                <a:solidFill>
                  <a:schemeClr val="tx1">
                    <a:tint val="75000"/>
                  </a:schemeClr>
                </a:solidFill>
              </a:defRPr>
            </a:lvl8pPr>
            <a:lvl9pPr marL="3641145"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5DBB831-BEFA-47E2-9827-85A83A6C120D}"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pPr>
              <a:defRPr/>
            </a:pPr>
            <a:fld id="{0FFFA3B2-B288-49EB-9FA9-86893422B906}"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6878559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5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C8A249EF-5178-4495-A3A8-5B5EB774F2E6}" type="slidenum">
              <a:rPr/>
              <a:pPr>
                <a:defRPr/>
              </a:pPr>
              <a:t>‹#›</a:t>
            </a:fld>
            <a:endParaRPr dirty="0"/>
          </a:p>
        </p:txBody>
      </p:sp>
    </p:spTree>
    <p:extLst>
      <p:ext uri="{BB962C8B-B14F-4D97-AF65-F5344CB8AC3E}">
        <p14:creationId xmlns:p14="http://schemas.microsoft.com/office/powerpoint/2010/main" val="21907052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5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2BD40435-A89A-4C61-80CB-91C9F279035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23247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59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66BA354-9EB8-4869-902E-BF78A7A556E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4867397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60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808C9DE0-A716-4FFE-8702-61E2651DE0C2}" type="slidenum">
              <a:rPr lang="ja-JP" altLang="en-US"/>
              <a:pPr>
                <a:defRPr/>
              </a:pPr>
              <a:t>‹#›</a:t>
            </a:fld>
            <a:endParaRPr lang="ja-JP" altLang="en-US"/>
          </a:p>
        </p:txBody>
      </p:sp>
    </p:spTree>
    <p:extLst>
      <p:ext uri="{BB962C8B-B14F-4D97-AF65-F5344CB8AC3E}">
        <p14:creationId xmlns:p14="http://schemas.microsoft.com/office/powerpoint/2010/main" val="603139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6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5B3CE5C-A3E8-4AAC-B9A4-14E96FEE14E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885138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6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1E0F6DC-1481-4498-84E5-1D39CE7856E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221819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6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CEC4333E-9ED3-4736-B9C6-990E04F97DF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8883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64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F5FE28F-93A2-4B76-A80D-2748D4C610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117920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6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75B7ADF-0AE9-43CC-A8F2-109A81A53A7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007101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6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6B199FF7-FDEF-4F91-A0C1-A090F3A8924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91607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5A55E49-978A-42F3-98A0-99D2E73479DD}"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pPr>
              <a:defRPr/>
            </a:pPr>
            <a:fld id="{76492D94-1E24-47EE-9D33-0E0F29E358D7}"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1476474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6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8B1F7FB-5C00-4947-90FA-2593CEEB28A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43319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6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861CFB12-CD68-4AD0-95EC-45B7163C35BB}"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496908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69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6B9A458-C4F2-4C14-8FF9-6FA3B01D00A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273239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70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EE76EBD7-C44A-43C1-A670-A1BA992E400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97141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7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D5BC8A47-B342-41CB-A4DE-B32AE7B69D4F}" type="slidenum">
              <a:rPr/>
              <a:pPr>
                <a:defRPr/>
              </a:pPr>
              <a:t>‹#›</a:t>
            </a:fld>
            <a:endParaRPr dirty="0"/>
          </a:p>
        </p:txBody>
      </p:sp>
    </p:spTree>
    <p:extLst>
      <p:ext uri="{BB962C8B-B14F-4D97-AF65-F5344CB8AC3E}">
        <p14:creationId xmlns:p14="http://schemas.microsoft.com/office/powerpoint/2010/main" val="35188220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7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62A8FA4D-A175-48CF-BFE8-1FAC16F1158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312174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73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EE064CF-2671-4D9E-A6AE-A123E006BD9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207322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7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B18C921A-DBD0-40CB-8070-DEA1EFD9C11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99611704"/>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7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8F3C0470-3516-49F8-B4A5-B4E2456F90A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716358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7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6186C9C-DC3D-4367-8A3D-57AB3C01975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319067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88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5142" indent="0">
              <a:buNone/>
              <a:defRPr sz="1800">
                <a:solidFill>
                  <a:schemeClr val="tx1">
                    <a:tint val="75000"/>
                  </a:schemeClr>
                </a:solidFill>
              </a:defRPr>
            </a:lvl2pPr>
            <a:lvl3pPr marL="910287" indent="0">
              <a:buNone/>
              <a:defRPr sz="1600">
                <a:solidFill>
                  <a:schemeClr val="tx1">
                    <a:tint val="75000"/>
                  </a:schemeClr>
                </a:solidFill>
              </a:defRPr>
            </a:lvl3pPr>
            <a:lvl4pPr marL="1365428" indent="0">
              <a:buNone/>
              <a:defRPr sz="1400">
                <a:solidFill>
                  <a:schemeClr val="tx1">
                    <a:tint val="75000"/>
                  </a:schemeClr>
                </a:solidFill>
              </a:defRPr>
            </a:lvl4pPr>
            <a:lvl5pPr marL="1820572" indent="0">
              <a:buNone/>
              <a:defRPr sz="1400">
                <a:solidFill>
                  <a:schemeClr val="tx1">
                    <a:tint val="75000"/>
                  </a:schemeClr>
                </a:solidFill>
              </a:defRPr>
            </a:lvl5pPr>
            <a:lvl6pPr marL="2275718" indent="0">
              <a:buNone/>
              <a:defRPr sz="1400">
                <a:solidFill>
                  <a:schemeClr val="tx1">
                    <a:tint val="75000"/>
                  </a:schemeClr>
                </a:solidFill>
              </a:defRPr>
            </a:lvl6pPr>
            <a:lvl7pPr marL="2730860" indent="0">
              <a:buNone/>
              <a:defRPr sz="1400">
                <a:solidFill>
                  <a:schemeClr val="tx1">
                    <a:tint val="75000"/>
                  </a:schemeClr>
                </a:solidFill>
              </a:defRPr>
            </a:lvl7pPr>
            <a:lvl8pPr marL="3185999" indent="0">
              <a:buNone/>
              <a:defRPr sz="1400">
                <a:solidFill>
                  <a:schemeClr val="tx1">
                    <a:tint val="75000"/>
                  </a:schemeClr>
                </a:solidFill>
              </a:defRPr>
            </a:lvl8pPr>
            <a:lvl9pPr marL="3641145"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1959A42F-CA5A-4710-BE26-CBB5C283FB54}"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9BE668E-E8A0-4453-AA7B-135694002EC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601033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7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A8124951-7069-40AF-98B0-629C237CBF1C}" type="slidenum">
              <a:rPr/>
              <a:pPr>
                <a:defRPr/>
              </a:pPr>
              <a:t>‹#›</a:t>
            </a:fld>
            <a:endParaRPr dirty="0"/>
          </a:p>
        </p:txBody>
      </p:sp>
    </p:spTree>
    <p:extLst>
      <p:ext uri="{BB962C8B-B14F-4D97-AF65-F5344CB8AC3E}">
        <p14:creationId xmlns:p14="http://schemas.microsoft.com/office/powerpoint/2010/main" val="98903830"/>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78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3864F030-0AEB-4647-9144-0AE088DD03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899498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7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155D1386-278C-4848-870B-16CAA11FA9E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6252807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8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77E95E4-0913-47C2-8095-B892838A282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40852701"/>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81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DD7A648-597C-44E6-8964-F08D8D12A7F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3755723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8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A71FC679-691C-46FE-A6EC-C485811747B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64721284"/>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83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3FEB7AF-E7D2-4303-8224-85515CA164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1844974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8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E1E707B2-741F-4B23-934F-6CDA1CAA54B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11258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8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0F6722F-69D1-4FD8-9B01-6A2D4F4C05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5081529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8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2155E2A-705F-4FDF-BAF9-DF2DCDEB4C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939713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FF868931-E51B-4F7B-8CE9-59AB424F0D3C}"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A56B1F4-40C2-4833-815D-F5C1BACA832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029490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1722"/>
            <a:ext cx="99060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hasCustomPrompt="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dirty="0" smtClean="0"/>
              <a:t>2015</a:t>
            </a:r>
            <a:r>
              <a:rPr kumimoji="1" lang="ja-JP" altLang="en-US" dirty="0" smtClean="0"/>
              <a:t>年</a:t>
            </a:r>
            <a:r>
              <a:rPr kumimoji="1" lang="en-US" altLang="ja-JP" dirty="0" smtClean="0"/>
              <a:t>12</a:t>
            </a:r>
            <a:r>
              <a:rPr kumimoji="1" lang="ja-JP" altLang="en-US" dirty="0" smtClean="0"/>
              <a:t>月</a:t>
            </a:r>
            <a:endParaRPr kumimoji="1" lang="en-US" altLang="ja-JP" dirty="0" smtClean="0"/>
          </a:p>
          <a:p>
            <a:r>
              <a:rPr kumimoji="1" lang="ja-JP" altLang="en-US" dirty="0" smtClean="0"/>
              <a:t>環境省地球環境局</a:t>
            </a:r>
            <a:endParaRPr kumimoji="1" lang="ja-JP" altLang="en-US" dirty="0"/>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25748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30507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19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80690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10425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74252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796067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90660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21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63227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083789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4890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108DD48-928A-4526-93FC-0B49DF3F5B12}"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DEAA4D65-6FAF-4479-B7B6-20CF7B453B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8158778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806"/>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806"/>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1803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755"/>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08227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70860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8230"/>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574701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36532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08780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951492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81367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499" y="27306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29954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8573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924D9DA4-9825-444F-943A-37C01E9564BA}"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7F8562BC-7B4C-4328-805E-D40BBA6524D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0597748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069652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8" y="274653"/>
            <a:ext cx="65341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00542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69D3444-D414-4A60-BC9A-7EBBB11B0D3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379861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fontAlgn="auto">
              <a:spcBef>
                <a:spcPts val="0"/>
              </a:spcBef>
              <a:spcAft>
                <a:spcPts val="0"/>
              </a:spcAft>
              <a:defRPr sz="1200">
                <a:latin typeface="MS Reference Sans Serif" pitchFamily="34" charset="0"/>
                <a:cs typeface="Segoe UI" pitchFamily="34" charset="0"/>
              </a:defRPr>
            </a:lvl1pPr>
          </a:lstStyle>
          <a:p>
            <a:pPr>
              <a:defRPr/>
            </a:pPr>
            <a:fld id="{1C65D525-D4FE-4E1E-B55B-C2C0EFD70F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226415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fontAlgn="auto">
              <a:spcBef>
                <a:spcPts val="0"/>
              </a:spcBef>
              <a:spcAft>
                <a:spcPts val="0"/>
              </a:spcAft>
              <a:defRPr/>
            </a:lvl1pPr>
          </a:lstStyle>
          <a:p>
            <a:pPr>
              <a:defRPr/>
            </a:pPr>
            <a:fld id="{E5033A27-F52A-418C-B3FB-8C4AC200CF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768146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46F70FA1-21CF-436C-9DEB-8B1C9D7B0E84}" type="slidenum">
              <a:rPr lang="ja-JP" altLang="en-US"/>
              <a:pPr>
                <a:defRPr/>
              </a:pPr>
              <a:t>‹#›</a:t>
            </a:fld>
            <a:endParaRPr lang="ja-JP" altLang="en-US" dirty="0"/>
          </a:p>
        </p:txBody>
      </p:sp>
    </p:spTree>
    <p:extLst>
      <p:ext uri="{BB962C8B-B14F-4D97-AF65-F5344CB8AC3E}">
        <p14:creationId xmlns:p14="http://schemas.microsoft.com/office/powerpoint/2010/main" val="40220329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3730"/>
            <a:ext cx="2311400" cy="365125"/>
          </a:xfrm>
          <a:prstGeom prst="rect">
            <a:avLst/>
          </a:prstGeom>
        </p:spPr>
        <p:txBody>
          <a:bodyPr/>
          <a:lstStyle>
            <a:lvl1pPr>
              <a:defRPr>
                <a:solidFill>
                  <a:prstClr val="black"/>
                </a:solidFill>
              </a:defRPr>
            </a:lvl1pPr>
          </a:lstStyle>
          <a:p>
            <a:pPr>
              <a:defRPr/>
            </a:pPr>
            <a:fld id="{4ACE5178-09D4-427E-BAAB-277D9EA78903}" type="slidenum">
              <a:rPr lang="ja-JP" altLang="en-US"/>
              <a:pPr>
                <a:defRPr/>
              </a:pPr>
              <a:t>‹#›</a:t>
            </a:fld>
            <a:endParaRPr lang="ja-JP" altLang="en-US"/>
          </a:p>
        </p:txBody>
      </p:sp>
    </p:spTree>
    <p:extLst>
      <p:ext uri="{BB962C8B-B14F-4D97-AF65-F5344CB8AC3E}">
        <p14:creationId xmlns:p14="http://schemas.microsoft.com/office/powerpoint/2010/main" val="15139940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49109058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7772676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65182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CAC05CB8-EA25-4C68-874F-99D5E5715FED}"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solidFill>
                <a:prstClr val="black"/>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pPr>
              <a:defRPr/>
            </a:pPr>
            <a:fld id="{412EDEE7-120D-4CAE-B4AD-95A263EE2CB4}"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3546250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C711F653-DA54-4C64-8788-FC77B196F0C3}"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sz="1600" b="1">
                <a:solidFill>
                  <a:schemeClr val="tx1"/>
                </a:solidFill>
              </a:defRPr>
            </a:lvl1pPr>
          </a:lstStyle>
          <a:p>
            <a:pPr>
              <a:defRPr/>
            </a:pPr>
            <a:fld id="{7955F248-31F5-47D4-B3FB-F747FB434DF3}"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3549668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8865551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40341066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06749452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0E981FFC-BB89-45BE-A822-30D1422BEFC9}" type="slidenum">
              <a:rPr lang="ja-JP" altLang="en-US"/>
              <a:pPr>
                <a:defRPr/>
              </a:pPr>
              <a:t>‹#›</a:t>
            </a:fld>
            <a:endParaRPr lang="ja-JP" altLang="en-US" dirty="0"/>
          </a:p>
        </p:txBody>
      </p:sp>
    </p:spTree>
    <p:extLst>
      <p:ext uri="{BB962C8B-B14F-4D97-AF65-F5344CB8AC3E}">
        <p14:creationId xmlns:p14="http://schemas.microsoft.com/office/powerpoint/2010/main" val="19743318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4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3730"/>
            <a:ext cx="2311400" cy="365125"/>
          </a:xfrm>
          <a:prstGeom prst="rect">
            <a:avLst/>
          </a:prstGeom>
        </p:spPr>
        <p:txBody>
          <a:bodyPr/>
          <a:lstStyle>
            <a:lvl1pPr>
              <a:defRPr>
                <a:solidFill>
                  <a:prstClr val="black"/>
                </a:solidFill>
              </a:defRPr>
            </a:lvl1pPr>
          </a:lstStyle>
          <a:p>
            <a:pPr>
              <a:defRPr/>
            </a:pPr>
            <a:fld id="{08AED4B4-D24C-4A3A-8590-F1C5072DADB0}" type="slidenum">
              <a:rPr lang="ja-JP" altLang="en-US"/>
              <a:pPr>
                <a:defRPr/>
              </a:pPr>
              <a:t>‹#›</a:t>
            </a:fld>
            <a:endParaRPr lang="ja-JP" altLang="en-US"/>
          </a:p>
        </p:txBody>
      </p:sp>
    </p:spTree>
    <p:extLst>
      <p:ext uri="{BB962C8B-B14F-4D97-AF65-F5344CB8AC3E}">
        <p14:creationId xmlns:p14="http://schemas.microsoft.com/office/powerpoint/2010/main" val="115029960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3620615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7865798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4192127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51069391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855349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6" y="27310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9" y="1435103"/>
            <a:ext cx="3259006" cy="4691063"/>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9529F9A-63EC-4C8E-8F8A-6DC583759AEB}"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98DC9B7-B93D-4BA5-9A87-B547F6324DB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0357816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0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54502506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1521113C-5105-40E7-B102-9F048DD97B3E}" type="slidenum">
              <a:rPr lang="ja-JP" altLang="en-US"/>
              <a:pPr>
                <a:defRPr/>
              </a:pPr>
              <a:t>‹#›</a:t>
            </a:fld>
            <a:endParaRPr lang="ja-JP" altLang="en-US" dirty="0"/>
          </a:p>
        </p:txBody>
      </p:sp>
    </p:spTree>
    <p:extLst>
      <p:ext uri="{BB962C8B-B14F-4D97-AF65-F5344CB8AC3E}">
        <p14:creationId xmlns:p14="http://schemas.microsoft.com/office/powerpoint/2010/main" val="92934991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22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3730"/>
            <a:ext cx="2311400" cy="365125"/>
          </a:xfrm>
          <a:prstGeom prst="rect">
            <a:avLst/>
          </a:prstGeom>
        </p:spPr>
        <p:txBody>
          <a:bodyPr/>
          <a:lstStyle>
            <a:lvl1pPr>
              <a:defRPr>
                <a:solidFill>
                  <a:prstClr val="black"/>
                </a:solidFill>
              </a:defRPr>
            </a:lvl1pPr>
          </a:lstStyle>
          <a:p>
            <a:pPr>
              <a:defRPr/>
            </a:pPr>
            <a:fld id="{429E2D83-58D7-4080-8CBC-F4D5DCF62424}" type="slidenum">
              <a:rPr lang="ja-JP" altLang="en-US"/>
              <a:pPr>
                <a:defRPr/>
              </a:pPr>
              <a:t>‹#›</a:t>
            </a:fld>
            <a:endParaRPr lang="ja-JP" altLang="en-US"/>
          </a:p>
        </p:txBody>
      </p:sp>
    </p:spTree>
    <p:extLst>
      <p:ext uri="{BB962C8B-B14F-4D97-AF65-F5344CB8AC3E}">
        <p14:creationId xmlns:p14="http://schemas.microsoft.com/office/powerpoint/2010/main" val="17060830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03461814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2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26228389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8196132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440242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413307619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421939479"/>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3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F8E4393-E580-4C52-8550-8C2931F9527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969162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5142" indent="0">
              <a:buNone/>
              <a:defRPr sz="2800"/>
            </a:lvl2pPr>
            <a:lvl3pPr marL="910287" indent="0">
              <a:buNone/>
              <a:defRPr sz="2400"/>
            </a:lvl3pPr>
            <a:lvl4pPr marL="1365428" indent="0">
              <a:buNone/>
              <a:defRPr sz="2000"/>
            </a:lvl4pPr>
            <a:lvl5pPr marL="1820572" indent="0">
              <a:buNone/>
              <a:defRPr sz="2000"/>
            </a:lvl5pPr>
            <a:lvl6pPr marL="2275718" indent="0">
              <a:buNone/>
              <a:defRPr sz="2000"/>
            </a:lvl6pPr>
            <a:lvl7pPr marL="2730860" indent="0">
              <a:buNone/>
              <a:defRPr sz="2000"/>
            </a:lvl7pPr>
            <a:lvl8pPr marL="3185999" indent="0">
              <a:buNone/>
              <a:defRPr sz="2000"/>
            </a:lvl8pPr>
            <a:lvl9pPr marL="3641145"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F79F7F6-2686-4259-B3AB-668C1D4B66AD}"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F5650EB-10AD-4267-B8E4-0DBE7C961CA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0508044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3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99F11D81-0C2B-45D0-92D6-BCDFD7F43B2F}" type="slidenum">
              <a:rPr lang="ja-JP" altLang="en-US"/>
              <a:pPr>
                <a:defRPr/>
              </a:pPr>
              <a:t>‹#›</a:t>
            </a:fld>
            <a:endParaRPr lang="ja-JP" altLang="en-US"/>
          </a:p>
        </p:txBody>
      </p:sp>
    </p:spTree>
    <p:extLst>
      <p:ext uri="{BB962C8B-B14F-4D97-AF65-F5344CB8AC3E}">
        <p14:creationId xmlns:p14="http://schemas.microsoft.com/office/powerpoint/2010/main" val="280141541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3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32C31A5-EB75-4D0A-828A-496458DF43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0363840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33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E63B2DC-4E34-400F-B2FC-8DDDB65F1BA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4616406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3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A9B47511-1CB5-49A3-A554-E600D4F2B1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0422130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3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84A56C8-E2CF-4DE6-9FD3-12067CBB37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3814348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3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02974B8-F1F7-4FEC-873D-227E8608912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416164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37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9E4EF9F-4366-4CCA-9E7F-54F87225A53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0240694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38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72E143A-F23D-4F24-B320-DBCEC439F20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4954902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3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7FEAE944-413B-435C-B0C0-DDB4E0522E8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795364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4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FC3B667-C342-40B5-8C3A-5ED39A3166F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00970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4A64A39-095E-4DCD-8767-6BB54CF34E52}"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45892DF-8F75-47BB-8E05-2408F37067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49055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9B5A9457-B2CE-4BBE-BADF-1C9026A7C1A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6346079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4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7AF3AAAE-4298-497F-91CF-220E59164DA2}" type="slidenum">
              <a:rPr/>
              <a:pPr>
                <a:defRPr/>
              </a:pPr>
              <a:t>‹#›</a:t>
            </a:fld>
            <a:endParaRPr dirty="0"/>
          </a:p>
        </p:txBody>
      </p:sp>
    </p:spTree>
    <p:extLst>
      <p:ext uri="{BB962C8B-B14F-4D97-AF65-F5344CB8AC3E}">
        <p14:creationId xmlns:p14="http://schemas.microsoft.com/office/powerpoint/2010/main" val="18200011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4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DA171595-E3B2-45CC-96D8-0374A72B8930}"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2638159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44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A401B8D-12FF-4291-99FC-DF757DCB55A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6168725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4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704F6B40-8EEE-40B6-A51D-68E72A9671B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0184475"/>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4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8FF269D1-7C8A-47F2-B246-D05B2A39E5AB}" type="slidenum">
              <a:rPr lang="ja-JP" altLang="en-US"/>
              <a:pPr>
                <a:defRPr/>
              </a:pPr>
              <a:t>‹#›</a:t>
            </a:fld>
            <a:endParaRPr lang="ja-JP" altLang="en-US"/>
          </a:p>
        </p:txBody>
      </p:sp>
    </p:spTree>
    <p:extLst>
      <p:ext uri="{BB962C8B-B14F-4D97-AF65-F5344CB8AC3E}">
        <p14:creationId xmlns:p14="http://schemas.microsoft.com/office/powerpoint/2010/main" val="407668339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47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8262432-2E30-4B1E-A36E-25F1DFAA980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472269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48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63864A9-4066-4E5C-99EF-0EA57FEAF56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6802829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4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E34BBAF0-1179-49FC-9027-59B89F005F90}"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07873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5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FA97F7E-ED2B-4C88-877E-058B4F94FAC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66811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702"/>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702"/>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717EA3A-4D0A-437A-A1CE-990731BA658A}"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15FDA2F-C6CA-48F4-8B59-6304044BC8C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878460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5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239F438-A2FE-4FB2-B8B3-AFDB2C482EB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0822839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5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FC7B9D3-3140-477E-BFDC-FAFEB526B66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5782957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53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974E879-89F3-4D9F-B296-780DEC72109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8776135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5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92D682AE-8FE1-46EA-9C9A-172E123C372D}"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8745945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5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85F9F24-4046-48E1-A98D-2A41837D875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8380344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56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82F940B5-B4DF-4D0E-8079-227DBC517ED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6819620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5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C8A249EF-5178-4495-A3A8-5B5EB774F2E6}" type="slidenum">
              <a:rPr/>
              <a:pPr>
                <a:defRPr/>
              </a:pPr>
              <a:t>‹#›</a:t>
            </a:fld>
            <a:endParaRPr dirty="0"/>
          </a:p>
        </p:txBody>
      </p:sp>
    </p:spTree>
    <p:extLst>
      <p:ext uri="{BB962C8B-B14F-4D97-AF65-F5344CB8AC3E}">
        <p14:creationId xmlns:p14="http://schemas.microsoft.com/office/powerpoint/2010/main" val="368347322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5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2BD40435-A89A-4C61-80CB-91C9F279035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746901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59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66BA354-9EB8-4869-902E-BF78A7A556E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7913944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60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808C9DE0-A716-4FFE-8702-61E2651DE0C2}" type="slidenum">
              <a:rPr lang="ja-JP" altLang="en-US"/>
              <a:pPr>
                <a:defRPr/>
              </a:pPr>
              <a:t>‹#›</a:t>
            </a:fld>
            <a:endParaRPr lang="ja-JP" altLang="en-US"/>
          </a:p>
        </p:txBody>
      </p:sp>
    </p:spTree>
    <p:extLst>
      <p:ext uri="{BB962C8B-B14F-4D97-AF65-F5344CB8AC3E}">
        <p14:creationId xmlns:p14="http://schemas.microsoft.com/office/powerpoint/2010/main" val="578644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398"/>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5142" indent="0" algn="ctr">
              <a:buNone/>
              <a:defRPr>
                <a:solidFill>
                  <a:schemeClr val="tx1">
                    <a:tint val="75000"/>
                  </a:schemeClr>
                </a:solidFill>
              </a:defRPr>
            </a:lvl2pPr>
            <a:lvl3pPr marL="910287" indent="0" algn="ctr">
              <a:buNone/>
              <a:defRPr>
                <a:solidFill>
                  <a:schemeClr val="tx1">
                    <a:tint val="75000"/>
                  </a:schemeClr>
                </a:solidFill>
              </a:defRPr>
            </a:lvl3pPr>
            <a:lvl4pPr marL="1365428" indent="0" algn="ctr">
              <a:buNone/>
              <a:defRPr>
                <a:solidFill>
                  <a:schemeClr val="tx1">
                    <a:tint val="75000"/>
                  </a:schemeClr>
                </a:solidFill>
              </a:defRPr>
            </a:lvl4pPr>
            <a:lvl5pPr marL="1820572" indent="0" algn="ctr">
              <a:buNone/>
              <a:defRPr>
                <a:solidFill>
                  <a:schemeClr val="tx1">
                    <a:tint val="75000"/>
                  </a:schemeClr>
                </a:solidFill>
              </a:defRPr>
            </a:lvl5pPr>
            <a:lvl6pPr marL="2275718" indent="0" algn="ctr">
              <a:buNone/>
              <a:defRPr>
                <a:solidFill>
                  <a:schemeClr val="tx1">
                    <a:tint val="75000"/>
                  </a:schemeClr>
                </a:solidFill>
              </a:defRPr>
            </a:lvl6pPr>
            <a:lvl7pPr marL="2730860" indent="0" algn="ctr">
              <a:buNone/>
              <a:defRPr>
                <a:solidFill>
                  <a:schemeClr val="tx1">
                    <a:tint val="75000"/>
                  </a:schemeClr>
                </a:solidFill>
              </a:defRPr>
            </a:lvl7pPr>
            <a:lvl8pPr marL="3185999" indent="0" algn="ctr">
              <a:buNone/>
              <a:defRPr>
                <a:solidFill>
                  <a:schemeClr val="tx1">
                    <a:tint val="75000"/>
                  </a:schemeClr>
                </a:solidFill>
              </a:defRPr>
            </a:lvl8pPr>
            <a:lvl9pPr marL="3641145"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44269856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6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5B3CE5C-A3E8-4AAC-B9A4-14E96FEE14E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254960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6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1E0F6DC-1481-4498-84E5-1D39CE7856E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5396156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6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CEC4333E-9ED3-4736-B9C6-990E04F97DF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1192314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64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F5FE28F-93A2-4B76-A80D-2748D4C610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2437861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6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75B7ADF-0AE9-43CC-A8F2-109A81A53A7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2445874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6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6B199FF7-FDEF-4F91-A0C1-A090F3A8924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2392577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6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8B1F7FB-5C00-4947-90FA-2593CEEB28A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1175343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6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861CFB12-CD68-4AD0-95EC-45B7163C35BB}"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7115670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69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6B9A458-C4F2-4C14-8FF9-6FA3B01D00A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9704866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70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EE76EBD7-C44A-43C1-A670-A1BA992E400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77641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56474989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7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D5BC8A47-B342-41CB-A4DE-B32AE7B69D4F}" type="slidenum">
              <a:rPr/>
              <a:pPr>
                <a:defRPr/>
              </a:pPr>
              <a:t>‹#›</a:t>
            </a:fld>
            <a:endParaRPr dirty="0"/>
          </a:p>
        </p:txBody>
      </p:sp>
    </p:spTree>
    <p:extLst>
      <p:ext uri="{BB962C8B-B14F-4D97-AF65-F5344CB8AC3E}">
        <p14:creationId xmlns:p14="http://schemas.microsoft.com/office/powerpoint/2010/main" val="191251029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7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62A8FA4D-A175-48CF-BFE8-1FAC16F1158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8567525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73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EE064CF-2671-4D9E-A6AE-A123E006BD9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7606633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7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B18C921A-DBD0-40CB-8070-DEA1EFD9C11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68458170"/>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7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8F3C0470-3516-49F8-B4A5-B4E2456F90A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1567359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7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6186C9C-DC3D-4367-8A3D-57AB3C01975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67852681"/>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7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A8124951-7069-40AF-98B0-629C237CBF1C}" type="slidenum">
              <a:rPr/>
              <a:pPr>
                <a:defRPr/>
              </a:pPr>
              <a:t>‹#›</a:t>
            </a:fld>
            <a:endParaRPr dirty="0"/>
          </a:p>
        </p:txBody>
      </p:sp>
    </p:spTree>
    <p:extLst>
      <p:ext uri="{BB962C8B-B14F-4D97-AF65-F5344CB8AC3E}">
        <p14:creationId xmlns:p14="http://schemas.microsoft.com/office/powerpoint/2010/main" val="2731063478"/>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78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3864F030-0AEB-4647-9144-0AE088DD03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8685306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7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155D1386-278C-4848-870B-16CAA11FA9E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2706150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8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77E95E4-0913-47C2-8095-B892838A282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417050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873"/>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5142" indent="0">
              <a:buNone/>
              <a:defRPr sz="1800">
                <a:solidFill>
                  <a:schemeClr val="tx1">
                    <a:tint val="75000"/>
                  </a:schemeClr>
                </a:solidFill>
              </a:defRPr>
            </a:lvl2pPr>
            <a:lvl3pPr marL="910287" indent="0">
              <a:buNone/>
              <a:defRPr sz="1600">
                <a:solidFill>
                  <a:schemeClr val="tx1">
                    <a:tint val="75000"/>
                  </a:schemeClr>
                </a:solidFill>
              </a:defRPr>
            </a:lvl3pPr>
            <a:lvl4pPr marL="1365428" indent="0">
              <a:buNone/>
              <a:defRPr sz="1400">
                <a:solidFill>
                  <a:schemeClr val="tx1">
                    <a:tint val="75000"/>
                  </a:schemeClr>
                </a:solidFill>
              </a:defRPr>
            </a:lvl4pPr>
            <a:lvl5pPr marL="1820572" indent="0">
              <a:buNone/>
              <a:defRPr sz="1400">
                <a:solidFill>
                  <a:schemeClr val="tx1">
                    <a:tint val="75000"/>
                  </a:schemeClr>
                </a:solidFill>
              </a:defRPr>
            </a:lvl5pPr>
            <a:lvl6pPr marL="2275718" indent="0">
              <a:buNone/>
              <a:defRPr sz="1400">
                <a:solidFill>
                  <a:schemeClr val="tx1">
                    <a:tint val="75000"/>
                  </a:schemeClr>
                </a:solidFill>
              </a:defRPr>
            </a:lvl6pPr>
            <a:lvl7pPr marL="2730860" indent="0">
              <a:buNone/>
              <a:defRPr sz="1400">
                <a:solidFill>
                  <a:schemeClr val="tx1">
                    <a:tint val="75000"/>
                  </a:schemeClr>
                </a:solidFill>
              </a:defRPr>
            </a:lvl7pPr>
            <a:lvl8pPr marL="3185999" indent="0">
              <a:buNone/>
              <a:defRPr sz="1400">
                <a:solidFill>
                  <a:schemeClr val="tx1">
                    <a:tint val="75000"/>
                  </a:schemeClr>
                </a:solidFill>
              </a:defRPr>
            </a:lvl8pPr>
            <a:lvl9pPr marL="3641145"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55674550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81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DD7A648-597C-44E6-8964-F08D8D12A7F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8196902"/>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8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A71FC679-691C-46FE-A6EC-C485811747B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8087428"/>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83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3FEB7AF-E7D2-4303-8224-85515CA164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7055736"/>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8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E1E707B2-741F-4B23-934F-6CDA1CAA54B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995722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8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0F6722F-69D1-4FD8-9B01-6A2D4F4C05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8014428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8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2155E2A-705F-4FDF-BAF9-DF2DCDEB4C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82143301"/>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398"/>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4DE037C-A4D6-4C78-B650-194B79451FAD}" type="slidenum">
              <a:rPr lang="ja-JP" altLang="en-US"/>
              <a:pPr>
                <a:defRPr/>
              </a:pPr>
              <a:t>‹#›</a:t>
            </a:fld>
            <a:endParaRPr lang="ja-JP" altLang="en-US"/>
          </a:p>
        </p:txBody>
      </p:sp>
    </p:spTree>
    <p:extLst>
      <p:ext uri="{BB962C8B-B14F-4D97-AF65-F5344CB8AC3E}">
        <p14:creationId xmlns:p14="http://schemas.microsoft.com/office/powerpoint/2010/main" val="400256284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9006CA0-8814-4B12-B04C-99B2AAA2CB0D}" type="slidenum">
              <a:rPr lang="ja-JP" altLang="en-US"/>
              <a:pPr>
                <a:defRPr/>
              </a:pPr>
              <a:t>‹#›</a:t>
            </a:fld>
            <a:endParaRPr lang="ja-JP" altLang="en-US"/>
          </a:p>
        </p:txBody>
      </p:sp>
    </p:spTree>
    <p:extLst>
      <p:ext uri="{BB962C8B-B14F-4D97-AF65-F5344CB8AC3E}">
        <p14:creationId xmlns:p14="http://schemas.microsoft.com/office/powerpoint/2010/main" val="59403795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873"/>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9808F42-49D4-42EE-9130-AFC41FE82FC0}" type="slidenum">
              <a:rPr lang="ja-JP" altLang="en-US"/>
              <a:pPr>
                <a:defRPr/>
              </a:pPr>
              <a:t>‹#›</a:t>
            </a:fld>
            <a:endParaRPr lang="ja-JP" altLang="en-US"/>
          </a:p>
        </p:txBody>
      </p:sp>
    </p:spTree>
    <p:extLst>
      <p:ext uri="{BB962C8B-B14F-4D97-AF65-F5344CB8AC3E}">
        <p14:creationId xmlns:p14="http://schemas.microsoft.com/office/powerpoint/2010/main" val="159452250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73E008C-95C5-47BD-B5B8-D4BA7CA2675A}" type="slidenum">
              <a:rPr lang="ja-JP" altLang="en-US"/>
              <a:pPr>
                <a:defRPr/>
              </a:pPr>
              <a:t>‹#›</a:t>
            </a:fld>
            <a:endParaRPr lang="ja-JP" altLang="en-US"/>
          </a:p>
        </p:txBody>
      </p:sp>
    </p:spTree>
    <p:extLst>
      <p:ext uri="{BB962C8B-B14F-4D97-AF65-F5344CB8AC3E}">
        <p14:creationId xmlns:p14="http://schemas.microsoft.com/office/powerpoint/2010/main" val="1074404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33"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39"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01620455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BD3CF8EC-162A-4D1D-9641-03EB45FA7B07}" type="slidenum">
              <a:rPr lang="ja-JP" altLang="en-US"/>
              <a:pPr>
                <a:defRPr/>
              </a:pPr>
              <a:t>‹#›</a:t>
            </a:fld>
            <a:endParaRPr lang="ja-JP" altLang="en-US"/>
          </a:p>
        </p:txBody>
      </p:sp>
    </p:spTree>
    <p:extLst>
      <p:ext uri="{BB962C8B-B14F-4D97-AF65-F5344CB8AC3E}">
        <p14:creationId xmlns:p14="http://schemas.microsoft.com/office/powerpoint/2010/main" val="404664334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068F67D1-977C-4736-A84E-8EABD3515D6F}" type="slidenum">
              <a:rPr lang="ja-JP" altLang="en-US"/>
              <a:pPr>
                <a:defRPr/>
              </a:pPr>
              <a:t>‹#›</a:t>
            </a:fld>
            <a:endParaRPr lang="ja-JP" altLang="en-US"/>
          </a:p>
        </p:txBody>
      </p:sp>
    </p:spTree>
    <p:extLst>
      <p:ext uri="{BB962C8B-B14F-4D97-AF65-F5344CB8AC3E}">
        <p14:creationId xmlns:p14="http://schemas.microsoft.com/office/powerpoint/2010/main" val="197522213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0849185E-C634-4516-B87F-C1F134BA1AD1}" type="slidenum">
              <a:rPr lang="ja-JP" altLang="en-US"/>
              <a:pPr>
                <a:defRPr/>
              </a:pPr>
              <a:t>‹#›</a:t>
            </a:fld>
            <a:endParaRPr lang="ja-JP" altLang="en-US"/>
          </a:p>
        </p:txBody>
      </p:sp>
    </p:spTree>
    <p:extLst>
      <p:ext uri="{BB962C8B-B14F-4D97-AF65-F5344CB8AC3E}">
        <p14:creationId xmlns:p14="http://schemas.microsoft.com/office/powerpoint/2010/main" val="368013910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F08A77E-58F8-4FD2-8B6F-A4CA9804A55A}" type="slidenum">
              <a:rPr lang="ja-JP" altLang="en-US"/>
              <a:pPr>
                <a:defRPr/>
              </a:pPr>
              <a:t>‹#›</a:t>
            </a:fld>
            <a:endParaRPr lang="ja-JP" altLang="en-US"/>
          </a:p>
        </p:txBody>
      </p:sp>
    </p:spTree>
    <p:extLst>
      <p:ext uri="{BB962C8B-B14F-4D97-AF65-F5344CB8AC3E}">
        <p14:creationId xmlns:p14="http://schemas.microsoft.com/office/powerpoint/2010/main" val="106535770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22D01FF-0872-46D7-A1F9-CF459108E39B}" type="slidenum">
              <a:rPr lang="ja-JP" altLang="en-US"/>
              <a:pPr>
                <a:defRPr/>
              </a:pPr>
              <a:t>‹#›</a:t>
            </a:fld>
            <a:endParaRPr lang="ja-JP" altLang="en-US"/>
          </a:p>
        </p:txBody>
      </p:sp>
    </p:spTree>
    <p:extLst>
      <p:ext uri="{BB962C8B-B14F-4D97-AF65-F5344CB8AC3E}">
        <p14:creationId xmlns:p14="http://schemas.microsoft.com/office/powerpoint/2010/main" val="213935691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68372F87-06E1-4F24-A413-25661EACE6CC}" type="slidenum">
              <a:rPr lang="ja-JP" altLang="en-US"/>
              <a:pPr>
                <a:defRPr/>
              </a:pPr>
              <a:t>‹#›</a:t>
            </a:fld>
            <a:endParaRPr lang="ja-JP" altLang="en-US"/>
          </a:p>
        </p:txBody>
      </p:sp>
    </p:spTree>
    <p:extLst>
      <p:ext uri="{BB962C8B-B14F-4D97-AF65-F5344CB8AC3E}">
        <p14:creationId xmlns:p14="http://schemas.microsoft.com/office/powerpoint/2010/main" val="128574492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CE6C14D-76CC-4A1D-9BD6-96916F587115}" type="slidenum">
              <a:rPr lang="ja-JP" altLang="en-US"/>
              <a:pPr>
                <a:defRPr/>
              </a:pPr>
              <a:t>‹#›</a:t>
            </a:fld>
            <a:endParaRPr lang="ja-JP" altLang="en-US"/>
          </a:p>
        </p:txBody>
      </p:sp>
    </p:spTree>
    <p:extLst>
      <p:ext uri="{BB962C8B-B14F-4D97-AF65-F5344CB8AC3E}">
        <p14:creationId xmlns:p14="http://schemas.microsoft.com/office/powerpoint/2010/main" val="133047992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755"/>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58802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632685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8230"/>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1503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4" y="1535113"/>
            <a:ext cx="4376738"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4"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571" y="1535113"/>
            <a:ext cx="4378325"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57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438ABC8A-C342-4869-AC82-FB9C40DE9BD0}" type="slidenum">
              <a:rPr lang="ja-JP" altLang="en-US"/>
              <a:pPr>
                <a:defRPr/>
              </a:pPr>
              <a:t>‹#›</a:t>
            </a:fld>
            <a:endParaRPr lang="ja-JP" altLang="en-US"/>
          </a:p>
        </p:txBody>
      </p:sp>
    </p:spTree>
    <p:extLst>
      <p:ext uri="{BB962C8B-B14F-4D97-AF65-F5344CB8AC3E}">
        <p14:creationId xmlns:p14="http://schemas.microsoft.com/office/powerpoint/2010/main" val="62752923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552164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898062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493008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398789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499" y="27306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37298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14170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651208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8" y="274653"/>
            <a:ext cx="65341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91984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69D3444-D414-4A60-BC9A-7EBBB11B0D3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5555287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fontAlgn="auto">
              <a:spcBef>
                <a:spcPts val="0"/>
              </a:spcBef>
              <a:spcAft>
                <a:spcPts val="0"/>
              </a:spcAft>
              <a:defRPr sz="1200">
                <a:latin typeface="MS Reference Sans Serif" pitchFamily="34" charset="0"/>
                <a:cs typeface="Segoe UI" pitchFamily="34" charset="0"/>
              </a:defRPr>
            </a:lvl1pPr>
          </a:lstStyle>
          <a:p>
            <a:pPr>
              <a:defRPr/>
            </a:pPr>
            <a:fld id="{1C65D525-D4FE-4E1E-B55B-C2C0EFD70F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4738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628"/>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5142" indent="0">
              <a:buNone/>
              <a:defRPr sz="1800">
                <a:solidFill>
                  <a:schemeClr val="tx1">
                    <a:tint val="75000"/>
                  </a:schemeClr>
                </a:solidFill>
              </a:defRPr>
            </a:lvl2pPr>
            <a:lvl3pPr marL="910287" indent="0">
              <a:buNone/>
              <a:defRPr sz="1600">
                <a:solidFill>
                  <a:schemeClr val="tx1">
                    <a:tint val="75000"/>
                  </a:schemeClr>
                </a:solidFill>
              </a:defRPr>
            </a:lvl3pPr>
            <a:lvl4pPr marL="1365428" indent="0">
              <a:buNone/>
              <a:defRPr sz="1400">
                <a:solidFill>
                  <a:schemeClr val="tx1">
                    <a:tint val="75000"/>
                  </a:schemeClr>
                </a:solidFill>
              </a:defRPr>
            </a:lvl4pPr>
            <a:lvl5pPr marL="1820572" indent="0">
              <a:buNone/>
              <a:defRPr sz="1400">
                <a:solidFill>
                  <a:schemeClr val="tx1">
                    <a:tint val="75000"/>
                  </a:schemeClr>
                </a:solidFill>
              </a:defRPr>
            </a:lvl5pPr>
            <a:lvl6pPr marL="2275718" indent="0">
              <a:buNone/>
              <a:defRPr sz="1400">
                <a:solidFill>
                  <a:schemeClr val="tx1">
                    <a:tint val="75000"/>
                  </a:schemeClr>
                </a:solidFill>
              </a:defRPr>
            </a:lvl6pPr>
            <a:lvl7pPr marL="2730860" indent="0">
              <a:buNone/>
              <a:defRPr sz="1400">
                <a:solidFill>
                  <a:schemeClr val="tx1">
                    <a:tint val="75000"/>
                  </a:schemeClr>
                </a:solidFill>
              </a:defRPr>
            </a:lvl7pPr>
            <a:lvl8pPr marL="3185999" indent="0">
              <a:buNone/>
              <a:defRPr sz="1400">
                <a:solidFill>
                  <a:schemeClr val="tx1">
                    <a:tint val="75000"/>
                  </a:schemeClr>
                </a:solidFill>
              </a:defRPr>
            </a:lvl8pPr>
            <a:lvl9pPr marL="3641145"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452E4F6E-A44D-41DC-A5AF-4746D3FE4770}"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pPr>
              <a:defRPr/>
            </a:pPr>
            <a:fld id="{FAEB9F5C-0330-402F-A874-D0AFD139E898}"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83668745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E9537FAF-1A85-4A66-82BA-C3BE4BF70222}" type="slidenum">
              <a:rPr lang="ja-JP" altLang="en-US"/>
              <a:pPr>
                <a:defRPr/>
              </a:pPr>
              <a:t>‹#›</a:t>
            </a:fld>
            <a:endParaRPr lang="ja-JP" altLang="en-US"/>
          </a:p>
        </p:txBody>
      </p:sp>
    </p:spTree>
    <p:extLst>
      <p:ext uri="{BB962C8B-B14F-4D97-AF65-F5344CB8AC3E}">
        <p14:creationId xmlns:p14="http://schemas.microsoft.com/office/powerpoint/2010/main" val="392793414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fontAlgn="auto">
              <a:spcBef>
                <a:spcPts val="0"/>
              </a:spcBef>
              <a:spcAft>
                <a:spcPts val="0"/>
              </a:spcAft>
              <a:defRPr/>
            </a:lvl1pPr>
          </a:lstStyle>
          <a:p>
            <a:pPr>
              <a:defRPr/>
            </a:pPr>
            <a:fld id="{E5033A27-F52A-418C-B3FB-8C4AC200CF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8583321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46F70FA1-21CF-436C-9DEB-8B1C9D7B0E84}" type="slidenum">
              <a:rPr lang="ja-JP" altLang="en-US"/>
              <a:pPr>
                <a:defRPr/>
              </a:pPr>
              <a:t>‹#›</a:t>
            </a:fld>
            <a:endParaRPr lang="ja-JP" altLang="en-US" dirty="0"/>
          </a:p>
        </p:txBody>
      </p:sp>
    </p:spTree>
    <p:extLst>
      <p:ext uri="{BB962C8B-B14F-4D97-AF65-F5344CB8AC3E}">
        <p14:creationId xmlns:p14="http://schemas.microsoft.com/office/powerpoint/2010/main" val="133696886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3730"/>
            <a:ext cx="2311400" cy="365125"/>
          </a:xfrm>
          <a:prstGeom prst="rect">
            <a:avLst/>
          </a:prstGeom>
        </p:spPr>
        <p:txBody>
          <a:bodyPr/>
          <a:lstStyle>
            <a:lvl1pPr>
              <a:defRPr>
                <a:solidFill>
                  <a:prstClr val="black"/>
                </a:solidFill>
              </a:defRPr>
            </a:lvl1pPr>
          </a:lstStyle>
          <a:p>
            <a:pPr>
              <a:defRPr/>
            </a:pPr>
            <a:fld id="{4ACE5178-09D4-427E-BAAB-277D9EA78903}" type="slidenum">
              <a:rPr lang="ja-JP" altLang="en-US"/>
              <a:pPr>
                <a:defRPr/>
              </a:pPr>
              <a:t>‹#›</a:t>
            </a:fld>
            <a:endParaRPr lang="ja-JP" altLang="en-US"/>
          </a:p>
        </p:txBody>
      </p:sp>
    </p:spTree>
    <p:extLst>
      <p:ext uri="{BB962C8B-B14F-4D97-AF65-F5344CB8AC3E}">
        <p14:creationId xmlns:p14="http://schemas.microsoft.com/office/powerpoint/2010/main" val="218022175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421748236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47815229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5050041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16475982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1626795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1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22599125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0E981FFC-BB89-45BE-A822-30D1422BEFC9}" type="slidenum">
              <a:rPr lang="ja-JP" altLang="en-US"/>
              <a:pPr>
                <a:defRPr/>
              </a:pPr>
              <a:t>‹#›</a:t>
            </a:fld>
            <a:endParaRPr lang="ja-JP" altLang="en-US" dirty="0"/>
          </a:p>
        </p:txBody>
      </p:sp>
    </p:spTree>
    <p:extLst>
      <p:ext uri="{BB962C8B-B14F-4D97-AF65-F5344CB8AC3E}">
        <p14:creationId xmlns:p14="http://schemas.microsoft.com/office/powerpoint/2010/main" val="2632907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98F90880-5D66-4FC0-AB51-E83E129B92C3}" type="slidenum">
              <a:rPr lang="ja-JP" altLang="en-US"/>
              <a:pPr>
                <a:defRPr/>
              </a:pPr>
              <a:t>‹#›</a:t>
            </a:fld>
            <a:endParaRPr lang="ja-JP" altLang="en-US"/>
          </a:p>
        </p:txBody>
      </p:sp>
    </p:spTree>
    <p:extLst>
      <p:ext uri="{BB962C8B-B14F-4D97-AF65-F5344CB8AC3E}">
        <p14:creationId xmlns:p14="http://schemas.microsoft.com/office/powerpoint/2010/main" val="149280536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14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3730"/>
            <a:ext cx="2311400" cy="365125"/>
          </a:xfrm>
          <a:prstGeom prst="rect">
            <a:avLst/>
          </a:prstGeom>
        </p:spPr>
        <p:txBody>
          <a:bodyPr/>
          <a:lstStyle>
            <a:lvl1pPr>
              <a:defRPr>
                <a:solidFill>
                  <a:prstClr val="black"/>
                </a:solidFill>
              </a:defRPr>
            </a:lvl1pPr>
          </a:lstStyle>
          <a:p>
            <a:pPr>
              <a:defRPr/>
            </a:pPr>
            <a:fld id="{08AED4B4-D24C-4A3A-8590-F1C5072DADB0}" type="slidenum">
              <a:rPr lang="ja-JP" altLang="en-US"/>
              <a:pPr>
                <a:defRPr/>
              </a:pPr>
              <a:t>‹#›</a:t>
            </a:fld>
            <a:endParaRPr lang="ja-JP" altLang="en-US"/>
          </a:p>
        </p:txBody>
      </p:sp>
    </p:spTree>
    <p:extLst>
      <p:ext uri="{BB962C8B-B14F-4D97-AF65-F5344CB8AC3E}">
        <p14:creationId xmlns:p14="http://schemas.microsoft.com/office/powerpoint/2010/main" val="14275886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1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02013159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1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52257539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1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8120546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1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5809084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1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02949872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20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838124405"/>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2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1521113C-5105-40E7-B102-9F048DD97B3E}" type="slidenum">
              <a:rPr lang="ja-JP" altLang="en-US"/>
              <a:pPr>
                <a:defRPr/>
              </a:pPr>
              <a:t>‹#›</a:t>
            </a:fld>
            <a:endParaRPr lang="ja-JP" altLang="en-US" dirty="0"/>
          </a:p>
        </p:txBody>
      </p:sp>
    </p:spTree>
    <p:extLst>
      <p:ext uri="{BB962C8B-B14F-4D97-AF65-F5344CB8AC3E}">
        <p14:creationId xmlns:p14="http://schemas.microsoft.com/office/powerpoint/2010/main" val="179351502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22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3730"/>
            <a:ext cx="2311400" cy="365125"/>
          </a:xfrm>
          <a:prstGeom prst="rect">
            <a:avLst/>
          </a:prstGeom>
        </p:spPr>
        <p:txBody>
          <a:bodyPr/>
          <a:lstStyle>
            <a:lvl1pPr>
              <a:defRPr>
                <a:solidFill>
                  <a:prstClr val="black"/>
                </a:solidFill>
              </a:defRPr>
            </a:lvl1pPr>
          </a:lstStyle>
          <a:p>
            <a:pPr>
              <a:defRPr/>
            </a:pPr>
            <a:fld id="{429E2D83-58D7-4080-8CBC-F4D5DCF62424}" type="slidenum">
              <a:rPr lang="ja-JP" altLang="en-US"/>
              <a:pPr>
                <a:defRPr/>
              </a:pPr>
              <a:t>‹#›</a:t>
            </a:fld>
            <a:endParaRPr lang="ja-JP" altLang="en-US"/>
          </a:p>
        </p:txBody>
      </p:sp>
    </p:spTree>
    <p:extLst>
      <p:ext uri="{BB962C8B-B14F-4D97-AF65-F5344CB8AC3E}">
        <p14:creationId xmlns:p14="http://schemas.microsoft.com/office/powerpoint/2010/main" val="144923804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2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4041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4"/>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39"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8" y="1435111"/>
            <a:ext cx="3259138" cy="4691063"/>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3275151D-5DD0-4587-8B52-0DE403F2325D}" type="slidenum">
              <a:rPr lang="ja-JP" altLang="en-US"/>
              <a:pPr>
                <a:defRPr/>
              </a:pPr>
              <a:t>‹#›</a:t>
            </a:fld>
            <a:endParaRPr lang="ja-JP" altLang="en-US"/>
          </a:p>
        </p:txBody>
      </p:sp>
    </p:spTree>
    <p:extLst>
      <p:ext uri="{BB962C8B-B14F-4D97-AF65-F5344CB8AC3E}">
        <p14:creationId xmlns:p14="http://schemas.microsoft.com/office/powerpoint/2010/main" val="285590926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2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68689239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2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91683457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2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30947017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2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88990421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2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970173118"/>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3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F8E4393-E580-4C52-8550-8C2931F9527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77780106"/>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3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99F11D81-0C2B-45D0-92D6-BCDFD7F43B2F}" type="slidenum">
              <a:rPr lang="ja-JP" altLang="en-US"/>
              <a:pPr>
                <a:defRPr/>
              </a:pPr>
              <a:t>‹#›</a:t>
            </a:fld>
            <a:endParaRPr lang="ja-JP" altLang="en-US"/>
          </a:p>
        </p:txBody>
      </p:sp>
    </p:spTree>
    <p:extLst>
      <p:ext uri="{BB962C8B-B14F-4D97-AF65-F5344CB8AC3E}">
        <p14:creationId xmlns:p14="http://schemas.microsoft.com/office/powerpoint/2010/main" val="207399340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3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32C31A5-EB75-4D0A-828A-496458DF43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9577995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33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E63B2DC-4E34-400F-B2FC-8DDDB65F1BA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7848394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3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A9B47511-1CB5-49A3-A554-E600D4F2B1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23411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5"/>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23" y="612779"/>
            <a:ext cx="5943600" cy="4114800"/>
          </a:xfrm>
        </p:spPr>
        <p:txBody>
          <a:bodyPr rtlCol="0">
            <a:normAutofit/>
          </a:bodyPr>
          <a:lstStyle>
            <a:lvl1pPr marL="0" indent="0">
              <a:buNone/>
              <a:defRPr sz="3200"/>
            </a:lvl1pPr>
            <a:lvl2pPr marL="455142" indent="0">
              <a:buNone/>
              <a:defRPr sz="2800"/>
            </a:lvl2pPr>
            <a:lvl3pPr marL="910287" indent="0">
              <a:buNone/>
              <a:defRPr sz="2400"/>
            </a:lvl3pPr>
            <a:lvl4pPr marL="1365428" indent="0">
              <a:buNone/>
              <a:defRPr sz="2000"/>
            </a:lvl4pPr>
            <a:lvl5pPr marL="1820572" indent="0">
              <a:buNone/>
              <a:defRPr sz="2000"/>
            </a:lvl5pPr>
            <a:lvl6pPr marL="2275718" indent="0">
              <a:buNone/>
              <a:defRPr sz="2000"/>
            </a:lvl6pPr>
            <a:lvl7pPr marL="2730860" indent="0">
              <a:buNone/>
              <a:defRPr sz="2000"/>
            </a:lvl7pPr>
            <a:lvl8pPr marL="3185999" indent="0">
              <a:buNone/>
              <a:defRPr sz="2000"/>
            </a:lvl8pPr>
            <a:lvl9pPr marL="3641145"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23" y="5367338"/>
            <a:ext cx="5943600" cy="804862"/>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5998B165-87FA-4F6D-951E-68DA6DC051FD}" type="slidenum">
              <a:rPr lang="ja-JP" altLang="en-US"/>
              <a:pPr>
                <a:defRPr/>
              </a:pPr>
              <a:t>‹#›</a:t>
            </a:fld>
            <a:endParaRPr lang="ja-JP" altLang="en-US"/>
          </a:p>
        </p:txBody>
      </p:sp>
    </p:spTree>
    <p:extLst>
      <p:ext uri="{BB962C8B-B14F-4D97-AF65-F5344CB8AC3E}">
        <p14:creationId xmlns:p14="http://schemas.microsoft.com/office/powerpoint/2010/main" val="276157719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3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84A56C8-E2CF-4DE6-9FD3-12067CBB37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6475473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3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02974B8-F1F7-4FEC-873D-227E8608912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8105293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37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9E4EF9F-4366-4CCA-9E7F-54F87225A53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953095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38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72E143A-F23D-4F24-B320-DBCEC439F20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7794913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3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7FEAE944-413B-435C-B0C0-DDB4E0522E8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22507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4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FC3B667-C342-40B5-8C3A-5ED39A3166F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7352741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4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9B5A9457-B2CE-4BBE-BADF-1C9026A7C1A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666792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4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7AF3AAAE-4298-497F-91CF-220E59164DA2}" type="slidenum">
              <a:rPr/>
              <a:pPr>
                <a:defRPr/>
              </a:pPr>
              <a:t>‹#›</a:t>
            </a:fld>
            <a:endParaRPr dirty="0"/>
          </a:p>
        </p:txBody>
      </p:sp>
    </p:spTree>
    <p:extLst>
      <p:ext uri="{BB962C8B-B14F-4D97-AF65-F5344CB8AC3E}">
        <p14:creationId xmlns:p14="http://schemas.microsoft.com/office/powerpoint/2010/main" val="25588205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4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DA171595-E3B2-45CC-96D8-0374A72B8930}"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7417047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44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A401B8D-12FF-4291-99FC-DF757DCB55A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58878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0EFBF7AF-F889-4684-B81A-2992F15438D4}" type="slidenum">
              <a:rPr lang="ja-JP" altLang="en-US"/>
              <a:pPr>
                <a:defRPr/>
              </a:pPr>
              <a:t>‹#›</a:t>
            </a:fld>
            <a:endParaRPr lang="ja-JP" altLang="en-US"/>
          </a:p>
        </p:txBody>
      </p:sp>
    </p:spTree>
    <p:extLst>
      <p:ext uri="{BB962C8B-B14F-4D97-AF65-F5344CB8AC3E}">
        <p14:creationId xmlns:p14="http://schemas.microsoft.com/office/powerpoint/2010/main" val="44617929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4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704F6B40-8EEE-40B6-A51D-68E72A9671B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72727598"/>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4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8FF269D1-7C8A-47F2-B246-D05B2A39E5AB}" type="slidenum">
              <a:rPr lang="ja-JP" altLang="en-US"/>
              <a:pPr>
                <a:defRPr/>
              </a:pPr>
              <a:t>‹#›</a:t>
            </a:fld>
            <a:endParaRPr lang="ja-JP" altLang="en-US"/>
          </a:p>
        </p:txBody>
      </p:sp>
    </p:spTree>
    <p:extLst>
      <p:ext uri="{BB962C8B-B14F-4D97-AF65-F5344CB8AC3E}">
        <p14:creationId xmlns:p14="http://schemas.microsoft.com/office/powerpoint/2010/main" val="329844193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47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8262432-2E30-4B1E-A36E-25F1DFAA980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4907518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48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63864A9-4066-4E5C-99EF-0EA57FEAF56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0400014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4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E34BBAF0-1179-49FC-9027-59B89F005F90}"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710264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5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FA97F7E-ED2B-4C88-877E-058B4F94FAC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3161014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5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239F438-A2FE-4FB2-B8B3-AFDB2C482EB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7935210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5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FC7B9D3-3140-477E-BFDC-FAFEB526B66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4399731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53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974E879-89F3-4D9F-B296-780DEC72109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1182753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5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92D682AE-8FE1-46EA-9C9A-172E123C372D}"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23669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21" y="274664"/>
            <a:ext cx="65341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4AC571F7-2370-46AA-9129-22BDFEF54D2D}" type="slidenum">
              <a:rPr lang="ja-JP" altLang="en-US"/>
              <a:pPr>
                <a:defRPr/>
              </a:pPr>
              <a:t>‹#›</a:t>
            </a:fld>
            <a:endParaRPr lang="ja-JP" altLang="en-US"/>
          </a:p>
        </p:txBody>
      </p:sp>
    </p:spTree>
    <p:extLst>
      <p:ext uri="{BB962C8B-B14F-4D97-AF65-F5344CB8AC3E}">
        <p14:creationId xmlns:p14="http://schemas.microsoft.com/office/powerpoint/2010/main" val="363234903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5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85F9F24-4046-48E1-A98D-2A41837D875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2887193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56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82F940B5-B4DF-4D0E-8079-227DBC517ED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4181442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5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C8A249EF-5178-4495-A3A8-5B5EB774F2E6}" type="slidenum">
              <a:rPr/>
              <a:pPr>
                <a:defRPr/>
              </a:pPr>
              <a:t>‹#›</a:t>
            </a:fld>
            <a:endParaRPr dirty="0"/>
          </a:p>
        </p:txBody>
      </p:sp>
    </p:spTree>
    <p:extLst>
      <p:ext uri="{BB962C8B-B14F-4D97-AF65-F5344CB8AC3E}">
        <p14:creationId xmlns:p14="http://schemas.microsoft.com/office/powerpoint/2010/main" val="170965846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5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2BD40435-A89A-4C61-80CB-91C9F279035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755840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59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66BA354-9EB8-4869-902E-BF78A7A556E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50918185"/>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60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808C9DE0-A716-4FFE-8702-61E2651DE0C2}" type="slidenum">
              <a:rPr lang="ja-JP" altLang="en-US"/>
              <a:pPr>
                <a:defRPr/>
              </a:pPr>
              <a:t>‹#›</a:t>
            </a:fld>
            <a:endParaRPr lang="ja-JP" altLang="en-US"/>
          </a:p>
        </p:txBody>
      </p:sp>
    </p:spTree>
    <p:extLst>
      <p:ext uri="{BB962C8B-B14F-4D97-AF65-F5344CB8AC3E}">
        <p14:creationId xmlns:p14="http://schemas.microsoft.com/office/powerpoint/2010/main" val="373328348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6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5B3CE5C-A3E8-4AAC-B9A4-14E96FEE14E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572287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6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1E0F6DC-1481-4498-84E5-1D39CE7856E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7968916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6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CEC4333E-9ED3-4736-B9C6-990E04F97DF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1153563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64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F5FE28F-93A2-4B76-A80D-2748D4C610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18780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2"/>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91025" tIns="45512" rIns="91025" bIns="45512"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7193"/>
            <a:ext cx="2311400" cy="365125"/>
          </a:xfrm>
          <a:prstGeom prst="rect">
            <a:avLst/>
          </a:prstGeom>
        </p:spPr>
        <p:txBody>
          <a:bodyPr lIns="91025" tIns="45512" rIns="91025" bIns="45512"/>
          <a:lstStyle>
            <a:lvl1pPr eaLnBrk="0" hangingPunct="0">
              <a:defRPr>
                <a:solidFill>
                  <a:prstClr val="black"/>
                </a:solidFill>
                <a:latin typeface="+mn-lt"/>
                <a:ea typeface="+mn-ea"/>
              </a:defRPr>
            </a:lvl1pPr>
          </a:lstStyle>
          <a:p>
            <a:pPr>
              <a:defRPr/>
            </a:pPr>
            <a:fld id="{27010941-BABA-4CFF-A2F2-9C520D2E610E}" type="slidenum">
              <a:rPr lang="ja-JP" altLang="en-US"/>
              <a:pPr>
                <a:defRPr/>
              </a:pPr>
              <a:t>‹#›</a:t>
            </a:fld>
            <a:endParaRPr lang="ja-JP" altLang="en-US"/>
          </a:p>
        </p:txBody>
      </p:sp>
    </p:spTree>
    <p:extLst>
      <p:ext uri="{BB962C8B-B14F-4D97-AF65-F5344CB8AC3E}">
        <p14:creationId xmlns:p14="http://schemas.microsoft.com/office/powerpoint/2010/main" val="308307357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6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75B7ADF-0AE9-43CC-A8F2-109A81A53A7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227493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6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6B199FF7-FDEF-4F91-A0C1-A090F3A8924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8150454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6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8B1F7FB-5C00-4947-90FA-2593CEEB28A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9203553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6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861CFB12-CD68-4AD0-95EC-45B7163C35BB}"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2439131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69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6B9A458-C4F2-4C14-8FF9-6FA3B01D00A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6494922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70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EE76EBD7-C44A-43C1-A670-A1BA992E400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1106155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7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D5BC8A47-B342-41CB-A4DE-B32AE7B69D4F}" type="slidenum">
              <a:rPr/>
              <a:pPr>
                <a:defRPr/>
              </a:pPr>
              <a:t>‹#›</a:t>
            </a:fld>
            <a:endParaRPr dirty="0"/>
          </a:p>
        </p:txBody>
      </p:sp>
    </p:spTree>
    <p:extLst>
      <p:ext uri="{BB962C8B-B14F-4D97-AF65-F5344CB8AC3E}">
        <p14:creationId xmlns:p14="http://schemas.microsoft.com/office/powerpoint/2010/main" val="175547940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7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62A8FA4D-A175-48CF-BFE8-1FAC16F1158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4151096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73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EE064CF-2671-4D9E-A6AE-A123E006BD9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3254356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7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B18C921A-DBD0-40CB-8070-DEA1EFD9C11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2406462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7" y="5"/>
            <a:ext cx="8420100" cy="493058"/>
          </a:xfrm>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xfrm>
            <a:off x="7099300" y="6357193"/>
            <a:ext cx="2311400" cy="365125"/>
          </a:xfrm>
          <a:prstGeom prst="rect">
            <a:avLst/>
          </a:prstGeom>
        </p:spPr>
        <p:txBody>
          <a:bodyPr lIns="91025" tIns="45512" rIns="91025" bIns="45512"/>
          <a:lstStyle>
            <a:lvl1pPr eaLnBrk="0" hangingPunct="0">
              <a:defRPr>
                <a:solidFill>
                  <a:prstClr val="black"/>
                </a:solidFill>
                <a:latin typeface="+mn-lt"/>
                <a:ea typeface="+mn-ea"/>
              </a:defRPr>
            </a:lvl1pPr>
          </a:lstStyle>
          <a:p>
            <a:pPr>
              <a:defRPr/>
            </a:pPr>
            <a:fld id="{5433AF88-C822-43D7-AA20-B684A9C2E4A2}" type="slidenum">
              <a:rPr lang="en-US" altLang="ja-JP"/>
              <a:pPr>
                <a:defRPr/>
              </a:pPr>
              <a:t>‹#›</a:t>
            </a:fld>
            <a:endParaRPr lang="en-US" altLang="ja-JP"/>
          </a:p>
        </p:txBody>
      </p:sp>
    </p:spTree>
    <p:extLst>
      <p:ext uri="{BB962C8B-B14F-4D97-AF65-F5344CB8AC3E}">
        <p14:creationId xmlns:p14="http://schemas.microsoft.com/office/powerpoint/2010/main" val="318043935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7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8F3C0470-3516-49F8-B4A5-B4E2456F90A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0332307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7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6186C9C-DC3D-4367-8A3D-57AB3C01975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05121775"/>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7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A8124951-7069-40AF-98B0-629C237CBF1C}" type="slidenum">
              <a:rPr/>
              <a:pPr>
                <a:defRPr/>
              </a:pPr>
              <a:t>‹#›</a:t>
            </a:fld>
            <a:endParaRPr dirty="0"/>
          </a:p>
        </p:txBody>
      </p:sp>
    </p:spTree>
    <p:extLst>
      <p:ext uri="{BB962C8B-B14F-4D97-AF65-F5344CB8AC3E}">
        <p14:creationId xmlns:p14="http://schemas.microsoft.com/office/powerpoint/2010/main" val="398592262"/>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78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 name="タイトル 9"/>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3864F030-0AEB-4647-9144-0AE088DD03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6714285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7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155D1386-278C-4848-870B-16CAA11FA9E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8368917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80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77E95E4-0913-47C2-8095-B892838A282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67915489"/>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81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DD7A648-597C-44E6-8964-F08D8D12A7F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05842593"/>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8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A71FC679-691C-46FE-A6EC-C485811747B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22253230"/>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83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3FEB7AF-E7D2-4303-8224-85515CA164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41628962"/>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8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E1E707B2-741F-4B23-934F-6CDA1CAA54B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11897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398"/>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5142" indent="0" algn="ctr">
              <a:buNone/>
              <a:defRPr>
                <a:solidFill>
                  <a:schemeClr val="tx1">
                    <a:tint val="75000"/>
                  </a:schemeClr>
                </a:solidFill>
              </a:defRPr>
            </a:lvl2pPr>
            <a:lvl3pPr marL="910287" indent="0" algn="ctr">
              <a:buNone/>
              <a:defRPr>
                <a:solidFill>
                  <a:schemeClr val="tx1">
                    <a:tint val="75000"/>
                  </a:schemeClr>
                </a:solidFill>
              </a:defRPr>
            </a:lvl3pPr>
            <a:lvl4pPr marL="1365428" indent="0" algn="ctr">
              <a:buNone/>
              <a:defRPr>
                <a:solidFill>
                  <a:schemeClr val="tx1">
                    <a:tint val="75000"/>
                  </a:schemeClr>
                </a:solidFill>
              </a:defRPr>
            </a:lvl4pPr>
            <a:lvl5pPr marL="1820572" indent="0" algn="ctr">
              <a:buNone/>
              <a:defRPr>
                <a:solidFill>
                  <a:schemeClr val="tx1">
                    <a:tint val="75000"/>
                  </a:schemeClr>
                </a:solidFill>
              </a:defRPr>
            </a:lvl5pPr>
            <a:lvl6pPr marL="2275718" indent="0" algn="ctr">
              <a:buNone/>
              <a:defRPr>
                <a:solidFill>
                  <a:schemeClr val="tx1">
                    <a:tint val="75000"/>
                  </a:schemeClr>
                </a:solidFill>
              </a:defRPr>
            </a:lvl6pPr>
            <a:lvl7pPr marL="2730860" indent="0" algn="ctr">
              <a:buNone/>
              <a:defRPr>
                <a:solidFill>
                  <a:schemeClr val="tx1">
                    <a:tint val="75000"/>
                  </a:schemeClr>
                </a:solidFill>
              </a:defRPr>
            </a:lvl7pPr>
            <a:lvl8pPr marL="3185999" indent="0" algn="ctr">
              <a:buNone/>
              <a:defRPr>
                <a:solidFill>
                  <a:schemeClr val="tx1">
                    <a:tint val="75000"/>
                  </a:schemeClr>
                </a:solidFill>
              </a:defRPr>
            </a:lvl8pPr>
            <a:lvl9pPr marL="3641145"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91810730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85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0F6722F-69D1-4FD8-9B01-6A2D4F4C05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53124681"/>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8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2155E2A-705F-4FDF-BAF9-DF2DCDEB4C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96838522"/>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688"/>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13C1A036-70E6-44CE-8C93-56B1BE625D87}" type="slidenum">
              <a:rPr lang="ja-JP" altLang="en-US"/>
              <a:pPr>
                <a:defRPr/>
              </a:pPr>
              <a:t>‹#›</a:t>
            </a:fld>
            <a:endParaRPr lang="ja-JP" altLang="en-US"/>
          </a:p>
        </p:txBody>
      </p:sp>
    </p:spTree>
    <p:extLst>
      <p:ext uri="{BB962C8B-B14F-4D97-AF65-F5344CB8AC3E}">
        <p14:creationId xmlns:p14="http://schemas.microsoft.com/office/powerpoint/2010/main" val="204201851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923C0CE-BFC9-4B90-911E-FB5AAB302339}" type="slidenum">
              <a:rPr lang="ja-JP" altLang="en-US"/>
              <a:pPr>
                <a:defRPr/>
              </a:pPr>
              <a:t>‹#›</a:t>
            </a:fld>
            <a:endParaRPr lang="ja-JP" altLang="en-US"/>
          </a:p>
        </p:txBody>
      </p:sp>
    </p:spTree>
    <p:extLst>
      <p:ext uri="{BB962C8B-B14F-4D97-AF65-F5344CB8AC3E}">
        <p14:creationId xmlns:p14="http://schemas.microsoft.com/office/powerpoint/2010/main" val="99125438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163"/>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BB08A4B-E2AF-4DA4-A450-14E1473BEBF4}" type="slidenum">
              <a:rPr lang="ja-JP" altLang="en-US"/>
              <a:pPr>
                <a:defRPr/>
              </a:pPr>
              <a:t>‹#›</a:t>
            </a:fld>
            <a:endParaRPr lang="ja-JP" altLang="en-US"/>
          </a:p>
        </p:txBody>
      </p:sp>
    </p:spTree>
    <p:extLst>
      <p:ext uri="{BB962C8B-B14F-4D97-AF65-F5344CB8AC3E}">
        <p14:creationId xmlns:p14="http://schemas.microsoft.com/office/powerpoint/2010/main" val="151376318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D3EE9AA-DD7A-46C1-8347-F1990DD09A13}" type="slidenum">
              <a:rPr lang="ja-JP" altLang="en-US"/>
              <a:pPr>
                <a:defRPr/>
              </a:pPr>
              <a:t>‹#›</a:t>
            </a:fld>
            <a:endParaRPr lang="ja-JP" altLang="en-US"/>
          </a:p>
        </p:txBody>
      </p:sp>
    </p:spTree>
    <p:extLst>
      <p:ext uri="{BB962C8B-B14F-4D97-AF65-F5344CB8AC3E}">
        <p14:creationId xmlns:p14="http://schemas.microsoft.com/office/powerpoint/2010/main" val="246120220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265A880C-240B-4CAF-A0D2-FCFDF782C76E}" type="slidenum">
              <a:rPr lang="ja-JP" altLang="en-US"/>
              <a:pPr>
                <a:defRPr/>
              </a:pPr>
              <a:t>‹#›</a:t>
            </a:fld>
            <a:endParaRPr lang="ja-JP" altLang="en-US"/>
          </a:p>
        </p:txBody>
      </p:sp>
    </p:spTree>
    <p:extLst>
      <p:ext uri="{BB962C8B-B14F-4D97-AF65-F5344CB8AC3E}">
        <p14:creationId xmlns:p14="http://schemas.microsoft.com/office/powerpoint/2010/main" val="329890687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2A8128A3-8790-43E0-9111-6F75FAE9BC1D}" type="slidenum">
              <a:rPr lang="ja-JP" altLang="en-US"/>
              <a:pPr>
                <a:defRPr/>
              </a:pPr>
              <a:t>‹#›</a:t>
            </a:fld>
            <a:endParaRPr lang="ja-JP" altLang="en-US"/>
          </a:p>
        </p:txBody>
      </p:sp>
    </p:spTree>
    <p:extLst>
      <p:ext uri="{BB962C8B-B14F-4D97-AF65-F5344CB8AC3E}">
        <p14:creationId xmlns:p14="http://schemas.microsoft.com/office/powerpoint/2010/main" val="165301679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DE0A37FA-5D30-4E49-8BA6-DA630E87335D}" type="slidenum">
              <a:rPr lang="ja-JP" altLang="en-US"/>
              <a:pPr>
                <a:defRPr/>
              </a:pPr>
              <a:t>‹#›</a:t>
            </a:fld>
            <a:endParaRPr lang="ja-JP" altLang="en-US"/>
          </a:p>
        </p:txBody>
      </p:sp>
    </p:spTree>
    <p:extLst>
      <p:ext uri="{BB962C8B-B14F-4D97-AF65-F5344CB8AC3E}">
        <p14:creationId xmlns:p14="http://schemas.microsoft.com/office/powerpoint/2010/main" val="47705149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ABDCEA5-C5B7-412E-A5FB-1A13A82F0DC9}" type="slidenum">
              <a:rPr lang="ja-JP" altLang="en-US"/>
              <a:pPr>
                <a:defRPr/>
              </a:pPr>
              <a:t>‹#›</a:t>
            </a:fld>
            <a:endParaRPr lang="ja-JP" altLang="en-US"/>
          </a:p>
        </p:txBody>
      </p:sp>
    </p:spTree>
    <p:extLst>
      <p:ext uri="{BB962C8B-B14F-4D97-AF65-F5344CB8AC3E}">
        <p14:creationId xmlns:p14="http://schemas.microsoft.com/office/powerpoint/2010/main" val="2095307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94157272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62E8A56-EFDC-4C93-9697-890933C0582F}" type="slidenum">
              <a:rPr lang="ja-JP" altLang="en-US"/>
              <a:pPr>
                <a:defRPr/>
              </a:pPr>
              <a:t>‹#›</a:t>
            </a:fld>
            <a:endParaRPr lang="ja-JP" altLang="en-US"/>
          </a:p>
        </p:txBody>
      </p:sp>
    </p:spTree>
    <p:extLst>
      <p:ext uri="{BB962C8B-B14F-4D97-AF65-F5344CB8AC3E}">
        <p14:creationId xmlns:p14="http://schemas.microsoft.com/office/powerpoint/2010/main" val="125633141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12B5F7B-23EF-4D22-BB43-973FE38221FD}" type="slidenum">
              <a:rPr lang="ja-JP" altLang="en-US"/>
              <a:pPr>
                <a:defRPr/>
              </a:pPr>
              <a:t>‹#›</a:t>
            </a:fld>
            <a:endParaRPr lang="ja-JP" altLang="en-US"/>
          </a:p>
        </p:txBody>
      </p:sp>
    </p:spTree>
    <p:extLst>
      <p:ext uri="{BB962C8B-B14F-4D97-AF65-F5344CB8AC3E}">
        <p14:creationId xmlns:p14="http://schemas.microsoft.com/office/powerpoint/2010/main" val="385271111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FEB85B6-2D09-4555-908F-BA63DBAFB787}" type="slidenum">
              <a:rPr lang="ja-JP" altLang="en-US"/>
              <a:pPr>
                <a:defRPr/>
              </a:pPr>
              <a:t>‹#›</a:t>
            </a:fld>
            <a:endParaRPr lang="ja-JP" altLang="en-US"/>
          </a:p>
        </p:txBody>
      </p:sp>
    </p:spTree>
    <p:extLst>
      <p:ext uri="{BB962C8B-B14F-4D97-AF65-F5344CB8AC3E}">
        <p14:creationId xmlns:p14="http://schemas.microsoft.com/office/powerpoint/2010/main" val="411489873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0700"/>
            <a:ext cx="99060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hasCustomPrompt="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dirty="0" smtClean="0"/>
              <a:t>2015</a:t>
            </a:r>
            <a:r>
              <a:rPr kumimoji="1" lang="ja-JP" altLang="en-US" dirty="0" smtClean="0"/>
              <a:t>年</a:t>
            </a:r>
            <a:r>
              <a:rPr kumimoji="1" lang="en-US" altLang="ja-JP" dirty="0" smtClean="0"/>
              <a:t>12</a:t>
            </a:r>
            <a:r>
              <a:rPr kumimoji="1" lang="ja-JP" altLang="en-US" dirty="0" smtClean="0"/>
              <a:t>月</a:t>
            </a:r>
            <a:endParaRPr kumimoji="1" lang="en-US" altLang="ja-JP" dirty="0" smtClean="0"/>
          </a:p>
          <a:p>
            <a:r>
              <a:rPr kumimoji="1" lang="ja-JP" altLang="en-US" dirty="0" smtClean="0"/>
              <a:t>環境省地球環境局</a:t>
            </a:r>
            <a:endParaRPr kumimoji="1" lang="ja-JP" altLang="en-US" dirty="0"/>
          </a:p>
        </p:txBody>
      </p:sp>
      <p:sp>
        <p:nvSpPr>
          <p:cNvPr id="4" name="日付プレースホルダー 3"/>
          <p:cNvSpPr>
            <a:spLocks noGrp="1"/>
          </p:cNvSpPr>
          <p:nvPr>
            <p:ph type="dt" sz="half" idx="10"/>
          </p:nvPr>
        </p:nvSpPr>
        <p:spPr/>
        <p:txBody>
          <a:bodyPr/>
          <a:lstStyle/>
          <a:p>
            <a:fld id="{105BFE99-A1DB-4911-859D-C1C955CA41D0}"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984324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408386-1B78-4787-89F4-59BCA7D78CC1}"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251294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45EC6DF-2B67-4376-BAFA-5E08D85112C9}"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357424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6BB96A-128E-4BD2-BA25-4E63F293F8CF}"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519792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71F23A1-2708-4E70-9FF6-136B09D945A2}"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89848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CE08089-DCB5-453A-B956-8D157E0E74C1}"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012147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85D5DB9-E000-472C-BC1C-AEF63F2E9C01}"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789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1D955B8D-AB52-4613-9AEE-636969A35325}"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lvl1pPr>
              <a:defRPr>
                <a:solidFill>
                  <a:schemeClr val="tx1"/>
                </a:solidFill>
              </a:defRPr>
            </a:lvl1pPr>
          </a:lstStyle>
          <a:p>
            <a:pPr>
              <a:defRPr/>
            </a:pPr>
            <a:fld id="{69BBAD92-C740-4CDF-9ADA-277729A421A4}" type="slidenum">
              <a:rPr lang="ja-JP" altLang="en-US" smtClean="0">
                <a:solidFill>
                  <a:prstClr val="black"/>
                </a:solidFill>
              </a:rPr>
              <a:pPr>
                <a:defRPr/>
              </a:pPr>
              <a:t>‹#›</a:t>
            </a:fld>
            <a:endParaRPr lang="ja-JP" altLang="en-US" dirty="0">
              <a:solidFill>
                <a:prstClr val="black"/>
              </a:solidFill>
            </a:endParaRPr>
          </a:p>
        </p:txBody>
      </p:sp>
      <p:sp>
        <p:nvSpPr>
          <p:cNvPr id="5" name="フッター プレースホルダー 4"/>
          <p:cNvSpPr>
            <a:spLocks noGrp="1"/>
          </p:cNvSpPr>
          <p:nvPr>
            <p:ph type="ftr" sz="quarter" idx="12"/>
          </p:nvPr>
        </p:nvSpPr>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6655435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873"/>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5142" indent="0">
              <a:buNone/>
              <a:defRPr sz="1800">
                <a:solidFill>
                  <a:schemeClr val="tx1">
                    <a:tint val="75000"/>
                  </a:schemeClr>
                </a:solidFill>
              </a:defRPr>
            </a:lvl2pPr>
            <a:lvl3pPr marL="910287" indent="0">
              <a:buNone/>
              <a:defRPr sz="1600">
                <a:solidFill>
                  <a:schemeClr val="tx1">
                    <a:tint val="75000"/>
                  </a:schemeClr>
                </a:solidFill>
              </a:defRPr>
            </a:lvl3pPr>
            <a:lvl4pPr marL="1365428" indent="0">
              <a:buNone/>
              <a:defRPr sz="1400">
                <a:solidFill>
                  <a:schemeClr val="tx1">
                    <a:tint val="75000"/>
                  </a:schemeClr>
                </a:solidFill>
              </a:defRPr>
            </a:lvl4pPr>
            <a:lvl5pPr marL="1820572" indent="0">
              <a:buNone/>
              <a:defRPr sz="1400">
                <a:solidFill>
                  <a:schemeClr val="tx1">
                    <a:tint val="75000"/>
                  </a:schemeClr>
                </a:solidFill>
              </a:defRPr>
            </a:lvl5pPr>
            <a:lvl6pPr marL="2275718" indent="0">
              <a:buNone/>
              <a:defRPr sz="1400">
                <a:solidFill>
                  <a:schemeClr val="tx1">
                    <a:tint val="75000"/>
                  </a:schemeClr>
                </a:solidFill>
              </a:defRPr>
            </a:lvl6pPr>
            <a:lvl7pPr marL="2730860" indent="0">
              <a:buNone/>
              <a:defRPr sz="1400">
                <a:solidFill>
                  <a:schemeClr val="tx1">
                    <a:tint val="75000"/>
                  </a:schemeClr>
                </a:solidFill>
              </a:defRPr>
            </a:lvl7pPr>
            <a:lvl8pPr marL="3185999" indent="0">
              <a:buNone/>
              <a:defRPr sz="1400">
                <a:solidFill>
                  <a:schemeClr val="tx1">
                    <a:tint val="75000"/>
                  </a:schemeClr>
                </a:solidFill>
              </a:defRPr>
            </a:lvl8pPr>
            <a:lvl9pPr marL="3641145"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00455584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9CC646D-870F-4CB8-8F32-E1BD801BE288}"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134520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E27673-C32A-4D28-9F1F-D5F8D0883C45}"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259943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A914CC5-9B3A-4742-ACEA-BE320ECCE1E0}"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660757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C232BA-DBFC-4CF5-9128-6B74C9876975}"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305504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62"/>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F7B527A-68D8-468C-99B0-80176B12FF89}"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pPr>
              <a:defRPr/>
            </a:pPr>
            <a:fld id="{0FFFA3B2-B288-49EB-9FA9-86893422B906}"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11025582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67030D5-76B7-40C4-80EF-0342404AC78E}"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pPr>
              <a:defRPr/>
            </a:pPr>
            <a:fld id="{76492D94-1E24-47EE-9D33-0E0F29E358D7}"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55709374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37"/>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4E2D6BE9-9BD6-4739-A901-F7385F27FBF4}"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9BE668E-E8A0-4453-AA7B-135694002EC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2339214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B51F1D4D-C2E7-464E-B739-4BA83D70D6E6}"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A56B1F4-40C2-4833-815D-F5C1BACA832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8952413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2A841E0-54FA-46B2-8502-4DA9F1C5301F}"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DEAA4D65-6FAF-4479-B7B6-20CF7B453B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2716207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DAFF7D90-4735-4559-ACCD-A1D2B856E77D}"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7F8562BC-7B4C-4328-805E-D40BBA6524D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6428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33"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39"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77194412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D0633145-C524-4B32-A6F9-316D8AC9BA32}"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sz="1600" b="1">
                <a:solidFill>
                  <a:schemeClr val="tx1"/>
                </a:solidFill>
              </a:defRPr>
            </a:lvl1pPr>
          </a:lstStyle>
          <a:p>
            <a:pPr>
              <a:defRPr/>
            </a:pPr>
            <a:fld id="{7955F248-31F5-47D4-B3FB-F747FB434DF3}"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75529533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9"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48D1393-EDDE-4CAB-9516-A7A25F5F90BE}"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98DC9B7-B93D-4BA5-9A87-B547F6324DB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2371515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BA4D63B-5F41-4E64-8D9A-15CC043D3C52}"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F5650EB-10AD-4267-B8E4-0DBE7C961CA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9382699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8F2D68E-83D7-46AA-9A14-5C525869D701}"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45892DF-8F75-47BB-8E05-2408F37067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4398905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584A9FD-1051-4627-AAEA-CABF0203D2E3}"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15FDA2F-C6CA-48F4-8B59-6304044BC8C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1863007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7" name="タイトル 6"/>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8" name="日付プレースホルダー 7"/>
          <p:cNvSpPr>
            <a:spLocks noGrp="1"/>
          </p:cNvSpPr>
          <p:nvPr>
            <p:ph type="dt" sz="half" idx="10"/>
          </p:nvPr>
        </p:nvSpPr>
        <p:spPr/>
        <p:txBody>
          <a:bodyPr/>
          <a:lstStyle/>
          <a:p>
            <a:pPr>
              <a:defRPr/>
            </a:pPr>
            <a:endParaRPr lang="ja-JP" altLang="en-US">
              <a:solidFill>
                <a:prstClr val="black">
                  <a:tint val="75000"/>
                </a:prstClr>
              </a:solidFill>
            </a:endParaRPr>
          </a:p>
        </p:txBody>
      </p:sp>
      <p:sp>
        <p:nvSpPr>
          <p:cNvPr id="9" name="フッター プレースホルダー 8"/>
          <p:cNvSpPr>
            <a:spLocks noGrp="1"/>
          </p:cNvSpPr>
          <p:nvPr>
            <p:ph type="ftr" sz="quarter" idx="11"/>
          </p:nvPr>
        </p:nvSpPr>
        <p:spPr/>
        <p:txBody>
          <a:bodyPr/>
          <a:lstStyle/>
          <a:p>
            <a:pPr>
              <a:defRPr/>
            </a:pPr>
            <a:endParaRPr lang="ja-JP" altLang="en-US" dirty="0">
              <a:solidFill>
                <a:prstClr val="black"/>
              </a:solidFill>
            </a:endParaRPr>
          </a:p>
        </p:txBody>
      </p:sp>
      <p:sp>
        <p:nvSpPr>
          <p:cNvPr id="10" name="スライド番号プレースホルダー 9"/>
          <p:cNvSpPr>
            <a:spLocks noGrp="1"/>
          </p:cNvSpPr>
          <p:nvPr>
            <p:ph type="sldNum" sz="quarter" idx="12"/>
          </p:nvPr>
        </p:nvSpPr>
        <p:spPr/>
        <p:txBody>
          <a:bodyPr/>
          <a:lstStyle>
            <a:lvl1pPr>
              <a:defRPr>
                <a:solidFill>
                  <a:schemeClr val="tx1"/>
                </a:solidFill>
              </a:defRPr>
            </a:lvl1pPr>
          </a:lstStyle>
          <a:p>
            <a:pPr>
              <a:defRPr/>
            </a:pPr>
            <a:fld id="{69BBAD92-C740-4CDF-9ADA-277729A421A4}"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662054770"/>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solidFill>
                <a:prstClr val="black"/>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pPr>
              <a:defRPr/>
            </a:pPr>
            <a:fld id="{412EDEE7-120D-4CAE-B4AD-95A263EE2CB4}"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648269395"/>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237"/>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pPr>
              <a:defRPr/>
            </a:pPr>
            <a:fld id="{FAEB9F5C-0330-402F-A874-D0AFD139E898}"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4060780337"/>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ja-JP" altLang="en-US">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lvl1pPr>
              <a:defRPr>
                <a:solidFill>
                  <a:schemeClr val="tx1"/>
                </a:solidFill>
              </a:defRPr>
            </a:lvl1pPr>
          </a:lstStyle>
          <a:p>
            <a:pPr>
              <a:defRPr/>
            </a:pPr>
            <a:fld id="{69BBAD92-C740-4CDF-9ADA-277729A421A4}" type="slidenum">
              <a:rPr lang="ja-JP" altLang="en-US" smtClean="0">
                <a:solidFill>
                  <a:prstClr val="black"/>
                </a:solidFill>
              </a:rPr>
              <a:pPr>
                <a:defRPr/>
              </a:pPr>
              <a:t>‹#›</a:t>
            </a:fld>
            <a:endParaRPr lang="ja-JP" altLang="en-US" dirty="0">
              <a:solidFill>
                <a:prstClr val="black"/>
              </a:solidFill>
            </a:endParaRPr>
          </a:p>
        </p:txBody>
      </p:sp>
      <p:sp>
        <p:nvSpPr>
          <p:cNvPr id="5" name="フッター プレースホルダー 4"/>
          <p:cNvSpPr>
            <a:spLocks noGrp="1"/>
          </p:cNvSpPr>
          <p:nvPr>
            <p:ph type="ftr" sz="quarter" idx="12"/>
          </p:nvPr>
        </p:nvSpPr>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612034077"/>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ja-JP" altLang="en-US">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lvl1pPr>
              <a:defRPr>
                <a:solidFill>
                  <a:schemeClr val="tx1"/>
                </a:solidFill>
              </a:defRPr>
            </a:lvl1pPr>
          </a:lstStyle>
          <a:p>
            <a:pPr>
              <a:defRPr/>
            </a:pPr>
            <a:fld id="{69BBAD92-C740-4CDF-9ADA-277729A421A4}" type="slidenum">
              <a:rPr lang="ja-JP" altLang="en-US" smtClean="0">
                <a:solidFill>
                  <a:prstClr val="black"/>
                </a:solidFill>
              </a:rPr>
              <a:pPr>
                <a:defRPr/>
              </a:pPr>
              <a:t>‹#›</a:t>
            </a:fld>
            <a:endParaRPr lang="ja-JP" altLang="en-US">
              <a:solidFill>
                <a:prstClr val="black"/>
              </a:solidFill>
            </a:endParaRPr>
          </a:p>
        </p:txBody>
      </p:sp>
      <p:sp>
        <p:nvSpPr>
          <p:cNvPr id="5" name="フッター プレースホルダー 4"/>
          <p:cNvSpPr>
            <a:spLocks noGrp="1"/>
          </p:cNvSpPr>
          <p:nvPr>
            <p:ph type="ftr" sz="quarter" idx="12"/>
          </p:nvPr>
        </p:nvSpPr>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31472740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4" y="1535113"/>
            <a:ext cx="4376738"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4"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571" y="1535113"/>
            <a:ext cx="4378325"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57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BE31FFF9-BFDA-4F78-8277-C5247704BDB9}" type="slidenum">
              <a:rPr lang="ja-JP" altLang="en-US"/>
              <a:pPr>
                <a:defRPr/>
              </a:pPr>
              <a:t>‹#›</a:t>
            </a:fld>
            <a:endParaRPr lang="ja-JP" altLang="en-US"/>
          </a:p>
        </p:txBody>
      </p:sp>
    </p:spTree>
    <p:extLst>
      <p:ext uri="{BB962C8B-B14F-4D97-AF65-F5344CB8AC3E}">
        <p14:creationId xmlns:p14="http://schemas.microsoft.com/office/powerpoint/2010/main" val="88329625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7297646"/>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9" name="スライド番号プレースホルダー 5"/>
          <p:cNvSpPr>
            <a:spLocks noGrp="1"/>
          </p:cNvSpPr>
          <p:nvPr>
            <p:ph type="sldNum" sz="quarter" idx="12"/>
          </p:nvPr>
        </p:nvSpPr>
        <p:spPr/>
        <p:txBody>
          <a:bodyPr/>
          <a:lstStyle>
            <a:lvl1pPr>
              <a:defRPr>
                <a:solidFill>
                  <a:schemeClr val="tx1"/>
                </a:solidFill>
              </a:defRPr>
            </a:lvl1pPr>
          </a:lstStyle>
          <a:p>
            <a:pPr>
              <a:defRPr/>
            </a:pPr>
            <a:fld id="{9E394DEC-C12F-4244-A643-923D43E03A07}"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406013816"/>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070935CA-1477-4139-8356-D93D79F477C9}"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834290318"/>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2D7DC016-6CC2-43FB-A403-7903CF3612E2}"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181571580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11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A7C76FFB-7383-414B-B322-99A34E089950}"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25516510"/>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6962BE6E-2FD5-41C9-8985-A33493C98E71}" type="slidenum">
              <a:rPr lang="ja-JP" altLang="en-US">
                <a:solidFill>
                  <a:prstClr val="black"/>
                </a:solidFill>
              </a:rPr>
              <a:pPr>
                <a:defRPr/>
              </a:pPr>
              <a:t>‹#›</a:t>
            </a:fld>
            <a:endParaRPr lang="ja-JP" altLang="en-US" dirty="0">
              <a:solidFill>
                <a:prstClr val="black"/>
              </a:solidFill>
            </a:endParaRPr>
          </a:p>
        </p:txBody>
      </p:sp>
      <p:sp>
        <p:nvSpPr>
          <p:cNvPr id="8" name="テキスト ボックス 7"/>
          <p:cNvSpPr txBox="1"/>
          <p:nvPr userDrawn="1"/>
        </p:nvSpPr>
        <p:spPr>
          <a:xfrm>
            <a:off x="7527288" y="139149"/>
            <a:ext cx="2184243" cy="369332"/>
          </a:xfrm>
          <a:prstGeom prst="rect">
            <a:avLst/>
          </a:prstGeom>
          <a:noFill/>
          <a:ln>
            <a:solidFill>
              <a:schemeClr val="tx1"/>
            </a:solidFill>
          </a:ln>
        </p:spPr>
        <p:txBody>
          <a:bodyPr wrap="square" rtlCol="0">
            <a:spAutoFit/>
          </a:bodyPr>
          <a:lstStyle/>
          <a:p>
            <a:r>
              <a:rPr lang="ja-JP" altLang="en-US" dirty="0" smtClean="0">
                <a:solidFill>
                  <a:prstClr val="black"/>
                </a:solidFill>
              </a:rPr>
              <a:t>第回（月日）省資料</a:t>
            </a:r>
            <a:endParaRPr lang="ja-JP" altLang="en-US" dirty="0">
              <a:solidFill>
                <a:prstClr val="black"/>
              </a:solidFill>
            </a:endParaRPr>
          </a:p>
        </p:txBody>
      </p:sp>
    </p:spTree>
    <p:extLst>
      <p:ext uri="{BB962C8B-B14F-4D97-AF65-F5344CB8AC3E}">
        <p14:creationId xmlns:p14="http://schemas.microsoft.com/office/powerpoint/2010/main" val="1581710311"/>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145FB49-6C0C-4B8B-9666-BDBBC6163082}" type="slidenum">
              <a:rPr lang="ja-JP" altLang="en-US">
                <a:solidFill>
                  <a:prstClr val="black"/>
                </a:solidFill>
              </a:rPr>
              <a:pPr>
                <a:defRPr/>
              </a:pPr>
              <a:t>‹#›</a:t>
            </a:fld>
            <a:endParaRPr lang="ja-JP" altLang="en-US">
              <a:solidFill>
                <a:prstClr val="black"/>
              </a:solidFill>
            </a:endParaRPr>
          </a:p>
        </p:txBody>
      </p:sp>
      <p:sp>
        <p:nvSpPr>
          <p:cNvPr id="7" name="テキスト ボックス 6"/>
          <p:cNvSpPr txBox="1"/>
          <p:nvPr userDrawn="1"/>
        </p:nvSpPr>
        <p:spPr>
          <a:xfrm>
            <a:off x="7527288" y="139149"/>
            <a:ext cx="2184243" cy="369332"/>
          </a:xfrm>
          <a:prstGeom prst="rect">
            <a:avLst/>
          </a:prstGeom>
          <a:noFill/>
          <a:ln>
            <a:solidFill>
              <a:schemeClr val="tx1"/>
            </a:solidFill>
          </a:ln>
        </p:spPr>
        <p:txBody>
          <a:bodyPr wrap="square" rtlCol="0">
            <a:spAutoFit/>
          </a:bodyPr>
          <a:lstStyle/>
          <a:p>
            <a:r>
              <a:rPr lang="ja-JP" altLang="en-US" dirty="0" smtClean="0">
                <a:solidFill>
                  <a:prstClr val="black"/>
                </a:solidFill>
              </a:rPr>
              <a:t>第回（月日）省資料</a:t>
            </a:r>
            <a:endParaRPr lang="ja-JP" altLang="en-US" dirty="0">
              <a:solidFill>
                <a:prstClr val="black"/>
              </a:solidFill>
            </a:endParaRPr>
          </a:p>
        </p:txBody>
      </p:sp>
    </p:spTree>
    <p:extLst>
      <p:ext uri="{BB962C8B-B14F-4D97-AF65-F5344CB8AC3E}">
        <p14:creationId xmlns:p14="http://schemas.microsoft.com/office/powerpoint/2010/main" val="2271557573"/>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98"/>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98"/>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7BD6B47-4337-4C37-B80C-08C34329DB92}" type="slidenum">
              <a:rPr lang="ja-JP" altLang="en-US">
                <a:solidFill>
                  <a:prstClr val="black"/>
                </a:solidFill>
              </a:rPr>
              <a:pPr>
                <a:defRPr/>
              </a:pPr>
              <a:t>‹#›</a:t>
            </a:fld>
            <a:endParaRPr lang="ja-JP" altLang="en-US">
              <a:solidFill>
                <a:prstClr val="black"/>
              </a:solidFill>
            </a:endParaRPr>
          </a:p>
        </p:txBody>
      </p:sp>
      <p:sp>
        <p:nvSpPr>
          <p:cNvPr id="7" name="テキスト ボックス 6"/>
          <p:cNvSpPr txBox="1"/>
          <p:nvPr userDrawn="1"/>
        </p:nvSpPr>
        <p:spPr>
          <a:xfrm>
            <a:off x="7527288" y="139149"/>
            <a:ext cx="2184243" cy="369332"/>
          </a:xfrm>
          <a:prstGeom prst="rect">
            <a:avLst/>
          </a:prstGeom>
          <a:noFill/>
          <a:ln>
            <a:solidFill>
              <a:schemeClr val="tx1"/>
            </a:solidFill>
          </a:ln>
        </p:spPr>
        <p:txBody>
          <a:bodyPr wrap="square" rtlCol="0">
            <a:spAutoFit/>
          </a:bodyPr>
          <a:lstStyle/>
          <a:p>
            <a:r>
              <a:rPr lang="ja-JP" altLang="en-US" dirty="0" smtClean="0">
                <a:solidFill>
                  <a:prstClr val="black"/>
                </a:solidFill>
              </a:rPr>
              <a:t>第回（月日）省資料</a:t>
            </a:r>
            <a:endParaRPr lang="ja-JP" altLang="en-US" dirty="0">
              <a:solidFill>
                <a:prstClr val="black"/>
              </a:solidFill>
            </a:endParaRPr>
          </a:p>
        </p:txBody>
      </p:sp>
    </p:spTree>
    <p:extLst>
      <p:ext uri="{BB962C8B-B14F-4D97-AF65-F5344CB8AC3E}">
        <p14:creationId xmlns:p14="http://schemas.microsoft.com/office/powerpoint/2010/main" val="317540428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a:xfrm>
            <a:off x="495300" y="6356705"/>
            <a:ext cx="2311400" cy="365125"/>
          </a:xfrm>
          <a:prstGeom prst="rect">
            <a:avLst/>
          </a:prstGeom>
        </p:spPr>
        <p:txBody>
          <a:bodyPr/>
          <a:lstStyle/>
          <a:p>
            <a:endParaRPr lang="en-GB">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en-GB">
              <a:solidFill>
                <a:prstClr val="black"/>
              </a:solidFill>
            </a:endParaRPr>
          </a:p>
        </p:txBody>
      </p:sp>
      <p:sp>
        <p:nvSpPr>
          <p:cNvPr id="5" name="スライド番号プレースホルダ 4"/>
          <p:cNvSpPr>
            <a:spLocks noGrp="1"/>
          </p:cNvSpPr>
          <p:nvPr>
            <p:ph type="sldNum" sz="quarter" idx="12"/>
          </p:nvPr>
        </p:nvSpPr>
        <p:spPr>
          <a:xfrm>
            <a:off x="7099300" y="6356705"/>
            <a:ext cx="2311400" cy="365125"/>
          </a:xfrm>
          <a:prstGeom prst="rect">
            <a:avLst/>
          </a:prstGeom>
        </p:spPr>
        <p:txBody>
          <a:bodyPr/>
          <a:lstStyle/>
          <a:p>
            <a:fld id="{1ABCE18F-67E7-4AA5-9C4D-0FFEEC436909}" type="slidenum">
              <a:rPr lang="en-GB" smtClean="0">
                <a:solidFill>
                  <a:prstClr val="black"/>
                </a:solidFill>
              </a:rPr>
              <a:pPr/>
              <a:t>‹#›</a:t>
            </a:fld>
            <a:endParaRPr lang="en-GB">
              <a:solidFill>
                <a:prstClr val="black"/>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7455169" y="175684"/>
            <a:ext cx="2151587" cy="620381"/>
          </a:xfrm>
          <a:prstGeom prst="rect">
            <a:avLst/>
          </a:prstGeom>
          <a:noFill/>
          <a:ln w="9525">
            <a:noFill/>
            <a:miter lim="800000"/>
            <a:headEnd/>
            <a:tailEnd/>
          </a:ln>
        </p:spPr>
      </p:pic>
      <p:pic>
        <p:nvPicPr>
          <p:cNvPr id="7" name="Picture 2" descr="CL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1632" y="6367774"/>
            <a:ext cx="757475" cy="3019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E MEAN BUSINE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9746" y="6363525"/>
            <a:ext cx="553541" cy="30193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09736" y="6409631"/>
            <a:ext cx="1059053" cy="255480"/>
          </a:xfrm>
          <a:prstGeom prst="rect">
            <a:avLst/>
          </a:prstGeom>
        </p:spPr>
      </p:pic>
    </p:spTree>
    <p:extLst>
      <p:ext uri="{BB962C8B-B14F-4D97-AF65-F5344CB8AC3E}">
        <p14:creationId xmlns:p14="http://schemas.microsoft.com/office/powerpoint/2010/main" val="1159879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a:xfrm>
            <a:off x="495300" y="6356705"/>
            <a:ext cx="2311400" cy="365125"/>
          </a:xfrm>
          <a:prstGeom prst="rect">
            <a:avLst/>
          </a:prstGeom>
        </p:spPr>
        <p:txBody>
          <a:bodyPr/>
          <a:lstStyle/>
          <a:p>
            <a:endParaRPr lang="en-GB">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en-GB">
              <a:solidFill>
                <a:prstClr val="black"/>
              </a:solidFill>
            </a:endParaRPr>
          </a:p>
        </p:txBody>
      </p:sp>
      <p:sp>
        <p:nvSpPr>
          <p:cNvPr id="5" name="スライド番号プレースホルダ 4"/>
          <p:cNvSpPr>
            <a:spLocks noGrp="1"/>
          </p:cNvSpPr>
          <p:nvPr>
            <p:ph type="sldNum" sz="quarter" idx="12"/>
          </p:nvPr>
        </p:nvSpPr>
        <p:spPr>
          <a:xfrm>
            <a:off x="7099300" y="6356705"/>
            <a:ext cx="2311400" cy="365125"/>
          </a:xfrm>
          <a:prstGeom prst="rect">
            <a:avLst/>
          </a:prstGeom>
        </p:spPr>
        <p:txBody>
          <a:bodyPr/>
          <a:lstStyle/>
          <a:p>
            <a:fld id="{1ABCE18F-67E7-4AA5-9C4D-0FFEEC436909}" type="slidenum">
              <a:rPr lang="en-GB" smtClean="0">
                <a:solidFill>
                  <a:prstClr val="black"/>
                </a:solidFill>
              </a:rPr>
              <a:pPr/>
              <a:t>‹#›</a:t>
            </a:fld>
            <a:endParaRPr lang="en-GB">
              <a:solidFill>
                <a:prstClr val="black"/>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7455169" y="175684"/>
            <a:ext cx="2151587" cy="620381"/>
          </a:xfrm>
          <a:prstGeom prst="rect">
            <a:avLst/>
          </a:prstGeom>
          <a:noFill/>
          <a:ln w="9525">
            <a:noFill/>
            <a:miter lim="800000"/>
            <a:headEnd/>
            <a:tailEnd/>
          </a:ln>
        </p:spPr>
      </p:pic>
      <p:pic>
        <p:nvPicPr>
          <p:cNvPr id="7" name="Picture 2" descr="CL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1632" y="6367774"/>
            <a:ext cx="757475" cy="3019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E MEAN BUSINE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9746" y="6363525"/>
            <a:ext cx="553541" cy="30193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09736" y="6409631"/>
            <a:ext cx="1059053" cy="255480"/>
          </a:xfrm>
          <a:prstGeom prst="rect">
            <a:avLst/>
          </a:prstGeom>
        </p:spPr>
      </p:pic>
    </p:spTree>
    <p:extLst>
      <p:ext uri="{BB962C8B-B14F-4D97-AF65-F5344CB8AC3E}">
        <p14:creationId xmlns:p14="http://schemas.microsoft.com/office/powerpoint/2010/main" val="111045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69DBA75B-F807-4A6C-ACF9-4D35C729C7EA}" type="slidenum">
              <a:rPr lang="ja-JP" altLang="en-US"/>
              <a:pPr>
                <a:defRPr/>
              </a:pPr>
              <a:t>‹#›</a:t>
            </a:fld>
            <a:endParaRPr lang="ja-JP" altLang="en-US"/>
          </a:p>
        </p:txBody>
      </p:sp>
    </p:spTree>
    <p:extLst>
      <p:ext uri="{BB962C8B-B14F-4D97-AF65-F5344CB8AC3E}">
        <p14:creationId xmlns:p14="http://schemas.microsoft.com/office/powerpoint/2010/main" val="332829723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3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4AB4B34-EBA0-4A89-ACB1-CED3D0CBBF3C}"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13C1A036-70E6-44CE-8C93-56B1BE625D87}" type="slidenum">
              <a:rPr lang="ja-JP" altLang="en-US"/>
              <a:pPr>
                <a:defRPr/>
              </a:pPr>
              <a:t>‹#›</a:t>
            </a:fld>
            <a:endParaRPr lang="ja-JP" altLang="en-US"/>
          </a:p>
        </p:txBody>
      </p:sp>
    </p:spTree>
    <p:extLst>
      <p:ext uri="{BB962C8B-B14F-4D97-AF65-F5344CB8AC3E}">
        <p14:creationId xmlns:p14="http://schemas.microsoft.com/office/powerpoint/2010/main" val="42754084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966BAA3-DB87-429F-A53F-6AF616CE1531}"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923C0CE-BFC9-4B90-911E-FB5AAB302339}" type="slidenum">
              <a:rPr lang="ja-JP" altLang="en-US"/>
              <a:pPr>
                <a:defRPr/>
              </a:pPr>
              <a:t>‹#›</a:t>
            </a:fld>
            <a:endParaRPr lang="ja-JP" altLang="en-US"/>
          </a:p>
        </p:txBody>
      </p:sp>
    </p:spTree>
    <p:extLst>
      <p:ext uri="{BB962C8B-B14F-4D97-AF65-F5344CB8AC3E}">
        <p14:creationId xmlns:p14="http://schemas.microsoft.com/office/powerpoint/2010/main" val="344031252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0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84325A2-BA21-40B7-93DB-8A804674F478}"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BB08A4B-E2AF-4DA4-A450-14E1473BEBF4}" type="slidenum">
              <a:rPr lang="ja-JP" altLang="en-US"/>
              <a:pPr>
                <a:defRPr/>
              </a:pPr>
              <a:t>‹#›</a:t>
            </a:fld>
            <a:endParaRPr lang="ja-JP" altLang="en-US"/>
          </a:p>
        </p:txBody>
      </p:sp>
    </p:spTree>
    <p:extLst>
      <p:ext uri="{BB962C8B-B14F-4D97-AF65-F5344CB8AC3E}">
        <p14:creationId xmlns:p14="http://schemas.microsoft.com/office/powerpoint/2010/main" val="62779625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9DE4B75B-6A90-4F22-96CE-B153E60B8F17}"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D3EE9AA-DD7A-46C1-8347-F1990DD09A13}" type="slidenum">
              <a:rPr lang="ja-JP" altLang="en-US"/>
              <a:pPr>
                <a:defRPr/>
              </a:pPr>
              <a:t>‹#›</a:t>
            </a:fld>
            <a:endParaRPr lang="ja-JP" altLang="en-US"/>
          </a:p>
        </p:txBody>
      </p:sp>
    </p:spTree>
    <p:extLst>
      <p:ext uri="{BB962C8B-B14F-4D97-AF65-F5344CB8AC3E}">
        <p14:creationId xmlns:p14="http://schemas.microsoft.com/office/powerpoint/2010/main" val="199106527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A09E6A96-DF57-42A8-A739-3CAD672EB9BF}"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265A880C-240B-4CAF-A0D2-FCFDF782C76E}" type="slidenum">
              <a:rPr lang="ja-JP" altLang="en-US"/>
              <a:pPr>
                <a:defRPr/>
              </a:pPr>
              <a:t>‹#›</a:t>
            </a:fld>
            <a:endParaRPr lang="ja-JP" altLang="en-US"/>
          </a:p>
        </p:txBody>
      </p:sp>
    </p:spTree>
    <p:extLst>
      <p:ext uri="{BB962C8B-B14F-4D97-AF65-F5344CB8AC3E}">
        <p14:creationId xmlns:p14="http://schemas.microsoft.com/office/powerpoint/2010/main" val="222845669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03F6E58-B5BF-4C82-BF4A-56AD4B288CAF}"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2A8128A3-8790-43E0-9111-6F75FAE9BC1D}" type="slidenum">
              <a:rPr lang="ja-JP" altLang="en-US"/>
              <a:pPr>
                <a:defRPr/>
              </a:pPr>
              <a:t>‹#›</a:t>
            </a:fld>
            <a:endParaRPr lang="ja-JP" altLang="en-US"/>
          </a:p>
        </p:txBody>
      </p:sp>
    </p:spTree>
    <p:extLst>
      <p:ext uri="{BB962C8B-B14F-4D97-AF65-F5344CB8AC3E}">
        <p14:creationId xmlns:p14="http://schemas.microsoft.com/office/powerpoint/2010/main" val="257676155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3CF2FF3-12D2-4D8C-844C-BEE7392069DF}"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DE0A37FA-5D30-4E49-8BA6-DA630E87335D}" type="slidenum">
              <a:rPr lang="ja-JP" altLang="en-US"/>
              <a:pPr>
                <a:defRPr/>
              </a:pPr>
              <a:t>‹#›</a:t>
            </a:fld>
            <a:endParaRPr lang="ja-JP" altLang="en-US"/>
          </a:p>
        </p:txBody>
      </p:sp>
    </p:spTree>
    <p:extLst>
      <p:ext uri="{BB962C8B-B14F-4D97-AF65-F5344CB8AC3E}">
        <p14:creationId xmlns:p14="http://schemas.microsoft.com/office/powerpoint/2010/main" val="203557316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8462975-8D9D-4FBA-8F3F-5D80E11909DE}"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ABDCEA5-C5B7-412E-A5FB-1A13A82F0DC9}" type="slidenum">
              <a:rPr lang="ja-JP" altLang="en-US"/>
              <a:pPr>
                <a:defRPr/>
              </a:pPr>
              <a:t>‹#›</a:t>
            </a:fld>
            <a:endParaRPr lang="ja-JP" altLang="en-US"/>
          </a:p>
        </p:txBody>
      </p:sp>
    </p:spTree>
    <p:extLst>
      <p:ext uri="{BB962C8B-B14F-4D97-AF65-F5344CB8AC3E}">
        <p14:creationId xmlns:p14="http://schemas.microsoft.com/office/powerpoint/2010/main" val="81954819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4D89D0A-D8F1-4557-92F1-0732B7CF5DAE}"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62E8A56-EFDC-4C93-9697-890933C0582F}" type="slidenum">
              <a:rPr lang="ja-JP" altLang="en-US"/>
              <a:pPr>
                <a:defRPr/>
              </a:pPr>
              <a:t>‹#›</a:t>
            </a:fld>
            <a:endParaRPr lang="ja-JP" altLang="en-US"/>
          </a:p>
        </p:txBody>
      </p:sp>
    </p:spTree>
    <p:extLst>
      <p:ext uri="{BB962C8B-B14F-4D97-AF65-F5344CB8AC3E}">
        <p14:creationId xmlns:p14="http://schemas.microsoft.com/office/powerpoint/2010/main" val="80662263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B1D7605-4AD4-4031-AC42-364098B7ED32}"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12B5F7B-23EF-4D22-BB43-973FE38221FD}" type="slidenum">
              <a:rPr lang="ja-JP" altLang="en-US"/>
              <a:pPr>
                <a:defRPr/>
              </a:pPr>
              <a:t>‹#›</a:t>
            </a:fld>
            <a:endParaRPr lang="ja-JP" altLang="en-US"/>
          </a:p>
        </p:txBody>
      </p:sp>
    </p:spTree>
    <p:extLst>
      <p:ext uri="{BB962C8B-B14F-4D97-AF65-F5344CB8AC3E}">
        <p14:creationId xmlns:p14="http://schemas.microsoft.com/office/powerpoint/2010/main" val="261188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BE742132-5840-42B9-A56C-37DF70AB06B0}" type="slidenum">
              <a:rPr lang="ja-JP" altLang="en-US"/>
              <a:pPr>
                <a:defRPr/>
              </a:pPr>
              <a:t>‹#›</a:t>
            </a:fld>
            <a:endParaRPr lang="ja-JP" altLang="en-US"/>
          </a:p>
        </p:txBody>
      </p:sp>
    </p:spTree>
    <p:extLst>
      <p:ext uri="{BB962C8B-B14F-4D97-AF65-F5344CB8AC3E}">
        <p14:creationId xmlns:p14="http://schemas.microsoft.com/office/powerpoint/2010/main" val="3228625497"/>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544D503-80FF-42D9-9B02-575261AA5FA6}"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FEB85B6-2D09-4555-908F-BA63DBAFB787}" type="slidenum">
              <a:rPr lang="ja-JP" altLang="en-US"/>
              <a:pPr>
                <a:defRPr/>
              </a:pPr>
              <a:t>‹#›</a:t>
            </a:fld>
            <a:endParaRPr lang="ja-JP" altLang="en-US"/>
          </a:p>
        </p:txBody>
      </p:sp>
    </p:spTree>
    <p:extLst>
      <p:ext uri="{BB962C8B-B14F-4D97-AF65-F5344CB8AC3E}">
        <p14:creationId xmlns:p14="http://schemas.microsoft.com/office/powerpoint/2010/main" val="3778528863"/>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84"/>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9A7EE35-10E6-44F0-80AA-726452ACBB8F}"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4DE037C-A4D6-4C78-B650-194B79451FAD}" type="slidenum">
              <a:rPr lang="ja-JP" altLang="en-US"/>
              <a:pPr>
                <a:defRPr/>
              </a:pPr>
              <a:t>‹#›</a:t>
            </a:fld>
            <a:endParaRPr lang="ja-JP" altLang="en-US"/>
          </a:p>
        </p:txBody>
      </p:sp>
    </p:spTree>
    <p:extLst>
      <p:ext uri="{BB962C8B-B14F-4D97-AF65-F5344CB8AC3E}">
        <p14:creationId xmlns:p14="http://schemas.microsoft.com/office/powerpoint/2010/main" val="105653249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7540D85-6C85-4F75-A2A2-7B4163B70A3B}"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9006CA0-8814-4B12-B04C-99B2AAA2CB0D}" type="slidenum">
              <a:rPr lang="ja-JP" altLang="en-US"/>
              <a:pPr>
                <a:defRPr/>
              </a:pPr>
              <a:t>‹#›</a:t>
            </a:fld>
            <a:endParaRPr lang="ja-JP" altLang="en-US"/>
          </a:p>
        </p:txBody>
      </p:sp>
    </p:spTree>
    <p:extLst>
      <p:ext uri="{BB962C8B-B14F-4D97-AF65-F5344CB8AC3E}">
        <p14:creationId xmlns:p14="http://schemas.microsoft.com/office/powerpoint/2010/main" val="269028553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59"/>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E42790C-36EF-4B4A-9014-EB690FE46E88}"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9808F42-49D4-42EE-9130-AFC41FE82FC0}" type="slidenum">
              <a:rPr lang="ja-JP" altLang="en-US"/>
              <a:pPr>
                <a:defRPr/>
              </a:pPr>
              <a:t>‹#›</a:t>
            </a:fld>
            <a:endParaRPr lang="ja-JP" altLang="en-US"/>
          </a:p>
        </p:txBody>
      </p:sp>
    </p:spTree>
    <p:extLst>
      <p:ext uri="{BB962C8B-B14F-4D97-AF65-F5344CB8AC3E}">
        <p14:creationId xmlns:p14="http://schemas.microsoft.com/office/powerpoint/2010/main" val="385128028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7A5A0C41-485E-47BE-91E0-68AAEEFEBD1D}"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73E008C-95C5-47BD-B5B8-D4BA7CA2675A}" type="slidenum">
              <a:rPr lang="ja-JP" altLang="en-US"/>
              <a:pPr>
                <a:defRPr/>
              </a:pPr>
              <a:t>‹#›</a:t>
            </a:fld>
            <a:endParaRPr lang="ja-JP" altLang="en-US"/>
          </a:p>
        </p:txBody>
      </p:sp>
    </p:spTree>
    <p:extLst>
      <p:ext uri="{BB962C8B-B14F-4D97-AF65-F5344CB8AC3E}">
        <p14:creationId xmlns:p14="http://schemas.microsoft.com/office/powerpoint/2010/main" val="215972403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98EE27E7-3659-40E9-8273-ED8A805A8B69}"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BD3CF8EC-162A-4D1D-9641-03EB45FA7B07}" type="slidenum">
              <a:rPr lang="ja-JP" altLang="en-US"/>
              <a:pPr>
                <a:defRPr/>
              </a:pPr>
              <a:t>‹#›</a:t>
            </a:fld>
            <a:endParaRPr lang="ja-JP" altLang="en-US"/>
          </a:p>
        </p:txBody>
      </p:sp>
    </p:spTree>
    <p:extLst>
      <p:ext uri="{BB962C8B-B14F-4D97-AF65-F5344CB8AC3E}">
        <p14:creationId xmlns:p14="http://schemas.microsoft.com/office/powerpoint/2010/main" val="3838598853"/>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E8A953BE-F25A-4E50-A2FA-7AB0A8EC7D85}"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068F67D1-977C-4736-A84E-8EABD3515D6F}" type="slidenum">
              <a:rPr lang="ja-JP" altLang="en-US"/>
              <a:pPr>
                <a:defRPr/>
              </a:pPr>
              <a:t>‹#›</a:t>
            </a:fld>
            <a:endParaRPr lang="ja-JP" altLang="en-US"/>
          </a:p>
        </p:txBody>
      </p:sp>
    </p:spTree>
    <p:extLst>
      <p:ext uri="{BB962C8B-B14F-4D97-AF65-F5344CB8AC3E}">
        <p14:creationId xmlns:p14="http://schemas.microsoft.com/office/powerpoint/2010/main" val="249419013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CC42EB11-7974-461B-B1C6-88BC7103610E}"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0849185E-C634-4516-B87F-C1F134BA1AD1}" type="slidenum">
              <a:rPr lang="ja-JP" altLang="en-US"/>
              <a:pPr>
                <a:defRPr/>
              </a:pPr>
              <a:t>‹#›</a:t>
            </a:fld>
            <a:endParaRPr lang="ja-JP" altLang="en-US"/>
          </a:p>
        </p:txBody>
      </p:sp>
    </p:spTree>
    <p:extLst>
      <p:ext uri="{BB962C8B-B14F-4D97-AF65-F5344CB8AC3E}">
        <p14:creationId xmlns:p14="http://schemas.microsoft.com/office/powerpoint/2010/main" val="393213422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5A9CA0E-6CF2-4A8B-8E64-0CDE801D48E3}"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F08A77E-58F8-4FD2-8B6F-A4CA9804A55A}" type="slidenum">
              <a:rPr lang="ja-JP" altLang="en-US"/>
              <a:pPr>
                <a:defRPr/>
              </a:pPr>
              <a:t>‹#›</a:t>
            </a:fld>
            <a:endParaRPr lang="ja-JP" altLang="en-US"/>
          </a:p>
        </p:txBody>
      </p:sp>
    </p:spTree>
    <p:extLst>
      <p:ext uri="{BB962C8B-B14F-4D97-AF65-F5344CB8AC3E}">
        <p14:creationId xmlns:p14="http://schemas.microsoft.com/office/powerpoint/2010/main" val="130690838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A68ED87-EDF6-4198-80CD-36D543AFB8ED}"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22D01FF-0872-46D7-A1F9-CF459108E39B}" type="slidenum">
              <a:rPr lang="ja-JP" altLang="en-US"/>
              <a:pPr>
                <a:defRPr/>
              </a:pPr>
              <a:t>‹#›</a:t>
            </a:fld>
            <a:endParaRPr lang="ja-JP" altLang="en-US"/>
          </a:p>
        </p:txBody>
      </p:sp>
    </p:spTree>
    <p:extLst>
      <p:ext uri="{BB962C8B-B14F-4D97-AF65-F5344CB8AC3E}">
        <p14:creationId xmlns:p14="http://schemas.microsoft.com/office/powerpoint/2010/main" val="1084570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4"/>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39"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8" y="1435111"/>
            <a:ext cx="3259138" cy="4691063"/>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95F47F37-B53C-40CF-889E-B845BDB9AD1D}" type="slidenum">
              <a:rPr lang="ja-JP" altLang="en-US"/>
              <a:pPr>
                <a:defRPr/>
              </a:pPr>
              <a:t>‹#›</a:t>
            </a:fld>
            <a:endParaRPr lang="ja-JP" altLang="en-US"/>
          </a:p>
        </p:txBody>
      </p:sp>
    </p:spTree>
    <p:extLst>
      <p:ext uri="{BB962C8B-B14F-4D97-AF65-F5344CB8AC3E}">
        <p14:creationId xmlns:p14="http://schemas.microsoft.com/office/powerpoint/2010/main" val="1291490208"/>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3D0FBF5-6FBD-4B94-B25C-DDE1160C9670}"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68372F87-06E1-4F24-A413-25661EACE6CC}" type="slidenum">
              <a:rPr lang="ja-JP" altLang="en-US"/>
              <a:pPr>
                <a:defRPr/>
              </a:pPr>
              <a:t>‹#›</a:t>
            </a:fld>
            <a:endParaRPr lang="ja-JP" altLang="en-US"/>
          </a:p>
        </p:txBody>
      </p:sp>
    </p:spTree>
    <p:extLst>
      <p:ext uri="{BB962C8B-B14F-4D97-AF65-F5344CB8AC3E}">
        <p14:creationId xmlns:p14="http://schemas.microsoft.com/office/powerpoint/2010/main" val="379543990"/>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ADBFEC1-E85E-4587-BB7F-01C6DF423FF7}"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CE6C14D-76CC-4A1D-9BD6-96916F587115}" type="slidenum">
              <a:rPr lang="ja-JP" altLang="en-US"/>
              <a:pPr>
                <a:defRPr/>
              </a:pPr>
              <a:t>‹#›</a:t>
            </a:fld>
            <a:endParaRPr lang="ja-JP" altLang="en-US"/>
          </a:p>
        </p:txBody>
      </p:sp>
    </p:spTree>
    <p:extLst>
      <p:ext uri="{BB962C8B-B14F-4D97-AF65-F5344CB8AC3E}">
        <p14:creationId xmlns:p14="http://schemas.microsoft.com/office/powerpoint/2010/main" val="73252842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4"/>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AC35B16-3F36-4FAD-B4AC-86C1A694AE8F}"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10FFD7C-5269-41A8-A92D-0E1D42ECCBFC}" type="slidenum">
              <a:rPr lang="ja-JP" altLang="en-US"/>
              <a:pPr>
                <a:defRPr/>
              </a:pPr>
              <a:t>‹#›</a:t>
            </a:fld>
            <a:endParaRPr lang="ja-JP" altLang="en-US"/>
          </a:p>
        </p:txBody>
      </p:sp>
    </p:spTree>
    <p:extLst>
      <p:ext uri="{BB962C8B-B14F-4D97-AF65-F5344CB8AC3E}">
        <p14:creationId xmlns:p14="http://schemas.microsoft.com/office/powerpoint/2010/main" val="253335574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A56F2E2-9532-486E-B71A-B7D6D1379560}"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8A22548-C0C9-4C52-A300-F791FA99F66B}" type="slidenum">
              <a:rPr lang="ja-JP" altLang="en-US"/>
              <a:pPr>
                <a:defRPr/>
              </a:pPr>
              <a:t>‹#›</a:t>
            </a:fld>
            <a:endParaRPr lang="ja-JP" altLang="en-US"/>
          </a:p>
        </p:txBody>
      </p:sp>
    </p:spTree>
    <p:extLst>
      <p:ext uri="{BB962C8B-B14F-4D97-AF65-F5344CB8AC3E}">
        <p14:creationId xmlns:p14="http://schemas.microsoft.com/office/powerpoint/2010/main" val="977922239"/>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39"/>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8582C7E-0600-43E7-823E-AC40070F6569}"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711FF1B-326E-48C2-9E61-1C3F16400BC7}" type="slidenum">
              <a:rPr lang="ja-JP" altLang="en-US"/>
              <a:pPr>
                <a:defRPr/>
              </a:pPr>
              <a:t>‹#›</a:t>
            </a:fld>
            <a:endParaRPr lang="ja-JP" altLang="en-US"/>
          </a:p>
        </p:txBody>
      </p:sp>
    </p:spTree>
    <p:extLst>
      <p:ext uri="{BB962C8B-B14F-4D97-AF65-F5344CB8AC3E}">
        <p14:creationId xmlns:p14="http://schemas.microsoft.com/office/powerpoint/2010/main" val="1359878876"/>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D9DF5D0C-A75F-4070-859D-046E22296910}"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A494219-97FC-4DA1-87B3-EB9B25EECC53}" type="slidenum">
              <a:rPr lang="ja-JP" altLang="en-US"/>
              <a:pPr>
                <a:defRPr/>
              </a:pPr>
              <a:t>‹#›</a:t>
            </a:fld>
            <a:endParaRPr lang="ja-JP" altLang="en-US"/>
          </a:p>
        </p:txBody>
      </p:sp>
    </p:spTree>
    <p:extLst>
      <p:ext uri="{BB962C8B-B14F-4D97-AF65-F5344CB8AC3E}">
        <p14:creationId xmlns:p14="http://schemas.microsoft.com/office/powerpoint/2010/main" val="2284926051"/>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21F2756E-7E94-4BCB-AF8F-C546260AA3B1}"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B0C08087-C21F-4636-A10E-3262D748AE6C}" type="slidenum">
              <a:rPr lang="ja-JP" altLang="en-US"/>
              <a:pPr>
                <a:defRPr/>
              </a:pPr>
              <a:t>‹#›</a:t>
            </a:fld>
            <a:endParaRPr lang="ja-JP" altLang="en-US"/>
          </a:p>
        </p:txBody>
      </p:sp>
    </p:spTree>
    <p:extLst>
      <p:ext uri="{BB962C8B-B14F-4D97-AF65-F5344CB8AC3E}">
        <p14:creationId xmlns:p14="http://schemas.microsoft.com/office/powerpoint/2010/main" val="122049494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9003D9CD-DAEF-4D0F-A134-0D40E39BEEBA}"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BD59A1A0-21BE-4492-A5E4-DA2348F2C3F3}" type="slidenum">
              <a:rPr lang="ja-JP" altLang="en-US"/>
              <a:pPr>
                <a:defRPr/>
              </a:pPr>
              <a:t>‹#›</a:t>
            </a:fld>
            <a:endParaRPr lang="ja-JP" altLang="en-US"/>
          </a:p>
        </p:txBody>
      </p:sp>
    </p:spTree>
    <p:extLst>
      <p:ext uri="{BB962C8B-B14F-4D97-AF65-F5344CB8AC3E}">
        <p14:creationId xmlns:p14="http://schemas.microsoft.com/office/powerpoint/2010/main" val="358876744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5C292AD-DE58-4442-8420-A70E48F7E453}"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68B69BCE-2113-4D37-950F-989828F4748A}" type="slidenum">
              <a:rPr lang="ja-JP" altLang="en-US"/>
              <a:pPr>
                <a:defRPr/>
              </a:pPr>
              <a:t>‹#›</a:t>
            </a:fld>
            <a:endParaRPr lang="ja-JP" altLang="en-US"/>
          </a:p>
        </p:txBody>
      </p:sp>
    </p:spTree>
    <p:extLst>
      <p:ext uri="{BB962C8B-B14F-4D97-AF65-F5344CB8AC3E}">
        <p14:creationId xmlns:p14="http://schemas.microsoft.com/office/powerpoint/2010/main" val="157322164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8E58CC6-945D-4A80-A643-2462703425A4}"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A2F4A05E-ECD5-4FF7-A168-4036666C7097}" type="slidenum">
              <a:rPr lang="ja-JP" altLang="en-US"/>
              <a:pPr>
                <a:defRPr/>
              </a:pPr>
              <a:t>‹#›</a:t>
            </a:fld>
            <a:endParaRPr lang="ja-JP" altLang="en-US"/>
          </a:p>
        </p:txBody>
      </p:sp>
    </p:spTree>
    <p:extLst>
      <p:ext uri="{BB962C8B-B14F-4D97-AF65-F5344CB8AC3E}">
        <p14:creationId xmlns:p14="http://schemas.microsoft.com/office/powerpoint/2010/main" val="2743927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5"/>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23" y="612779"/>
            <a:ext cx="5943600" cy="4114800"/>
          </a:xfrm>
        </p:spPr>
        <p:txBody>
          <a:bodyPr rtlCol="0">
            <a:normAutofit/>
          </a:bodyPr>
          <a:lstStyle>
            <a:lvl1pPr marL="0" indent="0">
              <a:buNone/>
              <a:defRPr sz="3200"/>
            </a:lvl1pPr>
            <a:lvl2pPr marL="455142" indent="0">
              <a:buNone/>
              <a:defRPr sz="2800"/>
            </a:lvl2pPr>
            <a:lvl3pPr marL="910287" indent="0">
              <a:buNone/>
              <a:defRPr sz="2400"/>
            </a:lvl3pPr>
            <a:lvl4pPr marL="1365428" indent="0">
              <a:buNone/>
              <a:defRPr sz="2000"/>
            </a:lvl4pPr>
            <a:lvl5pPr marL="1820572" indent="0">
              <a:buNone/>
              <a:defRPr sz="2000"/>
            </a:lvl5pPr>
            <a:lvl6pPr marL="2275718" indent="0">
              <a:buNone/>
              <a:defRPr sz="2000"/>
            </a:lvl6pPr>
            <a:lvl7pPr marL="2730860" indent="0">
              <a:buNone/>
              <a:defRPr sz="2000"/>
            </a:lvl7pPr>
            <a:lvl8pPr marL="3185999" indent="0">
              <a:buNone/>
              <a:defRPr sz="2000"/>
            </a:lvl8pPr>
            <a:lvl9pPr marL="3641145"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23" y="5367338"/>
            <a:ext cx="5943600" cy="804862"/>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5DC0BFCC-6109-4CE7-8704-5C44504BC8D6}" type="slidenum">
              <a:rPr lang="ja-JP" altLang="en-US"/>
              <a:pPr>
                <a:defRPr/>
              </a:pPr>
              <a:t>‹#›</a:t>
            </a:fld>
            <a:endParaRPr lang="ja-JP" altLang="en-US"/>
          </a:p>
        </p:txBody>
      </p:sp>
    </p:spTree>
    <p:extLst>
      <p:ext uri="{BB962C8B-B14F-4D97-AF65-F5344CB8AC3E}">
        <p14:creationId xmlns:p14="http://schemas.microsoft.com/office/powerpoint/2010/main" val="257863494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1DC4DCD-3E5F-4F2E-A1C2-EFD891527944}"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90F566D-5639-4FCA-BBAF-AD3470C33E2B}" type="slidenum">
              <a:rPr lang="ja-JP" altLang="en-US"/>
              <a:pPr>
                <a:defRPr/>
              </a:pPr>
              <a:t>‹#›</a:t>
            </a:fld>
            <a:endParaRPr lang="ja-JP" altLang="en-US"/>
          </a:p>
        </p:txBody>
      </p:sp>
    </p:spTree>
    <p:extLst>
      <p:ext uri="{BB962C8B-B14F-4D97-AF65-F5344CB8AC3E}">
        <p14:creationId xmlns:p14="http://schemas.microsoft.com/office/powerpoint/2010/main" val="132513672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33F0EDD-23CE-4EC5-8A04-B069B70BBEA2}"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A4DEC2C-12CD-4057-8790-4FEB9699BEE5}" type="slidenum">
              <a:rPr lang="ja-JP" altLang="en-US"/>
              <a:pPr>
                <a:defRPr/>
              </a:pPr>
              <a:t>‹#›</a:t>
            </a:fld>
            <a:endParaRPr lang="ja-JP" altLang="en-US"/>
          </a:p>
        </p:txBody>
      </p:sp>
    </p:spTree>
    <p:extLst>
      <p:ext uri="{BB962C8B-B14F-4D97-AF65-F5344CB8AC3E}">
        <p14:creationId xmlns:p14="http://schemas.microsoft.com/office/powerpoint/2010/main" val="116112409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EE0E14C-25A2-4E34-88A7-374BE3309268}"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49DB3B5-2C5F-4F35-BB8F-5EDBCC05AEB3}" type="slidenum">
              <a:rPr lang="ja-JP" altLang="en-US"/>
              <a:pPr>
                <a:defRPr/>
              </a:pPr>
              <a:t>‹#›</a:t>
            </a:fld>
            <a:endParaRPr lang="ja-JP" altLang="en-US"/>
          </a:p>
        </p:txBody>
      </p:sp>
    </p:spTree>
    <p:extLst>
      <p:ext uri="{BB962C8B-B14F-4D97-AF65-F5344CB8AC3E}">
        <p14:creationId xmlns:p14="http://schemas.microsoft.com/office/powerpoint/2010/main" val="2805461928"/>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4"/>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66F214D-0240-41C5-A97A-ABD5F027B534}"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FFDA4D40-72E8-4359-BB19-C0E8F7B02B5E}" type="slidenum">
              <a:rPr lang="ja-JP" altLang="en-US"/>
              <a:pPr>
                <a:defRPr/>
              </a:pPr>
              <a:t>‹#›</a:t>
            </a:fld>
            <a:endParaRPr lang="ja-JP" altLang="en-US"/>
          </a:p>
        </p:txBody>
      </p:sp>
    </p:spTree>
    <p:extLst>
      <p:ext uri="{BB962C8B-B14F-4D97-AF65-F5344CB8AC3E}">
        <p14:creationId xmlns:p14="http://schemas.microsoft.com/office/powerpoint/2010/main" val="20650995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8E6211B-B49A-4C28-B030-9299E1EF95B2}"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FE53D6F2-AF81-41D5-BC7A-F9B4FB5B512B}" type="slidenum">
              <a:rPr lang="ja-JP" altLang="en-US"/>
              <a:pPr>
                <a:defRPr/>
              </a:pPr>
              <a:t>‹#›</a:t>
            </a:fld>
            <a:endParaRPr lang="ja-JP" altLang="en-US"/>
          </a:p>
        </p:txBody>
      </p:sp>
    </p:spTree>
    <p:extLst>
      <p:ext uri="{BB962C8B-B14F-4D97-AF65-F5344CB8AC3E}">
        <p14:creationId xmlns:p14="http://schemas.microsoft.com/office/powerpoint/2010/main" val="216307597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9"/>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4BA92254-B7A3-4963-881D-5DF19A0B13CA}"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3B631DB-1759-4C03-A67D-E2C3D355CE9F}" type="slidenum">
              <a:rPr lang="ja-JP" altLang="en-US"/>
              <a:pPr>
                <a:defRPr/>
              </a:pPr>
              <a:t>‹#›</a:t>
            </a:fld>
            <a:endParaRPr lang="ja-JP" altLang="en-US"/>
          </a:p>
        </p:txBody>
      </p:sp>
    </p:spTree>
    <p:extLst>
      <p:ext uri="{BB962C8B-B14F-4D97-AF65-F5344CB8AC3E}">
        <p14:creationId xmlns:p14="http://schemas.microsoft.com/office/powerpoint/2010/main" val="5465760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0E4B24FF-6F6F-4213-A97A-028E7A1AD08C}"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1457DDA-13AC-45C5-97A1-F494D2B934E1}" type="slidenum">
              <a:rPr lang="ja-JP" altLang="en-US"/>
              <a:pPr>
                <a:defRPr/>
              </a:pPr>
              <a:t>‹#›</a:t>
            </a:fld>
            <a:endParaRPr lang="ja-JP" altLang="en-US"/>
          </a:p>
        </p:txBody>
      </p:sp>
    </p:spTree>
    <p:extLst>
      <p:ext uri="{BB962C8B-B14F-4D97-AF65-F5344CB8AC3E}">
        <p14:creationId xmlns:p14="http://schemas.microsoft.com/office/powerpoint/2010/main" val="144573480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6EC43443-BDEF-412A-A8FB-FA5C32078E66}"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68796442-906A-4158-A8FA-AD8921371B84}" type="slidenum">
              <a:rPr lang="ja-JP" altLang="en-US"/>
              <a:pPr>
                <a:defRPr/>
              </a:pPr>
              <a:t>‹#›</a:t>
            </a:fld>
            <a:endParaRPr lang="ja-JP" altLang="en-US"/>
          </a:p>
        </p:txBody>
      </p:sp>
    </p:spTree>
    <p:extLst>
      <p:ext uri="{BB962C8B-B14F-4D97-AF65-F5344CB8AC3E}">
        <p14:creationId xmlns:p14="http://schemas.microsoft.com/office/powerpoint/2010/main" val="216349071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64B20915-FCCF-4AA0-B10A-38BD21ED0569}"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6B15059-C99F-465F-9EAE-CC845357519A}" type="slidenum">
              <a:rPr lang="ja-JP" altLang="en-US"/>
              <a:pPr>
                <a:defRPr/>
              </a:pPr>
              <a:t>‹#›</a:t>
            </a:fld>
            <a:endParaRPr lang="ja-JP" altLang="en-US"/>
          </a:p>
        </p:txBody>
      </p:sp>
    </p:spTree>
    <p:extLst>
      <p:ext uri="{BB962C8B-B14F-4D97-AF65-F5344CB8AC3E}">
        <p14:creationId xmlns:p14="http://schemas.microsoft.com/office/powerpoint/2010/main" val="249281258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018256CB-510F-44D8-ACD0-7FF016CE3A5E}"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C04D0EAF-5381-459B-904F-905C929913F3}" type="slidenum">
              <a:rPr lang="ja-JP" altLang="en-US"/>
              <a:pPr>
                <a:defRPr/>
              </a:pPr>
              <a:t>‹#›</a:t>
            </a:fld>
            <a:endParaRPr lang="ja-JP" altLang="en-US"/>
          </a:p>
        </p:txBody>
      </p:sp>
    </p:spTree>
    <p:extLst>
      <p:ext uri="{BB962C8B-B14F-4D97-AF65-F5344CB8AC3E}">
        <p14:creationId xmlns:p14="http://schemas.microsoft.com/office/powerpoint/2010/main" val="1600254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BFF25706-242F-4242-BDB5-D0F7C545574C}" type="slidenum">
              <a:rPr lang="ja-JP" altLang="en-US"/>
              <a:pPr>
                <a:defRPr/>
              </a:pPr>
              <a:t>‹#›</a:t>
            </a:fld>
            <a:endParaRPr lang="ja-JP" altLang="en-US"/>
          </a:p>
        </p:txBody>
      </p:sp>
    </p:spTree>
    <p:extLst>
      <p:ext uri="{BB962C8B-B14F-4D97-AF65-F5344CB8AC3E}">
        <p14:creationId xmlns:p14="http://schemas.microsoft.com/office/powerpoint/2010/main" val="373102364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FCA8C3D-342F-4CB4-BFB8-D576029BA1D6}"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FB49DF3-7630-4F64-AFC2-AF7E0FBA6EBF}" type="slidenum">
              <a:rPr lang="ja-JP" altLang="en-US"/>
              <a:pPr>
                <a:defRPr/>
              </a:pPr>
              <a:t>‹#›</a:t>
            </a:fld>
            <a:endParaRPr lang="ja-JP" altLang="en-US"/>
          </a:p>
        </p:txBody>
      </p:sp>
    </p:spTree>
    <p:extLst>
      <p:ext uri="{BB962C8B-B14F-4D97-AF65-F5344CB8AC3E}">
        <p14:creationId xmlns:p14="http://schemas.microsoft.com/office/powerpoint/2010/main" val="392781376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7CC0058-8470-45E7-94EB-A072FB93E545}"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1B6BC01-A3DF-49A8-9854-953634960C9E}" type="slidenum">
              <a:rPr lang="ja-JP" altLang="en-US"/>
              <a:pPr>
                <a:defRPr/>
              </a:pPr>
              <a:t>‹#›</a:t>
            </a:fld>
            <a:endParaRPr lang="ja-JP" altLang="en-US"/>
          </a:p>
        </p:txBody>
      </p:sp>
    </p:spTree>
    <p:extLst>
      <p:ext uri="{BB962C8B-B14F-4D97-AF65-F5344CB8AC3E}">
        <p14:creationId xmlns:p14="http://schemas.microsoft.com/office/powerpoint/2010/main" val="326076380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89D83D1-7AE4-42CB-9935-642F907C6483}"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87AC50D-FD51-4BB4-821B-8B6BAEB59440}" type="slidenum">
              <a:rPr lang="ja-JP" altLang="en-US"/>
              <a:pPr>
                <a:defRPr/>
              </a:pPr>
              <a:t>‹#›</a:t>
            </a:fld>
            <a:endParaRPr lang="ja-JP" altLang="en-US"/>
          </a:p>
        </p:txBody>
      </p:sp>
    </p:spTree>
    <p:extLst>
      <p:ext uri="{BB962C8B-B14F-4D97-AF65-F5344CB8AC3E}">
        <p14:creationId xmlns:p14="http://schemas.microsoft.com/office/powerpoint/2010/main" val="145220305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0C639FC-5475-457C-A03C-914F5232D921}"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5092F4E-A6C0-4699-9F97-5C1F7068C0C6}" type="slidenum">
              <a:rPr lang="ja-JP" altLang="en-US"/>
              <a:pPr>
                <a:defRPr/>
              </a:pPr>
              <a:t>‹#›</a:t>
            </a:fld>
            <a:endParaRPr lang="ja-JP" altLang="en-US"/>
          </a:p>
        </p:txBody>
      </p:sp>
    </p:spTree>
    <p:extLst>
      <p:ext uri="{BB962C8B-B14F-4D97-AF65-F5344CB8AC3E}">
        <p14:creationId xmlns:p14="http://schemas.microsoft.com/office/powerpoint/2010/main" val="3988987580"/>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9A7EE35-10E6-44F0-80AA-726452ACBB8F}"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4DE037C-A4D6-4C78-B650-194B79451FAD}" type="slidenum">
              <a:rPr lang="ja-JP" altLang="en-US"/>
              <a:pPr>
                <a:defRPr/>
              </a:pPr>
              <a:t>‹#›</a:t>
            </a:fld>
            <a:endParaRPr lang="ja-JP" altLang="en-US"/>
          </a:p>
        </p:txBody>
      </p:sp>
    </p:spTree>
    <p:extLst>
      <p:ext uri="{BB962C8B-B14F-4D97-AF65-F5344CB8AC3E}">
        <p14:creationId xmlns:p14="http://schemas.microsoft.com/office/powerpoint/2010/main" val="107154291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7540D85-6C85-4F75-A2A2-7B4163B70A3B}"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9006CA0-8814-4B12-B04C-99B2AAA2CB0D}" type="slidenum">
              <a:rPr lang="ja-JP" altLang="en-US"/>
              <a:pPr>
                <a:defRPr/>
              </a:pPr>
              <a:t>‹#›</a:t>
            </a:fld>
            <a:endParaRPr lang="ja-JP" altLang="en-US"/>
          </a:p>
        </p:txBody>
      </p:sp>
    </p:spTree>
    <p:extLst>
      <p:ext uri="{BB962C8B-B14F-4D97-AF65-F5344CB8AC3E}">
        <p14:creationId xmlns:p14="http://schemas.microsoft.com/office/powerpoint/2010/main" val="241632396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E42790C-36EF-4B4A-9014-EB690FE46E88}"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9808F42-49D4-42EE-9130-AFC41FE82FC0}" type="slidenum">
              <a:rPr lang="ja-JP" altLang="en-US"/>
              <a:pPr>
                <a:defRPr/>
              </a:pPr>
              <a:t>‹#›</a:t>
            </a:fld>
            <a:endParaRPr lang="ja-JP" altLang="en-US"/>
          </a:p>
        </p:txBody>
      </p:sp>
    </p:spTree>
    <p:extLst>
      <p:ext uri="{BB962C8B-B14F-4D97-AF65-F5344CB8AC3E}">
        <p14:creationId xmlns:p14="http://schemas.microsoft.com/office/powerpoint/2010/main" val="25120056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7A5A0C41-485E-47BE-91E0-68AAEEFEBD1D}"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73E008C-95C5-47BD-B5B8-D4BA7CA2675A}" type="slidenum">
              <a:rPr lang="ja-JP" altLang="en-US"/>
              <a:pPr>
                <a:defRPr/>
              </a:pPr>
              <a:t>‹#›</a:t>
            </a:fld>
            <a:endParaRPr lang="ja-JP" altLang="en-US"/>
          </a:p>
        </p:txBody>
      </p:sp>
    </p:spTree>
    <p:extLst>
      <p:ext uri="{BB962C8B-B14F-4D97-AF65-F5344CB8AC3E}">
        <p14:creationId xmlns:p14="http://schemas.microsoft.com/office/powerpoint/2010/main" val="2748613308"/>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98EE27E7-3659-40E9-8273-ED8A805A8B69}"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BD3CF8EC-162A-4D1D-9641-03EB45FA7B07}" type="slidenum">
              <a:rPr lang="ja-JP" altLang="en-US"/>
              <a:pPr>
                <a:defRPr/>
              </a:pPr>
              <a:t>‹#›</a:t>
            </a:fld>
            <a:endParaRPr lang="ja-JP" altLang="en-US"/>
          </a:p>
        </p:txBody>
      </p:sp>
    </p:spTree>
    <p:extLst>
      <p:ext uri="{BB962C8B-B14F-4D97-AF65-F5344CB8AC3E}">
        <p14:creationId xmlns:p14="http://schemas.microsoft.com/office/powerpoint/2010/main" val="3830465153"/>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E8A953BE-F25A-4E50-A2FA-7AB0A8EC7D85}"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068F67D1-977C-4736-A84E-8EABD3515D6F}" type="slidenum">
              <a:rPr lang="ja-JP" altLang="en-US"/>
              <a:pPr>
                <a:defRPr/>
              </a:pPr>
              <a:t>‹#›</a:t>
            </a:fld>
            <a:endParaRPr lang="ja-JP" altLang="en-US"/>
          </a:p>
        </p:txBody>
      </p:sp>
    </p:spTree>
    <p:extLst>
      <p:ext uri="{BB962C8B-B14F-4D97-AF65-F5344CB8AC3E}">
        <p14:creationId xmlns:p14="http://schemas.microsoft.com/office/powerpoint/2010/main" val="3032842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21" y="274664"/>
            <a:ext cx="65341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7193"/>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0393DD8E-B27F-4594-B462-49B39592283D}" type="slidenum">
              <a:rPr lang="ja-JP" altLang="en-US"/>
              <a:pPr>
                <a:defRPr/>
              </a:pPr>
              <a:t>‹#›</a:t>
            </a:fld>
            <a:endParaRPr lang="ja-JP" altLang="en-US"/>
          </a:p>
        </p:txBody>
      </p:sp>
    </p:spTree>
    <p:extLst>
      <p:ext uri="{BB962C8B-B14F-4D97-AF65-F5344CB8AC3E}">
        <p14:creationId xmlns:p14="http://schemas.microsoft.com/office/powerpoint/2010/main" val="337769417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CC42EB11-7974-461B-B1C6-88BC7103610E}"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0849185E-C634-4516-B87F-C1F134BA1AD1}" type="slidenum">
              <a:rPr lang="ja-JP" altLang="en-US"/>
              <a:pPr>
                <a:defRPr/>
              </a:pPr>
              <a:t>‹#›</a:t>
            </a:fld>
            <a:endParaRPr lang="ja-JP" altLang="en-US"/>
          </a:p>
        </p:txBody>
      </p:sp>
    </p:spTree>
    <p:extLst>
      <p:ext uri="{BB962C8B-B14F-4D97-AF65-F5344CB8AC3E}">
        <p14:creationId xmlns:p14="http://schemas.microsoft.com/office/powerpoint/2010/main" val="74520402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5A9CA0E-6CF2-4A8B-8E64-0CDE801D48E3}"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F08A77E-58F8-4FD2-8B6F-A4CA9804A55A}" type="slidenum">
              <a:rPr lang="ja-JP" altLang="en-US"/>
              <a:pPr>
                <a:defRPr/>
              </a:pPr>
              <a:t>‹#›</a:t>
            </a:fld>
            <a:endParaRPr lang="ja-JP" altLang="en-US"/>
          </a:p>
        </p:txBody>
      </p:sp>
    </p:spTree>
    <p:extLst>
      <p:ext uri="{BB962C8B-B14F-4D97-AF65-F5344CB8AC3E}">
        <p14:creationId xmlns:p14="http://schemas.microsoft.com/office/powerpoint/2010/main" val="353737194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A68ED87-EDF6-4198-80CD-36D543AFB8ED}"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22D01FF-0872-46D7-A1F9-CF459108E39B}" type="slidenum">
              <a:rPr lang="ja-JP" altLang="en-US"/>
              <a:pPr>
                <a:defRPr/>
              </a:pPr>
              <a:t>‹#›</a:t>
            </a:fld>
            <a:endParaRPr lang="ja-JP" altLang="en-US"/>
          </a:p>
        </p:txBody>
      </p:sp>
    </p:spTree>
    <p:extLst>
      <p:ext uri="{BB962C8B-B14F-4D97-AF65-F5344CB8AC3E}">
        <p14:creationId xmlns:p14="http://schemas.microsoft.com/office/powerpoint/2010/main" val="3532592973"/>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3D0FBF5-6FBD-4B94-B25C-DDE1160C9670}"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68372F87-06E1-4F24-A413-25661EACE6CC}" type="slidenum">
              <a:rPr lang="ja-JP" altLang="en-US"/>
              <a:pPr>
                <a:defRPr/>
              </a:pPr>
              <a:t>‹#›</a:t>
            </a:fld>
            <a:endParaRPr lang="ja-JP" altLang="en-US"/>
          </a:p>
        </p:txBody>
      </p:sp>
    </p:spTree>
    <p:extLst>
      <p:ext uri="{BB962C8B-B14F-4D97-AF65-F5344CB8AC3E}">
        <p14:creationId xmlns:p14="http://schemas.microsoft.com/office/powerpoint/2010/main" val="100755245"/>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ADBFEC1-E85E-4587-BB7F-01C6DF423FF7}"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CE6C14D-76CC-4A1D-9BD6-96916F587115}" type="slidenum">
              <a:rPr lang="ja-JP" altLang="en-US"/>
              <a:pPr>
                <a:defRPr/>
              </a:pPr>
              <a:t>‹#›</a:t>
            </a:fld>
            <a:endParaRPr lang="ja-JP" altLang="en-US"/>
          </a:p>
        </p:txBody>
      </p:sp>
    </p:spTree>
    <p:extLst>
      <p:ext uri="{BB962C8B-B14F-4D97-AF65-F5344CB8AC3E}">
        <p14:creationId xmlns:p14="http://schemas.microsoft.com/office/powerpoint/2010/main" val="215548370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0440"/>
            <a:ext cx="99060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hasCustomPrompt="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dirty="0" smtClean="0"/>
              <a:t>2015</a:t>
            </a:r>
            <a:r>
              <a:rPr kumimoji="1" lang="ja-JP" altLang="en-US" dirty="0" smtClean="0"/>
              <a:t>年</a:t>
            </a:r>
            <a:r>
              <a:rPr kumimoji="1" lang="en-US" altLang="ja-JP" dirty="0" smtClean="0"/>
              <a:t>12</a:t>
            </a:r>
            <a:r>
              <a:rPr kumimoji="1" lang="ja-JP" altLang="en-US" dirty="0" smtClean="0"/>
              <a:t>月</a:t>
            </a:r>
            <a:endParaRPr kumimoji="1" lang="en-US" altLang="ja-JP" dirty="0" smtClean="0"/>
          </a:p>
          <a:p>
            <a:r>
              <a:rPr kumimoji="1" lang="ja-JP" altLang="en-US" dirty="0" smtClean="0"/>
              <a:t>環境省地球環境局</a:t>
            </a:r>
            <a:endParaRPr kumimoji="1" lang="ja-JP" altLang="en-US" dirty="0"/>
          </a:p>
        </p:txBody>
      </p:sp>
      <p:sp>
        <p:nvSpPr>
          <p:cNvPr id="4" name="日付プレースホルダー 3"/>
          <p:cNvSpPr>
            <a:spLocks noGrp="1"/>
          </p:cNvSpPr>
          <p:nvPr>
            <p:ph type="dt" sz="half" idx="10"/>
          </p:nvPr>
        </p:nvSpPr>
        <p:spPr/>
        <p:txBody>
          <a:bodyPr/>
          <a:lstStyle/>
          <a:p>
            <a:fld id="{105BFE99-A1DB-4911-859D-C1C955CA41D0}"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6145673"/>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408386-1B78-4787-89F4-59BCA7D78CC1}"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9794787"/>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45EC6DF-2B67-4376-BAFA-5E08D85112C9}"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817442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6BB96A-128E-4BD2-BA25-4E63F293F8CF}"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0438652"/>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71F23A1-2708-4E70-9FF6-136B09D945A2}"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3245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2"/>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91025" tIns="45512" rIns="91025" bIns="45512"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7193"/>
            <a:ext cx="2311400" cy="365125"/>
          </a:xfrm>
          <a:prstGeom prst="rect">
            <a:avLst/>
          </a:prstGeom>
        </p:spPr>
        <p:txBody>
          <a:bodyPr lIns="91025" tIns="45512" rIns="91025" bIns="45512"/>
          <a:lstStyle>
            <a:lvl1pPr eaLnBrk="0" hangingPunct="0">
              <a:defRPr>
                <a:solidFill>
                  <a:prstClr val="black"/>
                </a:solidFill>
                <a:latin typeface="+mn-lt"/>
                <a:ea typeface="+mn-ea"/>
              </a:defRPr>
            </a:lvl1pPr>
          </a:lstStyle>
          <a:p>
            <a:pPr>
              <a:defRPr/>
            </a:pPr>
            <a:fld id="{A4E5D105-2A15-472F-81DE-D3C75F4321CF}" type="slidenum">
              <a:rPr lang="ja-JP" altLang="en-US"/>
              <a:pPr>
                <a:defRPr/>
              </a:pPr>
              <a:t>‹#›</a:t>
            </a:fld>
            <a:endParaRPr lang="ja-JP" altLang="en-US"/>
          </a:p>
        </p:txBody>
      </p:sp>
    </p:spTree>
    <p:extLst>
      <p:ext uri="{BB962C8B-B14F-4D97-AF65-F5344CB8AC3E}">
        <p14:creationId xmlns:p14="http://schemas.microsoft.com/office/powerpoint/2010/main" val="174563712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CE08089-DCB5-453A-B956-8D157E0E74C1}"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106603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85D5DB9-E000-472C-BC1C-AEF63F2E9C01}"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5371674"/>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9CC646D-870F-4CB8-8F32-E1BD801BE288}"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089447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E27673-C32A-4D28-9F1F-D5F8D0883C45}"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544140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A914CC5-9B3A-4742-ACEA-BE320ECCE1E0}"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0836223"/>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C232BA-DBFC-4CF5-9128-6B74C9876975}"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86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C112FC66-7BF9-4940-BECC-020310AFBFAE}"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lvl1pPr>
              <a:defRPr>
                <a:solidFill>
                  <a:schemeClr val="tx1"/>
                </a:solidFill>
              </a:defRPr>
            </a:lvl1pPr>
          </a:lstStyle>
          <a:p>
            <a:pPr>
              <a:defRPr/>
            </a:pPr>
            <a:fld id="{69BBAD92-C740-4CDF-9ADA-277729A421A4}" type="slidenum">
              <a:rPr lang="ja-JP" altLang="en-US" smtClean="0">
                <a:solidFill>
                  <a:prstClr val="black"/>
                </a:solidFill>
              </a:rPr>
              <a:pPr>
                <a:defRPr/>
              </a:pPr>
              <a:t>‹#›</a:t>
            </a:fld>
            <a:endParaRPr lang="ja-JP" altLang="en-US">
              <a:solidFill>
                <a:prstClr val="black"/>
              </a:solidFill>
            </a:endParaRPr>
          </a:p>
        </p:txBody>
      </p:sp>
      <p:sp>
        <p:nvSpPr>
          <p:cNvPr id="5" name="フッター プレースホルダー 4"/>
          <p:cNvSpPr>
            <a:spLocks noGrp="1"/>
          </p:cNvSpPr>
          <p:nvPr>
            <p:ph type="ftr" sz="quarter" idx="12"/>
          </p:nvPr>
        </p:nvSpPr>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221548470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7" y="5"/>
            <a:ext cx="8420100" cy="493058"/>
          </a:xfrm>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xfrm>
            <a:off x="7099300" y="6357193"/>
            <a:ext cx="2311400" cy="365125"/>
          </a:xfrm>
          <a:prstGeom prst="rect">
            <a:avLst/>
          </a:prstGeom>
        </p:spPr>
        <p:txBody>
          <a:bodyPr lIns="91025" tIns="45512" rIns="91025" bIns="45512"/>
          <a:lstStyle>
            <a:lvl1pPr eaLnBrk="0" hangingPunct="0">
              <a:defRPr>
                <a:solidFill>
                  <a:prstClr val="black"/>
                </a:solidFill>
                <a:latin typeface="+mn-lt"/>
                <a:ea typeface="+mn-ea"/>
              </a:defRPr>
            </a:lvl1pPr>
          </a:lstStyle>
          <a:p>
            <a:pPr>
              <a:defRPr/>
            </a:pPr>
            <a:fld id="{816505E9-E4E7-4903-AC92-30562167E0A7}" type="slidenum">
              <a:rPr lang="en-US" altLang="ja-JP"/>
              <a:pPr>
                <a:defRPr/>
              </a:pPr>
              <a:t>‹#›</a:t>
            </a:fld>
            <a:endParaRPr lang="en-US" altLang="ja-JP"/>
          </a:p>
        </p:txBody>
      </p:sp>
    </p:spTree>
    <p:extLst>
      <p:ext uri="{BB962C8B-B14F-4D97-AF65-F5344CB8AC3E}">
        <p14:creationId xmlns:p14="http://schemas.microsoft.com/office/powerpoint/2010/main" val="3659631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332"/>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5142" indent="0" algn="ctr">
              <a:buNone/>
              <a:defRPr>
                <a:solidFill>
                  <a:schemeClr val="tx1">
                    <a:tint val="75000"/>
                  </a:schemeClr>
                </a:solidFill>
              </a:defRPr>
            </a:lvl2pPr>
            <a:lvl3pPr marL="910287" indent="0" algn="ctr">
              <a:buNone/>
              <a:defRPr>
                <a:solidFill>
                  <a:schemeClr val="tx1">
                    <a:tint val="75000"/>
                  </a:schemeClr>
                </a:solidFill>
              </a:defRPr>
            </a:lvl3pPr>
            <a:lvl4pPr marL="1365428" indent="0" algn="ctr">
              <a:buNone/>
              <a:defRPr>
                <a:solidFill>
                  <a:schemeClr val="tx1">
                    <a:tint val="75000"/>
                  </a:schemeClr>
                </a:solidFill>
              </a:defRPr>
            </a:lvl4pPr>
            <a:lvl5pPr marL="1820572" indent="0" algn="ctr">
              <a:buNone/>
              <a:defRPr>
                <a:solidFill>
                  <a:schemeClr val="tx1">
                    <a:tint val="75000"/>
                  </a:schemeClr>
                </a:solidFill>
              </a:defRPr>
            </a:lvl5pPr>
            <a:lvl6pPr marL="2275718" indent="0" algn="ctr">
              <a:buNone/>
              <a:defRPr>
                <a:solidFill>
                  <a:schemeClr val="tx1">
                    <a:tint val="75000"/>
                  </a:schemeClr>
                </a:solidFill>
              </a:defRPr>
            </a:lvl6pPr>
            <a:lvl7pPr marL="2730860" indent="0" algn="ctr">
              <a:buNone/>
              <a:defRPr>
                <a:solidFill>
                  <a:schemeClr val="tx1">
                    <a:tint val="75000"/>
                  </a:schemeClr>
                </a:solidFill>
              </a:defRPr>
            </a:lvl7pPr>
            <a:lvl8pPr marL="3185999" indent="0" algn="ctr">
              <a:buNone/>
              <a:defRPr>
                <a:solidFill>
                  <a:schemeClr val="tx1">
                    <a:tint val="75000"/>
                  </a:schemeClr>
                </a:solidFill>
              </a:defRPr>
            </a:lvl8pPr>
            <a:lvl9pPr marL="3641145"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40126610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260291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807"/>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5142" indent="0">
              <a:buNone/>
              <a:defRPr sz="1800">
                <a:solidFill>
                  <a:schemeClr val="tx1">
                    <a:tint val="75000"/>
                  </a:schemeClr>
                </a:solidFill>
              </a:defRPr>
            </a:lvl2pPr>
            <a:lvl3pPr marL="910287" indent="0">
              <a:buNone/>
              <a:defRPr sz="1600">
                <a:solidFill>
                  <a:schemeClr val="tx1">
                    <a:tint val="75000"/>
                  </a:schemeClr>
                </a:solidFill>
              </a:defRPr>
            </a:lvl3pPr>
            <a:lvl4pPr marL="1365428" indent="0">
              <a:buNone/>
              <a:defRPr sz="1400">
                <a:solidFill>
                  <a:schemeClr val="tx1">
                    <a:tint val="75000"/>
                  </a:schemeClr>
                </a:solidFill>
              </a:defRPr>
            </a:lvl4pPr>
            <a:lvl5pPr marL="1820572" indent="0">
              <a:buNone/>
              <a:defRPr sz="1400">
                <a:solidFill>
                  <a:schemeClr val="tx1">
                    <a:tint val="75000"/>
                  </a:schemeClr>
                </a:solidFill>
              </a:defRPr>
            </a:lvl5pPr>
            <a:lvl6pPr marL="2275718" indent="0">
              <a:buNone/>
              <a:defRPr sz="1400">
                <a:solidFill>
                  <a:schemeClr val="tx1">
                    <a:tint val="75000"/>
                  </a:schemeClr>
                </a:solidFill>
              </a:defRPr>
            </a:lvl6pPr>
            <a:lvl7pPr marL="2730860" indent="0">
              <a:buNone/>
              <a:defRPr sz="1400">
                <a:solidFill>
                  <a:schemeClr val="tx1">
                    <a:tint val="75000"/>
                  </a:schemeClr>
                </a:solidFill>
              </a:defRPr>
            </a:lvl7pPr>
            <a:lvl8pPr marL="3185999" indent="0">
              <a:buNone/>
              <a:defRPr sz="1400">
                <a:solidFill>
                  <a:schemeClr val="tx1">
                    <a:tint val="75000"/>
                  </a:schemeClr>
                </a:solidFill>
              </a:defRPr>
            </a:lvl8pPr>
            <a:lvl9pPr marL="3641145"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875078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33"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39"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4061685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4" y="1535113"/>
            <a:ext cx="4376738"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4"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571" y="1535113"/>
            <a:ext cx="4378325"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57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7127"/>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E3CD292C-5A97-449F-848C-A158C26213FA}" type="slidenum">
              <a:rPr lang="ja-JP" altLang="en-US"/>
              <a:pPr>
                <a:defRPr/>
              </a:pPr>
              <a:t>‹#›</a:t>
            </a:fld>
            <a:endParaRPr lang="ja-JP" altLang="en-US"/>
          </a:p>
        </p:txBody>
      </p:sp>
    </p:spTree>
    <p:extLst>
      <p:ext uri="{BB962C8B-B14F-4D97-AF65-F5344CB8AC3E}">
        <p14:creationId xmlns:p14="http://schemas.microsoft.com/office/powerpoint/2010/main" val="1789225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7127"/>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55E95208-2723-47BB-A9F4-FAC9CCDD429E}" type="slidenum">
              <a:rPr lang="ja-JP" altLang="en-US"/>
              <a:pPr>
                <a:defRPr/>
              </a:pPr>
              <a:t>‹#›</a:t>
            </a:fld>
            <a:endParaRPr lang="ja-JP" altLang="en-US"/>
          </a:p>
        </p:txBody>
      </p:sp>
    </p:spTree>
    <p:extLst>
      <p:ext uri="{BB962C8B-B14F-4D97-AF65-F5344CB8AC3E}">
        <p14:creationId xmlns:p14="http://schemas.microsoft.com/office/powerpoint/2010/main" val="4261501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7127"/>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78918C6C-EA55-479E-8148-12E51BB70FCA}" type="slidenum">
              <a:rPr lang="ja-JP" altLang="en-US"/>
              <a:pPr>
                <a:defRPr/>
              </a:pPr>
              <a:t>‹#›</a:t>
            </a:fld>
            <a:endParaRPr lang="ja-JP" altLang="en-US"/>
          </a:p>
        </p:txBody>
      </p:sp>
    </p:spTree>
    <p:extLst>
      <p:ext uri="{BB962C8B-B14F-4D97-AF65-F5344CB8AC3E}">
        <p14:creationId xmlns:p14="http://schemas.microsoft.com/office/powerpoint/2010/main" val="1814751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4"/>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39"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8" y="1435111"/>
            <a:ext cx="3259138" cy="4691063"/>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7127"/>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46F4C49D-7806-42C2-A190-DC66D929C78A}" type="slidenum">
              <a:rPr lang="ja-JP" altLang="en-US"/>
              <a:pPr>
                <a:defRPr/>
              </a:pPr>
              <a:t>‹#›</a:t>
            </a:fld>
            <a:endParaRPr lang="ja-JP" altLang="en-US"/>
          </a:p>
        </p:txBody>
      </p:sp>
    </p:spTree>
    <p:extLst>
      <p:ext uri="{BB962C8B-B14F-4D97-AF65-F5344CB8AC3E}">
        <p14:creationId xmlns:p14="http://schemas.microsoft.com/office/powerpoint/2010/main" val="29561182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5"/>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23" y="612779"/>
            <a:ext cx="5943600" cy="4114800"/>
          </a:xfrm>
        </p:spPr>
        <p:txBody>
          <a:bodyPr rtlCol="0">
            <a:normAutofit/>
          </a:bodyPr>
          <a:lstStyle>
            <a:lvl1pPr marL="0" indent="0">
              <a:buNone/>
              <a:defRPr sz="3200"/>
            </a:lvl1pPr>
            <a:lvl2pPr marL="455142" indent="0">
              <a:buNone/>
              <a:defRPr sz="2800"/>
            </a:lvl2pPr>
            <a:lvl3pPr marL="910287" indent="0">
              <a:buNone/>
              <a:defRPr sz="2400"/>
            </a:lvl3pPr>
            <a:lvl4pPr marL="1365428" indent="0">
              <a:buNone/>
              <a:defRPr sz="2000"/>
            </a:lvl4pPr>
            <a:lvl5pPr marL="1820572" indent="0">
              <a:buNone/>
              <a:defRPr sz="2000"/>
            </a:lvl5pPr>
            <a:lvl6pPr marL="2275718" indent="0">
              <a:buNone/>
              <a:defRPr sz="2000"/>
            </a:lvl6pPr>
            <a:lvl7pPr marL="2730860" indent="0">
              <a:buNone/>
              <a:defRPr sz="2000"/>
            </a:lvl7pPr>
            <a:lvl8pPr marL="3185999" indent="0">
              <a:buNone/>
              <a:defRPr sz="2000"/>
            </a:lvl8pPr>
            <a:lvl9pPr marL="3641145"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23" y="5367338"/>
            <a:ext cx="5943600" cy="804862"/>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7127"/>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8C2C9A8E-12F1-4CA6-B128-480298C24F9E}" type="slidenum">
              <a:rPr lang="ja-JP" altLang="en-US"/>
              <a:pPr>
                <a:defRPr/>
              </a:pPr>
              <a:t>‹#›</a:t>
            </a:fld>
            <a:endParaRPr lang="ja-JP" altLang="en-US"/>
          </a:p>
        </p:txBody>
      </p:sp>
    </p:spTree>
    <p:extLst>
      <p:ext uri="{BB962C8B-B14F-4D97-AF65-F5344CB8AC3E}">
        <p14:creationId xmlns:p14="http://schemas.microsoft.com/office/powerpoint/2010/main" val="226376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7376678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7127"/>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17E98075-A06C-4992-A19B-BD5CF854B1FD}" type="slidenum">
              <a:rPr lang="ja-JP" altLang="en-US"/>
              <a:pPr>
                <a:defRPr/>
              </a:pPr>
              <a:t>‹#›</a:t>
            </a:fld>
            <a:endParaRPr lang="ja-JP" altLang="en-US"/>
          </a:p>
        </p:txBody>
      </p:sp>
    </p:spTree>
    <p:extLst>
      <p:ext uri="{BB962C8B-B14F-4D97-AF65-F5344CB8AC3E}">
        <p14:creationId xmlns:p14="http://schemas.microsoft.com/office/powerpoint/2010/main" val="1480429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21" y="274664"/>
            <a:ext cx="65341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7127"/>
            <a:ext cx="2311400" cy="365125"/>
          </a:xfrm>
          <a:prstGeom prst="rect">
            <a:avLst/>
          </a:prstGeom>
        </p:spPr>
        <p:txBody>
          <a:bodyPr vert="horz" wrap="square" lIns="91025" tIns="45512" rIns="91025" bIns="45512" numCol="1" anchor="t" anchorCtr="0" compatLnSpc="1">
            <a:prstTxWarp prst="textNoShape">
              <a:avLst/>
            </a:prstTxWarp>
          </a:bodyPr>
          <a:lstStyle>
            <a:lvl1pPr eaLnBrk="1" hangingPunct="1">
              <a:defRPr>
                <a:solidFill>
                  <a:srgbClr val="000000"/>
                </a:solidFill>
                <a:latin typeface="+mn-lt"/>
                <a:ea typeface="+mn-ea"/>
              </a:defRPr>
            </a:lvl1pPr>
          </a:lstStyle>
          <a:p>
            <a:pPr>
              <a:defRPr/>
            </a:pPr>
            <a:fld id="{23B7F633-2AD8-42A6-9980-FB1E9A269191}" type="slidenum">
              <a:rPr lang="ja-JP" altLang="en-US"/>
              <a:pPr>
                <a:defRPr/>
              </a:pPr>
              <a:t>‹#›</a:t>
            </a:fld>
            <a:endParaRPr lang="ja-JP" altLang="en-US"/>
          </a:p>
        </p:txBody>
      </p:sp>
    </p:spTree>
    <p:extLst>
      <p:ext uri="{BB962C8B-B14F-4D97-AF65-F5344CB8AC3E}">
        <p14:creationId xmlns:p14="http://schemas.microsoft.com/office/powerpoint/2010/main" val="2300074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2"/>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91025" tIns="45512" rIns="91025" bIns="45512"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7127"/>
            <a:ext cx="2311400" cy="365125"/>
          </a:xfrm>
          <a:prstGeom prst="rect">
            <a:avLst/>
          </a:prstGeom>
        </p:spPr>
        <p:txBody>
          <a:bodyPr lIns="91025" tIns="45512" rIns="91025" bIns="45512"/>
          <a:lstStyle>
            <a:lvl1pPr eaLnBrk="0" hangingPunct="0">
              <a:defRPr>
                <a:solidFill>
                  <a:prstClr val="black"/>
                </a:solidFill>
                <a:latin typeface="+mn-lt"/>
                <a:ea typeface="+mn-ea"/>
              </a:defRPr>
            </a:lvl1pPr>
          </a:lstStyle>
          <a:p>
            <a:pPr>
              <a:defRPr/>
            </a:pPr>
            <a:fld id="{593BB889-9FE2-4A19-9662-E54D8F160C93}" type="slidenum">
              <a:rPr lang="ja-JP" altLang="en-US"/>
              <a:pPr>
                <a:defRPr/>
              </a:pPr>
              <a:t>‹#›</a:t>
            </a:fld>
            <a:endParaRPr lang="ja-JP" altLang="en-US"/>
          </a:p>
        </p:txBody>
      </p:sp>
    </p:spTree>
    <p:extLst>
      <p:ext uri="{BB962C8B-B14F-4D97-AF65-F5344CB8AC3E}">
        <p14:creationId xmlns:p14="http://schemas.microsoft.com/office/powerpoint/2010/main" val="42214017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7" y="5"/>
            <a:ext cx="8420100" cy="493058"/>
          </a:xfrm>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xfrm>
            <a:off x="7099300" y="6357127"/>
            <a:ext cx="2311400" cy="365125"/>
          </a:xfrm>
          <a:prstGeom prst="rect">
            <a:avLst/>
          </a:prstGeom>
        </p:spPr>
        <p:txBody>
          <a:bodyPr lIns="91025" tIns="45512" rIns="91025" bIns="45512"/>
          <a:lstStyle>
            <a:lvl1pPr eaLnBrk="0" hangingPunct="0">
              <a:defRPr>
                <a:solidFill>
                  <a:prstClr val="black"/>
                </a:solidFill>
                <a:latin typeface="+mn-lt"/>
                <a:ea typeface="+mn-ea"/>
              </a:defRPr>
            </a:lvl1pPr>
          </a:lstStyle>
          <a:p>
            <a:pPr>
              <a:defRPr/>
            </a:pPr>
            <a:fld id="{B238973A-6F25-46E5-8E47-B475A766AB46}" type="slidenum">
              <a:rPr lang="en-US" altLang="ja-JP"/>
              <a:pPr>
                <a:defRPr/>
              </a:pPr>
              <a:t>‹#›</a:t>
            </a:fld>
            <a:endParaRPr lang="en-US" altLang="ja-JP"/>
          </a:p>
        </p:txBody>
      </p:sp>
    </p:spTree>
    <p:extLst>
      <p:ext uri="{BB962C8B-B14F-4D97-AF65-F5344CB8AC3E}">
        <p14:creationId xmlns:p14="http://schemas.microsoft.com/office/powerpoint/2010/main" val="637542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0913"/>
            <a:ext cx="99060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hasCustomPrompt="1"/>
          </p:nvPr>
        </p:nvSpPr>
        <p:spPr>
          <a:xfrm>
            <a:off x="1485900" y="3886200"/>
            <a:ext cx="6934200" cy="1752600"/>
          </a:xfrm>
        </p:spPr>
        <p:txBody>
          <a:bodyPr/>
          <a:lstStyle>
            <a:lvl1pPr marL="0" indent="0" algn="ctr">
              <a:buNone/>
              <a:defRPr>
                <a:solidFill>
                  <a:schemeClr val="tx1">
                    <a:tint val="75000"/>
                  </a:schemeClr>
                </a:solidFill>
              </a:defRPr>
            </a:lvl1pPr>
            <a:lvl2pPr marL="455142" indent="0" algn="ctr">
              <a:buNone/>
              <a:defRPr>
                <a:solidFill>
                  <a:schemeClr val="tx1">
                    <a:tint val="75000"/>
                  </a:schemeClr>
                </a:solidFill>
              </a:defRPr>
            </a:lvl2pPr>
            <a:lvl3pPr marL="910287" indent="0" algn="ctr">
              <a:buNone/>
              <a:defRPr>
                <a:solidFill>
                  <a:schemeClr val="tx1">
                    <a:tint val="75000"/>
                  </a:schemeClr>
                </a:solidFill>
              </a:defRPr>
            </a:lvl3pPr>
            <a:lvl4pPr marL="1365428" indent="0" algn="ctr">
              <a:buNone/>
              <a:defRPr>
                <a:solidFill>
                  <a:schemeClr val="tx1">
                    <a:tint val="75000"/>
                  </a:schemeClr>
                </a:solidFill>
              </a:defRPr>
            </a:lvl4pPr>
            <a:lvl5pPr marL="1820572" indent="0" algn="ctr">
              <a:buNone/>
              <a:defRPr>
                <a:solidFill>
                  <a:schemeClr val="tx1">
                    <a:tint val="75000"/>
                  </a:schemeClr>
                </a:solidFill>
              </a:defRPr>
            </a:lvl5pPr>
            <a:lvl6pPr marL="2275718" indent="0" algn="ctr">
              <a:buNone/>
              <a:defRPr>
                <a:solidFill>
                  <a:schemeClr val="tx1">
                    <a:tint val="75000"/>
                  </a:schemeClr>
                </a:solidFill>
              </a:defRPr>
            </a:lvl6pPr>
            <a:lvl7pPr marL="2730860" indent="0" algn="ctr">
              <a:buNone/>
              <a:defRPr>
                <a:solidFill>
                  <a:schemeClr val="tx1">
                    <a:tint val="75000"/>
                  </a:schemeClr>
                </a:solidFill>
              </a:defRPr>
            </a:lvl7pPr>
            <a:lvl8pPr marL="3185999" indent="0" algn="ctr">
              <a:buNone/>
              <a:defRPr>
                <a:solidFill>
                  <a:schemeClr val="tx1">
                    <a:tint val="75000"/>
                  </a:schemeClr>
                </a:solidFill>
              </a:defRPr>
            </a:lvl8pPr>
            <a:lvl9pPr marL="3641145" indent="0" algn="ctr">
              <a:buNone/>
              <a:defRPr>
                <a:solidFill>
                  <a:schemeClr val="tx1">
                    <a:tint val="75000"/>
                  </a:schemeClr>
                </a:solidFill>
              </a:defRPr>
            </a:lvl9pPr>
          </a:lstStyle>
          <a:p>
            <a:r>
              <a:rPr kumimoji="1" lang="en-US" altLang="ja-JP" dirty="0" smtClean="0"/>
              <a:t>2015</a:t>
            </a:r>
            <a:r>
              <a:rPr kumimoji="1" lang="ja-JP" altLang="en-US" dirty="0" smtClean="0"/>
              <a:t>年</a:t>
            </a:r>
            <a:r>
              <a:rPr kumimoji="1" lang="en-US" altLang="ja-JP" dirty="0" smtClean="0"/>
              <a:t>12</a:t>
            </a:r>
            <a:r>
              <a:rPr kumimoji="1" lang="ja-JP" altLang="en-US" dirty="0" smtClean="0"/>
              <a:t>月</a:t>
            </a:r>
            <a:endParaRPr kumimoji="1" lang="en-US" altLang="ja-JP" dirty="0" smtClean="0"/>
          </a:p>
          <a:p>
            <a:r>
              <a:rPr kumimoji="1" lang="ja-JP" altLang="en-US" dirty="0" smtClean="0"/>
              <a:t>環境省地球環境局</a:t>
            </a:r>
            <a:endParaRPr kumimoji="1" lang="ja-JP" altLang="en-US" dirty="0"/>
          </a:p>
        </p:txBody>
      </p:sp>
      <p:sp>
        <p:nvSpPr>
          <p:cNvPr id="4" name="日付プレースホルダー 3"/>
          <p:cNvSpPr>
            <a:spLocks noGrp="1"/>
          </p:cNvSpPr>
          <p:nvPr>
            <p:ph type="dt" sz="half" idx="10"/>
          </p:nvPr>
        </p:nvSpPr>
        <p:spPr/>
        <p:txBody>
          <a:bodyPr/>
          <a:lstStyle/>
          <a:p>
            <a:fld id="{A92CDAB9-47B2-47AA-8336-9EE667D06A20}"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13821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88D0D1D-351C-46A9-8701-76C257D07713}"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35030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88"/>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5142" indent="0">
              <a:buNone/>
              <a:defRPr sz="1800">
                <a:solidFill>
                  <a:schemeClr val="tx1">
                    <a:tint val="75000"/>
                  </a:schemeClr>
                </a:solidFill>
              </a:defRPr>
            </a:lvl2pPr>
            <a:lvl3pPr marL="910287" indent="0">
              <a:buNone/>
              <a:defRPr sz="1600">
                <a:solidFill>
                  <a:schemeClr val="tx1">
                    <a:tint val="75000"/>
                  </a:schemeClr>
                </a:solidFill>
              </a:defRPr>
            </a:lvl3pPr>
            <a:lvl4pPr marL="1365428" indent="0">
              <a:buNone/>
              <a:defRPr sz="1400">
                <a:solidFill>
                  <a:schemeClr val="tx1">
                    <a:tint val="75000"/>
                  </a:schemeClr>
                </a:solidFill>
              </a:defRPr>
            </a:lvl4pPr>
            <a:lvl5pPr marL="1820572" indent="0">
              <a:buNone/>
              <a:defRPr sz="1400">
                <a:solidFill>
                  <a:schemeClr val="tx1">
                    <a:tint val="75000"/>
                  </a:schemeClr>
                </a:solidFill>
              </a:defRPr>
            </a:lvl5pPr>
            <a:lvl6pPr marL="2275718" indent="0">
              <a:buNone/>
              <a:defRPr sz="1400">
                <a:solidFill>
                  <a:schemeClr val="tx1">
                    <a:tint val="75000"/>
                  </a:schemeClr>
                </a:solidFill>
              </a:defRPr>
            </a:lvl6pPr>
            <a:lvl7pPr marL="2730860" indent="0">
              <a:buNone/>
              <a:defRPr sz="1400">
                <a:solidFill>
                  <a:schemeClr val="tx1">
                    <a:tint val="75000"/>
                  </a:schemeClr>
                </a:solidFill>
              </a:defRPr>
            </a:lvl7pPr>
            <a:lvl8pPr marL="3185999" indent="0">
              <a:buNone/>
              <a:defRPr sz="1400">
                <a:solidFill>
                  <a:schemeClr val="tx1">
                    <a:tint val="75000"/>
                  </a:schemeClr>
                </a:solidFill>
              </a:defRPr>
            </a:lvl8pPr>
            <a:lvl9pPr marL="3641145"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CB60659-B157-46C6-A7A0-9B4B78C50857}"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49034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1F5BBCF-855A-4362-A910-2E4675EFB827}"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9359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F289CC8-4E0E-4C45-8D4B-3825F12EA965}"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6727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A06005C-F3AD-4931-AE3E-9CD189238D45}"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765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5142" indent="0">
              <a:buNone/>
              <a:defRPr sz="2000" b="1"/>
            </a:lvl2pPr>
            <a:lvl3pPr marL="910287" indent="0">
              <a:buNone/>
              <a:defRPr sz="1800" b="1"/>
            </a:lvl3pPr>
            <a:lvl4pPr marL="1365428" indent="0">
              <a:buNone/>
              <a:defRPr sz="1600" b="1"/>
            </a:lvl4pPr>
            <a:lvl5pPr marL="1820572" indent="0">
              <a:buNone/>
              <a:defRPr sz="1600" b="1"/>
            </a:lvl5pPr>
            <a:lvl6pPr marL="2275718" indent="0">
              <a:buNone/>
              <a:defRPr sz="1600" b="1"/>
            </a:lvl6pPr>
            <a:lvl7pPr marL="2730860" indent="0">
              <a:buNone/>
              <a:defRPr sz="1600" b="1"/>
            </a:lvl7pPr>
            <a:lvl8pPr marL="3185999" indent="0">
              <a:buNone/>
              <a:defRPr sz="1600" b="1"/>
            </a:lvl8pPr>
            <a:lvl9pPr marL="3641145"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BB18E86-C221-41CA-AC92-3F14C2DA1AFA}"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9" name="スライド番号プレースホルダー 5"/>
          <p:cNvSpPr>
            <a:spLocks noGrp="1"/>
          </p:cNvSpPr>
          <p:nvPr>
            <p:ph type="sldNum" sz="quarter" idx="12"/>
          </p:nvPr>
        </p:nvSpPr>
        <p:spPr/>
        <p:txBody>
          <a:bodyPr/>
          <a:lstStyle>
            <a:lvl1pPr>
              <a:defRPr>
                <a:solidFill>
                  <a:schemeClr val="tx1"/>
                </a:solidFill>
              </a:defRPr>
            </a:lvl1pPr>
          </a:lstStyle>
          <a:p>
            <a:pPr>
              <a:defRPr/>
            </a:pPr>
            <a:fld id="{9E394DEC-C12F-4244-A643-923D43E03A07}"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417088837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18C061-1BC1-4B8B-AB58-EE37E4A7119C}"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8327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9" y="1435103"/>
            <a:ext cx="3259006" cy="4691063"/>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96615AF-B5C1-4E53-AD78-AA0E7FFB2318}"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7827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5142" indent="0">
              <a:buNone/>
              <a:defRPr sz="2800"/>
            </a:lvl2pPr>
            <a:lvl3pPr marL="910287" indent="0">
              <a:buNone/>
              <a:defRPr sz="2400"/>
            </a:lvl3pPr>
            <a:lvl4pPr marL="1365428" indent="0">
              <a:buNone/>
              <a:defRPr sz="2000"/>
            </a:lvl4pPr>
            <a:lvl5pPr marL="1820572" indent="0">
              <a:buNone/>
              <a:defRPr sz="2000"/>
            </a:lvl5pPr>
            <a:lvl6pPr marL="2275718" indent="0">
              <a:buNone/>
              <a:defRPr sz="2000"/>
            </a:lvl6pPr>
            <a:lvl7pPr marL="2730860" indent="0">
              <a:buNone/>
              <a:defRPr sz="2000"/>
            </a:lvl7pPr>
            <a:lvl8pPr marL="3185999" indent="0">
              <a:buNone/>
              <a:defRPr sz="2000"/>
            </a:lvl8pPr>
            <a:lvl9pPr marL="3641145"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5142" indent="0">
              <a:buNone/>
              <a:defRPr sz="1200"/>
            </a:lvl2pPr>
            <a:lvl3pPr marL="910287" indent="0">
              <a:buNone/>
              <a:defRPr sz="1000"/>
            </a:lvl3pPr>
            <a:lvl4pPr marL="1365428" indent="0">
              <a:buNone/>
              <a:defRPr sz="900"/>
            </a:lvl4pPr>
            <a:lvl5pPr marL="1820572" indent="0">
              <a:buNone/>
              <a:defRPr sz="900"/>
            </a:lvl5pPr>
            <a:lvl6pPr marL="2275718" indent="0">
              <a:buNone/>
              <a:defRPr sz="900"/>
            </a:lvl6pPr>
            <a:lvl7pPr marL="2730860" indent="0">
              <a:buNone/>
              <a:defRPr sz="900"/>
            </a:lvl7pPr>
            <a:lvl8pPr marL="3185999" indent="0">
              <a:buNone/>
              <a:defRPr sz="900"/>
            </a:lvl8pPr>
            <a:lvl9pPr marL="3641145"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858F880-30F4-489C-AEDC-7B37B7B9BEBC}"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63340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4218A0-E8F7-4DC9-89E7-9401099C7814}"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11906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7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7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BA16CB4-1A8B-4C36-89D3-E19470313F31}" type="datetime1">
              <a:rPr lang="ja-JP" altLang="en-US" smtClean="0">
                <a:solidFill>
                  <a:prstClr val="black">
                    <a:tint val="75000"/>
                  </a:prstClr>
                </a:solidFill>
              </a: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C5CAD7A-E04C-47B2-81EE-546146B795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67586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755"/>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4469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57635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8230"/>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91686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06638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855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4D121F15-2FD3-49FD-BB60-F61207DA95DA}"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070935CA-1477-4139-8356-D93D79F477C9}"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405620274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9671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0145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499" y="27306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05462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108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40153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8" y="274653"/>
            <a:ext cx="65341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49334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69D3444-D414-4A60-BC9A-7EBBB11B0D3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029787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p:spPr>
        <p:txBody>
          <a:bodyPr/>
          <a:lstStyle>
            <a:lvl1pPr fontAlgn="auto">
              <a:spcBef>
                <a:spcPts val="0"/>
              </a:spcBef>
              <a:spcAft>
                <a:spcPts val="0"/>
              </a:spcAft>
              <a:defRPr sz="1200">
                <a:latin typeface="MS Reference Sans Serif" pitchFamily="34" charset="0"/>
                <a:cs typeface="Segoe UI" pitchFamily="34" charset="0"/>
              </a:defRPr>
            </a:lvl1pPr>
          </a:lstStyle>
          <a:p>
            <a:pPr>
              <a:defRPr/>
            </a:pPr>
            <a:fld id="{1C65D525-D4FE-4E1E-B55B-C2C0EFD70F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295016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405"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smtClean="0">
                <a:solidFill>
                  <a:prstClr val="black"/>
                </a:solidFill>
              </a:rPr>
              <a:t>【</a:t>
            </a:r>
            <a:r>
              <a:rPr lang="ja-JP" altLang="en-US" b="1" smtClean="0">
                <a:solidFill>
                  <a:prstClr val="black"/>
                </a:solidFill>
              </a:rPr>
              <a:t>機密性３情報</a:t>
            </a:r>
            <a:r>
              <a:rPr lang="en-US" altLang="ja-JP" b="1" smtClean="0">
                <a:solidFill>
                  <a:prstClr val="black"/>
                </a:solidFill>
              </a:rPr>
              <a:t>】</a:t>
            </a:r>
            <a:r>
              <a:rPr lang="ja-JP" altLang="en-US" b="1" smtClean="0">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fontAlgn="auto">
              <a:spcBef>
                <a:spcPts val="0"/>
              </a:spcBef>
              <a:spcAft>
                <a:spcPts val="0"/>
              </a:spcAft>
              <a:defRPr/>
            </a:lvl1pPr>
          </a:lstStyle>
          <a:p>
            <a:pPr>
              <a:defRPr/>
            </a:pPr>
            <a:fld id="{E5033A27-F52A-418C-B3FB-8C4AC200CF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787558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46F70FA1-21CF-436C-9DEB-8B1C9D7B0E84}" type="slidenum">
              <a:rPr lang="ja-JP" altLang="en-US"/>
              <a:pPr>
                <a:defRPr/>
              </a:pPr>
              <a:t>‹#›</a:t>
            </a:fld>
            <a:endParaRPr lang="ja-JP" altLang="en-US" dirty="0"/>
          </a:p>
        </p:txBody>
      </p:sp>
    </p:spTree>
    <p:extLst>
      <p:ext uri="{BB962C8B-B14F-4D97-AF65-F5344CB8AC3E}">
        <p14:creationId xmlns:p14="http://schemas.microsoft.com/office/powerpoint/2010/main" val="75049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A756EA1-2A2D-4513-8D03-65389103782B}"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2D7DC016-6CC2-43FB-A403-7903CF3612E2}"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71520051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3730"/>
            <a:ext cx="2311400" cy="365125"/>
          </a:xfrm>
          <a:prstGeom prst="rect">
            <a:avLst/>
          </a:prstGeom>
        </p:spPr>
        <p:txBody>
          <a:bodyPr/>
          <a:lstStyle>
            <a:lvl1pPr>
              <a:defRPr>
                <a:solidFill>
                  <a:prstClr val="black"/>
                </a:solidFill>
              </a:defRPr>
            </a:lvl1pPr>
          </a:lstStyle>
          <a:p>
            <a:pPr>
              <a:defRPr/>
            </a:pPr>
            <a:fld id="{4ACE5178-09D4-427E-BAAB-277D9EA78903}" type="slidenum">
              <a:rPr lang="ja-JP" altLang="en-US"/>
              <a:pPr>
                <a:defRPr/>
              </a:pPr>
              <a:t>‹#›</a:t>
            </a:fld>
            <a:endParaRPr lang="ja-JP" altLang="en-US"/>
          </a:p>
        </p:txBody>
      </p:sp>
    </p:spTree>
    <p:extLst>
      <p:ext uri="{BB962C8B-B14F-4D97-AF65-F5344CB8AC3E}">
        <p14:creationId xmlns:p14="http://schemas.microsoft.com/office/powerpoint/2010/main" val="589099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216130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6816703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529351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5766894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9643459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83620387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5"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0E981FFC-BB89-45BE-A822-30D1422BEFC9}" type="slidenum">
              <a:rPr lang="ja-JP" altLang="en-US"/>
              <a:pPr>
                <a:defRPr/>
              </a:pPr>
              <a:t>‹#›</a:t>
            </a:fld>
            <a:endParaRPr lang="ja-JP" altLang="en-US" dirty="0"/>
          </a:p>
        </p:txBody>
      </p:sp>
    </p:spTree>
    <p:extLst>
      <p:ext uri="{BB962C8B-B14F-4D97-AF65-F5344CB8AC3E}">
        <p14:creationId xmlns:p14="http://schemas.microsoft.com/office/powerpoint/2010/main" val="32912419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4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8"/>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smtClean="0"/>
              <a:t>マスタ 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3730"/>
            <a:ext cx="2311400" cy="365125"/>
          </a:xfrm>
          <a:prstGeom prst="rect">
            <a:avLst/>
          </a:prstGeom>
        </p:spPr>
        <p:txBody>
          <a:bodyPr/>
          <a:lstStyle>
            <a:lvl1pPr>
              <a:defRPr>
                <a:solidFill>
                  <a:prstClr val="black"/>
                </a:solidFill>
              </a:defRPr>
            </a:lvl1pPr>
          </a:lstStyle>
          <a:p>
            <a:pPr>
              <a:defRPr/>
            </a:pPr>
            <a:fld id="{08AED4B4-D24C-4A3A-8590-F1C5072DADB0}" type="slidenum">
              <a:rPr lang="ja-JP" altLang="en-US"/>
              <a:pPr>
                <a:defRPr/>
              </a:pPr>
              <a:t>‹#›</a:t>
            </a:fld>
            <a:endParaRPr lang="ja-JP" altLang="en-US"/>
          </a:p>
        </p:txBody>
      </p:sp>
    </p:spTree>
    <p:extLst>
      <p:ext uri="{BB962C8B-B14F-4D97-AF65-F5344CB8AC3E}">
        <p14:creationId xmlns:p14="http://schemas.microsoft.com/office/powerpoint/2010/main" val="24412721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73773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10.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99.xml"/><Relationship Id="rId18" Type="http://schemas.openxmlformats.org/officeDocument/2006/relationships/slideLayout" Target="../slideLayouts/slideLayout304.xml"/><Relationship Id="rId26" Type="http://schemas.openxmlformats.org/officeDocument/2006/relationships/slideLayout" Target="../slideLayouts/slideLayout312.xml"/><Relationship Id="rId39" Type="http://schemas.openxmlformats.org/officeDocument/2006/relationships/slideLayout" Target="../slideLayouts/slideLayout325.xml"/><Relationship Id="rId21" Type="http://schemas.openxmlformats.org/officeDocument/2006/relationships/slideLayout" Target="../slideLayouts/slideLayout307.xml"/><Relationship Id="rId34" Type="http://schemas.openxmlformats.org/officeDocument/2006/relationships/slideLayout" Target="../slideLayouts/slideLayout320.xml"/><Relationship Id="rId42" Type="http://schemas.openxmlformats.org/officeDocument/2006/relationships/slideLayout" Target="../slideLayouts/slideLayout328.xml"/><Relationship Id="rId47" Type="http://schemas.openxmlformats.org/officeDocument/2006/relationships/slideLayout" Target="../slideLayouts/slideLayout333.xml"/><Relationship Id="rId50" Type="http://schemas.openxmlformats.org/officeDocument/2006/relationships/slideLayout" Target="../slideLayouts/slideLayout336.xml"/><Relationship Id="rId55" Type="http://schemas.openxmlformats.org/officeDocument/2006/relationships/slideLayout" Target="../slideLayouts/slideLayout341.xml"/><Relationship Id="rId63" Type="http://schemas.openxmlformats.org/officeDocument/2006/relationships/slideLayout" Target="../slideLayouts/slideLayout349.xml"/><Relationship Id="rId68" Type="http://schemas.openxmlformats.org/officeDocument/2006/relationships/slideLayout" Target="../slideLayouts/slideLayout354.xml"/><Relationship Id="rId76" Type="http://schemas.openxmlformats.org/officeDocument/2006/relationships/slideLayout" Target="../slideLayouts/slideLayout362.xml"/><Relationship Id="rId84" Type="http://schemas.openxmlformats.org/officeDocument/2006/relationships/slideLayout" Target="../slideLayouts/slideLayout370.xml"/><Relationship Id="rId89" Type="http://schemas.openxmlformats.org/officeDocument/2006/relationships/slideLayout" Target="../slideLayouts/slideLayout375.xml"/><Relationship Id="rId7" Type="http://schemas.openxmlformats.org/officeDocument/2006/relationships/slideLayout" Target="../slideLayouts/slideLayout293.xml"/><Relationship Id="rId71" Type="http://schemas.openxmlformats.org/officeDocument/2006/relationships/slideLayout" Target="../slideLayouts/slideLayout357.xml"/><Relationship Id="rId92" Type="http://schemas.openxmlformats.org/officeDocument/2006/relationships/slideLayout" Target="../slideLayouts/slideLayout378.xml"/><Relationship Id="rId2" Type="http://schemas.openxmlformats.org/officeDocument/2006/relationships/slideLayout" Target="../slideLayouts/slideLayout288.xml"/><Relationship Id="rId16" Type="http://schemas.openxmlformats.org/officeDocument/2006/relationships/slideLayout" Target="../slideLayouts/slideLayout302.xml"/><Relationship Id="rId29" Type="http://schemas.openxmlformats.org/officeDocument/2006/relationships/slideLayout" Target="../slideLayouts/slideLayout315.xml"/><Relationship Id="rId11" Type="http://schemas.openxmlformats.org/officeDocument/2006/relationships/slideLayout" Target="../slideLayouts/slideLayout297.xml"/><Relationship Id="rId24" Type="http://schemas.openxmlformats.org/officeDocument/2006/relationships/slideLayout" Target="../slideLayouts/slideLayout310.xml"/><Relationship Id="rId32" Type="http://schemas.openxmlformats.org/officeDocument/2006/relationships/slideLayout" Target="../slideLayouts/slideLayout318.xml"/><Relationship Id="rId37" Type="http://schemas.openxmlformats.org/officeDocument/2006/relationships/slideLayout" Target="../slideLayouts/slideLayout323.xml"/><Relationship Id="rId40" Type="http://schemas.openxmlformats.org/officeDocument/2006/relationships/slideLayout" Target="../slideLayouts/slideLayout326.xml"/><Relationship Id="rId45" Type="http://schemas.openxmlformats.org/officeDocument/2006/relationships/slideLayout" Target="../slideLayouts/slideLayout331.xml"/><Relationship Id="rId53" Type="http://schemas.openxmlformats.org/officeDocument/2006/relationships/slideLayout" Target="../slideLayouts/slideLayout339.xml"/><Relationship Id="rId58" Type="http://schemas.openxmlformats.org/officeDocument/2006/relationships/slideLayout" Target="../slideLayouts/slideLayout344.xml"/><Relationship Id="rId66" Type="http://schemas.openxmlformats.org/officeDocument/2006/relationships/slideLayout" Target="../slideLayouts/slideLayout352.xml"/><Relationship Id="rId74" Type="http://schemas.openxmlformats.org/officeDocument/2006/relationships/slideLayout" Target="../slideLayouts/slideLayout360.xml"/><Relationship Id="rId79" Type="http://schemas.openxmlformats.org/officeDocument/2006/relationships/slideLayout" Target="../slideLayouts/slideLayout365.xml"/><Relationship Id="rId87" Type="http://schemas.openxmlformats.org/officeDocument/2006/relationships/slideLayout" Target="../slideLayouts/slideLayout373.xml"/><Relationship Id="rId5" Type="http://schemas.openxmlformats.org/officeDocument/2006/relationships/slideLayout" Target="../slideLayouts/slideLayout291.xml"/><Relationship Id="rId61" Type="http://schemas.openxmlformats.org/officeDocument/2006/relationships/slideLayout" Target="../slideLayouts/slideLayout347.xml"/><Relationship Id="rId82" Type="http://schemas.openxmlformats.org/officeDocument/2006/relationships/slideLayout" Target="../slideLayouts/slideLayout368.xml"/><Relationship Id="rId90" Type="http://schemas.openxmlformats.org/officeDocument/2006/relationships/slideLayout" Target="../slideLayouts/slideLayout376.xml"/><Relationship Id="rId95" Type="http://schemas.openxmlformats.org/officeDocument/2006/relationships/slideLayout" Target="../slideLayouts/slideLayout381.xml"/><Relationship Id="rId19" Type="http://schemas.openxmlformats.org/officeDocument/2006/relationships/slideLayout" Target="../slideLayouts/slideLayout305.xml"/><Relationship Id="rId14" Type="http://schemas.openxmlformats.org/officeDocument/2006/relationships/slideLayout" Target="../slideLayouts/slideLayout300.xml"/><Relationship Id="rId22" Type="http://schemas.openxmlformats.org/officeDocument/2006/relationships/slideLayout" Target="../slideLayouts/slideLayout308.xml"/><Relationship Id="rId27" Type="http://schemas.openxmlformats.org/officeDocument/2006/relationships/slideLayout" Target="../slideLayouts/slideLayout313.xml"/><Relationship Id="rId30" Type="http://schemas.openxmlformats.org/officeDocument/2006/relationships/slideLayout" Target="../slideLayouts/slideLayout316.xml"/><Relationship Id="rId35" Type="http://schemas.openxmlformats.org/officeDocument/2006/relationships/slideLayout" Target="../slideLayouts/slideLayout321.xml"/><Relationship Id="rId43" Type="http://schemas.openxmlformats.org/officeDocument/2006/relationships/slideLayout" Target="../slideLayouts/slideLayout329.xml"/><Relationship Id="rId48" Type="http://schemas.openxmlformats.org/officeDocument/2006/relationships/slideLayout" Target="../slideLayouts/slideLayout334.xml"/><Relationship Id="rId56" Type="http://schemas.openxmlformats.org/officeDocument/2006/relationships/slideLayout" Target="../slideLayouts/slideLayout342.xml"/><Relationship Id="rId64" Type="http://schemas.openxmlformats.org/officeDocument/2006/relationships/slideLayout" Target="../slideLayouts/slideLayout350.xml"/><Relationship Id="rId69" Type="http://schemas.openxmlformats.org/officeDocument/2006/relationships/slideLayout" Target="../slideLayouts/slideLayout355.xml"/><Relationship Id="rId77" Type="http://schemas.openxmlformats.org/officeDocument/2006/relationships/slideLayout" Target="../slideLayouts/slideLayout363.xml"/><Relationship Id="rId8" Type="http://schemas.openxmlformats.org/officeDocument/2006/relationships/slideLayout" Target="../slideLayouts/slideLayout294.xml"/><Relationship Id="rId51" Type="http://schemas.openxmlformats.org/officeDocument/2006/relationships/slideLayout" Target="../slideLayouts/slideLayout337.xml"/><Relationship Id="rId72" Type="http://schemas.openxmlformats.org/officeDocument/2006/relationships/slideLayout" Target="../slideLayouts/slideLayout358.xml"/><Relationship Id="rId80" Type="http://schemas.openxmlformats.org/officeDocument/2006/relationships/slideLayout" Target="../slideLayouts/slideLayout366.xml"/><Relationship Id="rId85" Type="http://schemas.openxmlformats.org/officeDocument/2006/relationships/slideLayout" Target="../slideLayouts/slideLayout371.xml"/><Relationship Id="rId93" Type="http://schemas.openxmlformats.org/officeDocument/2006/relationships/slideLayout" Target="../slideLayouts/slideLayout379.xml"/><Relationship Id="rId3" Type="http://schemas.openxmlformats.org/officeDocument/2006/relationships/slideLayout" Target="../slideLayouts/slideLayout289.xml"/><Relationship Id="rId12" Type="http://schemas.openxmlformats.org/officeDocument/2006/relationships/slideLayout" Target="../slideLayouts/slideLayout298.xml"/><Relationship Id="rId17" Type="http://schemas.openxmlformats.org/officeDocument/2006/relationships/slideLayout" Target="../slideLayouts/slideLayout303.xml"/><Relationship Id="rId25" Type="http://schemas.openxmlformats.org/officeDocument/2006/relationships/slideLayout" Target="../slideLayouts/slideLayout311.xml"/><Relationship Id="rId33" Type="http://schemas.openxmlformats.org/officeDocument/2006/relationships/slideLayout" Target="../slideLayouts/slideLayout319.xml"/><Relationship Id="rId38" Type="http://schemas.openxmlformats.org/officeDocument/2006/relationships/slideLayout" Target="../slideLayouts/slideLayout324.xml"/><Relationship Id="rId46" Type="http://schemas.openxmlformats.org/officeDocument/2006/relationships/slideLayout" Target="../slideLayouts/slideLayout332.xml"/><Relationship Id="rId59" Type="http://schemas.openxmlformats.org/officeDocument/2006/relationships/slideLayout" Target="../slideLayouts/slideLayout345.xml"/><Relationship Id="rId67" Type="http://schemas.openxmlformats.org/officeDocument/2006/relationships/slideLayout" Target="../slideLayouts/slideLayout353.xml"/><Relationship Id="rId20" Type="http://schemas.openxmlformats.org/officeDocument/2006/relationships/slideLayout" Target="../slideLayouts/slideLayout306.xml"/><Relationship Id="rId41" Type="http://schemas.openxmlformats.org/officeDocument/2006/relationships/slideLayout" Target="../slideLayouts/slideLayout327.xml"/><Relationship Id="rId54" Type="http://schemas.openxmlformats.org/officeDocument/2006/relationships/slideLayout" Target="../slideLayouts/slideLayout340.xml"/><Relationship Id="rId62" Type="http://schemas.openxmlformats.org/officeDocument/2006/relationships/slideLayout" Target="../slideLayouts/slideLayout348.xml"/><Relationship Id="rId70" Type="http://schemas.openxmlformats.org/officeDocument/2006/relationships/slideLayout" Target="../slideLayouts/slideLayout356.xml"/><Relationship Id="rId75" Type="http://schemas.openxmlformats.org/officeDocument/2006/relationships/slideLayout" Target="../slideLayouts/slideLayout361.xml"/><Relationship Id="rId83" Type="http://schemas.openxmlformats.org/officeDocument/2006/relationships/slideLayout" Target="../slideLayouts/slideLayout369.xml"/><Relationship Id="rId88" Type="http://schemas.openxmlformats.org/officeDocument/2006/relationships/slideLayout" Target="../slideLayouts/slideLayout374.xml"/><Relationship Id="rId91" Type="http://schemas.openxmlformats.org/officeDocument/2006/relationships/slideLayout" Target="../slideLayouts/slideLayout377.xml"/><Relationship Id="rId96" Type="http://schemas.openxmlformats.org/officeDocument/2006/relationships/theme" Target="../theme/theme11.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5" Type="http://schemas.openxmlformats.org/officeDocument/2006/relationships/slideLayout" Target="../slideLayouts/slideLayout301.xml"/><Relationship Id="rId23" Type="http://schemas.openxmlformats.org/officeDocument/2006/relationships/slideLayout" Target="../slideLayouts/slideLayout309.xml"/><Relationship Id="rId28" Type="http://schemas.openxmlformats.org/officeDocument/2006/relationships/slideLayout" Target="../slideLayouts/slideLayout314.xml"/><Relationship Id="rId36" Type="http://schemas.openxmlformats.org/officeDocument/2006/relationships/slideLayout" Target="../slideLayouts/slideLayout322.xml"/><Relationship Id="rId49" Type="http://schemas.openxmlformats.org/officeDocument/2006/relationships/slideLayout" Target="../slideLayouts/slideLayout335.xml"/><Relationship Id="rId57" Type="http://schemas.openxmlformats.org/officeDocument/2006/relationships/slideLayout" Target="../slideLayouts/slideLayout343.xml"/><Relationship Id="rId10" Type="http://schemas.openxmlformats.org/officeDocument/2006/relationships/slideLayout" Target="../slideLayouts/slideLayout296.xml"/><Relationship Id="rId31" Type="http://schemas.openxmlformats.org/officeDocument/2006/relationships/slideLayout" Target="../slideLayouts/slideLayout317.xml"/><Relationship Id="rId44" Type="http://schemas.openxmlformats.org/officeDocument/2006/relationships/slideLayout" Target="../slideLayouts/slideLayout330.xml"/><Relationship Id="rId52" Type="http://schemas.openxmlformats.org/officeDocument/2006/relationships/slideLayout" Target="../slideLayouts/slideLayout338.xml"/><Relationship Id="rId60" Type="http://schemas.openxmlformats.org/officeDocument/2006/relationships/slideLayout" Target="../slideLayouts/slideLayout346.xml"/><Relationship Id="rId65" Type="http://schemas.openxmlformats.org/officeDocument/2006/relationships/slideLayout" Target="../slideLayouts/slideLayout351.xml"/><Relationship Id="rId73" Type="http://schemas.openxmlformats.org/officeDocument/2006/relationships/slideLayout" Target="../slideLayouts/slideLayout359.xml"/><Relationship Id="rId78" Type="http://schemas.openxmlformats.org/officeDocument/2006/relationships/slideLayout" Target="../slideLayouts/slideLayout364.xml"/><Relationship Id="rId81" Type="http://schemas.openxmlformats.org/officeDocument/2006/relationships/slideLayout" Target="../slideLayouts/slideLayout367.xml"/><Relationship Id="rId86" Type="http://schemas.openxmlformats.org/officeDocument/2006/relationships/slideLayout" Target="../slideLayouts/slideLayout372.xml"/><Relationship Id="rId94" Type="http://schemas.openxmlformats.org/officeDocument/2006/relationships/slideLayout" Target="../slideLayouts/slideLayout380.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89.xml"/><Relationship Id="rId3" Type="http://schemas.openxmlformats.org/officeDocument/2006/relationships/slideLayout" Target="../slideLayouts/slideLayout384.xml"/><Relationship Id="rId7" Type="http://schemas.openxmlformats.org/officeDocument/2006/relationships/slideLayout" Target="../slideLayouts/slideLayout388.xml"/><Relationship Id="rId12" Type="http://schemas.openxmlformats.org/officeDocument/2006/relationships/theme" Target="../theme/theme12.xml"/><Relationship Id="rId2" Type="http://schemas.openxmlformats.org/officeDocument/2006/relationships/slideLayout" Target="../slideLayouts/slideLayout383.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5" Type="http://schemas.openxmlformats.org/officeDocument/2006/relationships/slideLayout" Target="../slideLayouts/slideLayout386.xml"/><Relationship Id="rId10" Type="http://schemas.openxmlformats.org/officeDocument/2006/relationships/slideLayout" Target="../slideLayouts/slideLayout391.xml"/><Relationship Id="rId4" Type="http://schemas.openxmlformats.org/officeDocument/2006/relationships/slideLayout" Target="../slideLayouts/slideLayout385.xml"/><Relationship Id="rId9" Type="http://schemas.openxmlformats.org/officeDocument/2006/relationships/slideLayout" Target="../slideLayouts/slideLayout39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00.xml"/><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theme" Target="../theme/theme13.xml"/><Relationship Id="rId2" Type="http://schemas.openxmlformats.org/officeDocument/2006/relationships/slideLayout" Target="../slideLayouts/slideLayout394.xml"/><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11.xml"/><Relationship Id="rId3" Type="http://schemas.openxmlformats.org/officeDocument/2006/relationships/slideLayout" Target="../slideLayouts/slideLayout406.xml"/><Relationship Id="rId7" Type="http://schemas.openxmlformats.org/officeDocument/2006/relationships/slideLayout" Target="../slideLayouts/slideLayout410.xml"/><Relationship Id="rId12" Type="http://schemas.openxmlformats.org/officeDocument/2006/relationships/theme" Target="../theme/theme14.xml"/><Relationship Id="rId2" Type="http://schemas.openxmlformats.org/officeDocument/2006/relationships/slideLayout" Target="../slideLayouts/slideLayout405.xml"/><Relationship Id="rId1" Type="http://schemas.openxmlformats.org/officeDocument/2006/relationships/slideLayout" Target="../slideLayouts/slideLayout404.xml"/><Relationship Id="rId6" Type="http://schemas.openxmlformats.org/officeDocument/2006/relationships/slideLayout" Target="../slideLayouts/slideLayout409.xml"/><Relationship Id="rId11" Type="http://schemas.openxmlformats.org/officeDocument/2006/relationships/slideLayout" Target="../slideLayouts/slideLayout414.xml"/><Relationship Id="rId5" Type="http://schemas.openxmlformats.org/officeDocument/2006/relationships/slideLayout" Target="../slideLayouts/slideLayout408.xml"/><Relationship Id="rId10" Type="http://schemas.openxmlformats.org/officeDocument/2006/relationships/slideLayout" Target="../slideLayouts/slideLayout413.xml"/><Relationship Id="rId4" Type="http://schemas.openxmlformats.org/officeDocument/2006/relationships/slideLayout" Target="../slideLayouts/slideLayout407.xml"/><Relationship Id="rId9" Type="http://schemas.openxmlformats.org/officeDocument/2006/relationships/slideLayout" Target="../slideLayouts/slideLayout41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22.xml"/><Relationship Id="rId13" Type="http://schemas.openxmlformats.org/officeDocument/2006/relationships/slideLayout" Target="../slideLayouts/slideLayout427.xml"/><Relationship Id="rId3" Type="http://schemas.openxmlformats.org/officeDocument/2006/relationships/slideLayout" Target="../slideLayouts/slideLayout417.xml"/><Relationship Id="rId7" Type="http://schemas.openxmlformats.org/officeDocument/2006/relationships/slideLayout" Target="../slideLayouts/slideLayout421.xml"/><Relationship Id="rId12" Type="http://schemas.openxmlformats.org/officeDocument/2006/relationships/slideLayout" Target="../slideLayouts/slideLayout426.xml"/><Relationship Id="rId2" Type="http://schemas.openxmlformats.org/officeDocument/2006/relationships/slideLayout" Target="../slideLayouts/slideLayout416.xml"/><Relationship Id="rId16" Type="http://schemas.openxmlformats.org/officeDocument/2006/relationships/theme" Target="../theme/theme15.xm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10" Type="http://schemas.openxmlformats.org/officeDocument/2006/relationships/slideLayout" Target="../slideLayouts/slideLayout424.xm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16.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17.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18.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19.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20.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21.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50" Type="http://schemas.openxmlformats.org/officeDocument/2006/relationships/slideLayout" Target="../slideLayouts/slideLayout124.xml"/><Relationship Id="rId55" Type="http://schemas.openxmlformats.org/officeDocument/2006/relationships/slideLayout" Target="../slideLayouts/slideLayout129.xml"/><Relationship Id="rId63" Type="http://schemas.openxmlformats.org/officeDocument/2006/relationships/slideLayout" Target="../slideLayouts/slideLayout137.xml"/><Relationship Id="rId68" Type="http://schemas.openxmlformats.org/officeDocument/2006/relationships/slideLayout" Target="../slideLayouts/slideLayout142.xml"/><Relationship Id="rId76" Type="http://schemas.openxmlformats.org/officeDocument/2006/relationships/slideLayout" Target="../slideLayouts/slideLayout150.xml"/><Relationship Id="rId84" Type="http://schemas.openxmlformats.org/officeDocument/2006/relationships/slideLayout" Target="../slideLayouts/slideLayout158.xml"/><Relationship Id="rId89" Type="http://schemas.openxmlformats.org/officeDocument/2006/relationships/slideLayout" Target="../slideLayouts/slideLayout163.xml"/><Relationship Id="rId7" Type="http://schemas.openxmlformats.org/officeDocument/2006/relationships/slideLayout" Target="../slideLayouts/slideLayout81.xml"/><Relationship Id="rId71" Type="http://schemas.openxmlformats.org/officeDocument/2006/relationships/slideLayout" Target="../slideLayouts/slideLayout145.xml"/><Relationship Id="rId92" Type="http://schemas.openxmlformats.org/officeDocument/2006/relationships/slideLayout" Target="../slideLayouts/slideLayout166.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9" Type="http://schemas.openxmlformats.org/officeDocument/2006/relationships/slideLayout" Target="../slideLayouts/slideLayout103.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3" Type="http://schemas.openxmlformats.org/officeDocument/2006/relationships/slideLayout" Target="../slideLayouts/slideLayout127.xml"/><Relationship Id="rId58" Type="http://schemas.openxmlformats.org/officeDocument/2006/relationships/slideLayout" Target="../slideLayouts/slideLayout132.xml"/><Relationship Id="rId66" Type="http://schemas.openxmlformats.org/officeDocument/2006/relationships/slideLayout" Target="../slideLayouts/slideLayout140.xml"/><Relationship Id="rId74" Type="http://schemas.openxmlformats.org/officeDocument/2006/relationships/slideLayout" Target="../slideLayouts/slideLayout148.xml"/><Relationship Id="rId79" Type="http://schemas.openxmlformats.org/officeDocument/2006/relationships/slideLayout" Target="../slideLayouts/slideLayout153.xml"/><Relationship Id="rId87" Type="http://schemas.openxmlformats.org/officeDocument/2006/relationships/slideLayout" Target="../slideLayouts/slideLayout161.xml"/><Relationship Id="rId5" Type="http://schemas.openxmlformats.org/officeDocument/2006/relationships/slideLayout" Target="../slideLayouts/slideLayout79.xml"/><Relationship Id="rId61" Type="http://schemas.openxmlformats.org/officeDocument/2006/relationships/slideLayout" Target="../slideLayouts/slideLayout135.xml"/><Relationship Id="rId82" Type="http://schemas.openxmlformats.org/officeDocument/2006/relationships/slideLayout" Target="../slideLayouts/slideLayout156.xml"/><Relationship Id="rId90" Type="http://schemas.openxmlformats.org/officeDocument/2006/relationships/slideLayout" Target="../slideLayouts/slideLayout164.xml"/><Relationship Id="rId95" Type="http://schemas.openxmlformats.org/officeDocument/2006/relationships/slideLayout" Target="../slideLayouts/slideLayout169.xml"/><Relationship Id="rId19" Type="http://schemas.openxmlformats.org/officeDocument/2006/relationships/slideLayout" Target="../slideLayouts/slideLayout9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56" Type="http://schemas.openxmlformats.org/officeDocument/2006/relationships/slideLayout" Target="../slideLayouts/slideLayout130.xml"/><Relationship Id="rId64" Type="http://schemas.openxmlformats.org/officeDocument/2006/relationships/slideLayout" Target="../slideLayouts/slideLayout138.xml"/><Relationship Id="rId69" Type="http://schemas.openxmlformats.org/officeDocument/2006/relationships/slideLayout" Target="../slideLayouts/slideLayout143.xml"/><Relationship Id="rId77" Type="http://schemas.openxmlformats.org/officeDocument/2006/relationships/slideLayout" Target="../slideLayouts/slideLayout151.xml"/><Relationship Id="rId8" Type="http://schemas.openxmlformats.org/officeDocument/2006/relationships/slideLayout" Target="../slideLayouts/slideLayout82.xml"/><Relationship Id="rId51" Type="http://schemas.openxmlformats.org/officeDocument/2006/relationships/slideLayout" Target="../slideLayouts/slideLayout125.xml"/><Relationship Id="rId72" Type="http://schemas.openxmlformats.org/officeDocument/2006/relationships/slideLayout" Target="../slideLayouts/slideLayout146.xml"/><Relationship Id="rId80" Type="http://schemas.openxmlformats.org/officeDocument/2006/relationships/slideLayout" Target="../slideLayouts/slideLayout154.xml"/><Relationship Id="rId85" Type="http://schemas.openxmlformats.org/officeDocument/2006/relationships/slideLayout" Target="../slideLayouts/slideLayout159.xml"/><Relationship Id="rId93" Type="http://schemas.openxmlformats.org/officeDocument/2006/relationships/slideLayout" Target="../slideLayouts/slideLayout167.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59" Type="http://schemas.openxmlformats.org/officeDocument/2006/relationships/slideLayout" Target="../slideLayouts/slideLayout133.xml"/><Relationship Id="rId67" Type="http://schemas.openxmlformats.org/officeDocument/2006/relationships/slideLayout" Target="../slideLayouts/slideLayout141.xml"/><Relationship Id="rId20" Type="http://schemas.openxmlformats.org/officeDocument/2006/relationships/slideLayout" Target="../slideLayouts/slideLayout94.xml"/><Relationship Id="rId41" Type="http://schemas.openxmlformats.org/officeDocument/2006/relationships/slideLayout" Target="../slideLayouts/slideLayout115.xml"/><Relationship Id="rId54" Type="http://schemas.openxmlformats.org/officeDocument/2006/relationships/slideLayout" Target="../slideLayouts/slideLayout128.xml"/><Relationship Id="rId62" Type="http://schemas.openxmlformats.org/officeDocument/2006/relationships/slideLayout" Target="../slideLayouts/slideLayout136.xml"/><Relationship Id="rId70" Type="http://schemas.openxmlformats.org/officeDocument/2006/relationships/slideLayout" Target="../slideLayouts/slideLayout144.xml"/><Relationship Id="rId75" Type="http://schemas.openxmlformats.org/officeDocument/2006/relationships/slideLayout" Target="../slideLayouts/slideLayout149.xml"/><Relationship Id="rId83" Type="http://schemas.openxmlformats.org/officeDocument/2006/relationships/slideLayout" Target="../slideLayouts/slideLayout157.xml"/><Relationship Id="rId88" Type="http://schemas.openxmlformats.org/officeDocument/2006/relationships/slideLayout" Target="../slideLayouts/slideLayout162.xml"/><Relationship Id="rId91" Type="http://schemas.openxmlformats.org/officeDocument/2006/relationships/slideLayout" Target="../slideLayouts/slideLayout165.xml"/><Relationship Id="rId96" Type="http://schemas.openxmlformats.org/officeDocument/2006/relationships/theme" Target="../theme/theme7.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slideLayout" Target="../slideLayouts/slideLayout123.xml"/><Relationship Id="rId57" Type="http://schemas.openxmlformats.org/officeDocument/2006/relationships/slideLayout" Target="../slideLayouts/slideLayout131.xml"/><Relationship Id="rId10" Type="http://schemas.openxmlformats.org/officeDocument/2006/relationships/slideLayout" Target="../slideLayouts/slideLayout84.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52" Type="http://schemas.openxmlformats.org/officeDocument/2006/relationships/slideLayout" Target="../slideLayouts/slideLayout126.xml"/><Relationship Id="rId60" Type="http://schemas.openxmlformats.org/officeDocument/2006/relationships/slideLayout" Target="../slideLayouts/slideLayout134.xml"/><Relationship Id="rId65" Type="http://schemas.openxmlformats.org/officeDocument/2006/relationships/slideLayout" Target="../slideLayouts/slideLayout139.xml"/><Relationship Id="rId73" Type="http://schemas.openxmlformats.org/officeDocument/2006/relationships/slideLayout" Target="../slideLayouts/slideLayout147.xml"/><Relationship Id="rId78" Type="http://schemas.openxmlformats.org/officeDocument/2006/relationships/slideLayout" Target="../slideLayouts/slideLayout152.xml"/><Relationship Id="rId81" Type="http://schemas.openxmlformats.org/officeDocument/2006/relationships/slideLayout" Target="../slideLayouts/slideLayout155.xml"/><Relationship Id="rId86" Type="http://schemas.openxmlformats.org/officeDocument/2006/relationships/slideLayout" Target="../slideLayouts/slideLayout160.xml"/><Relationship Id="rId94" Type="http://schemas.openxmlformats.org/officeDocument/2006/relationships/slideLayout" Target="../slideLayouts/slideLayout168.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8.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slideLayout" Target="../slideLayouts/slideLayout219.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42" Type="http://schemas.openxmlformats.org/officeDocument/2006/relationships/slideLayout" Target="../slideLayouts/slideLayout222.xml"/><Relationship Id="rId47" Type="http://schemas.openxmlformats.org/officeDocument/2006/relationships/slideLayout" Target="../slideLayouts/slideLayout227.xml"/><Relationship Id="rId50" Type="http://schemas.openxmlformats.org/officeDocument/2006/relationships/slideLayout" Target="../slideLayouts/slideLayout230.xml"/><Relationship Id="rId55" Type="http://schemas.openxmlformats.org/officeDocument/2006/relationships/slideLayout" Target="../slideLayouts/slideLayout235.xml"/><Relationship Id="rId63" Type="http://schemas.openxmlformats.org/officeDocument/2006/relationships/slideLayout" Target="../slideLayouts/slideLayout243.xml"/><Relationship Id="rId68" Type="http://schemas.openxmlformats.org/officeDocument/2006/relationships/slideLayout" Target="../slideLayouts/slideLayout248.xml"/><Relationship Id="rId76" Type="http://schemas.openxmlformats.org/officeDocument/2006/relationships/slideLayout" Target="../slideLayouts/slideLayout256.xml"/><Relationship Id="rId84" Type="http://schemas.openxmlformats.org/officeDocument/2006/relationships/slideLayout" Target="../slideLayouts/slideLayout264.xml"/><Relationship Id="rId89" Type="http://schemas.openxmlformats.org/officeDocument/2006/relationships/slideLayout" Target="../slideLayouts/slideLayout269.xml"/><Relationship Id="rId7" Type="http://schemas.openxmlformats.org/officeDocument/2006/relationships/slideLayout" Target="../slideLayouts/slideLayout187.xml"/><Relationship Id="rId71" Type="http://schemas.openxmlformats.org/officeDocument/2006/relationships/slideLayout" Target="../slideLayouts/slideLayout251.xml"/><Relationship Id="rId92" Type="http://schemas.openxmlformats.org/officeDocument/2006/relationships/slideLayout" Target="../slideLayouts/slideLayout272.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9" Type="http://schemas.openxmlformats.org/officeDocument/2006/relationships/slideLayout" Target="../slideLayouts/slideLayout209.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slideLayout" Target="../slideLayouts/slideLayout220.xml"/><Relationship Id="rId45" Type="http://schemas.openxmlformats.org/officeDocument/2006/relationships/slideLayout" Target="../slideLayouts/slideLayout225.xml"/><Relationship Id="rId53" Type="http://schemas.openxmlformats.org/officeDocument/2006/relationships/slideLayout" Target="../slideLayouts/slideLayout233.xml"/><Relationship Id="rId58" Type="http://schemas.openxmlformats.org/officeDocument/2006/relationships/slideLayout" Target="../slideLayouts/slideLayout238.xml"/><Relationship Id="rId66" Type="http://schemas.openxmlformats.org/officeDocument/2006/relationships/slideLayout" Target="../slideLayouts/slideLayout246.xml"/><Relationship Id="rId74" Type="http://schemas.openxmlformats.org/officeDocument/2006/relationships/slideLayout" Target="../slideLayouts/slideLayout254.xml"/><Relationship Id="rId79" Type="http://schemas.openxmlformats.org/officeDocument/2006/relationships/slideLayout" Target="../slideLayouts/slideLayout259.xml"/><Relationship Id="rId87" Type="http://schemas.openxmlformats.org/officeDocument/2006/relationships/slideLayout" Target="../slideLayouts/slideLayout267.xml"/><Relationship Id="rId5" Type="http://schemas.openxmlformats.org/officeDocument/2006/relationships/slideLayout" Target="../slideLayouts/slideLayout185.xml"/><Relationship Id="rId61" Type="http://schemas.openxmlformats.org/officeDocument/2006/relationships/slideLayout" Target="../slideLayouts/slideLayout241.xml"/><Relationship Id="rId82" Type="http://schemas.openxmlformats.org/officeDocument/2006/relationships/slideLayout" Target="../slideLayouts/slideLayout262.xml"/><Relationship Id="rId90" Type="http://schemas.openxmlformats.org/officeDocument/2006/relationships/slideLayout" Target="../slideLayouts/slideLayout270.xml"/><Relationship Id="rId95" Type="http://schemas.openxmlformats.org/officeDocument/2006/relationships/slideLayout" Target="../slideLayouts/slideLayout275.xml"/><Relationship Id="rId19" Type="http://schemas.openxmlformats.org/officeDocument/2006/relationships/slideLayout" Target="../slideLayouts/slideLayout19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43" Type="http://schemas.openxmlformats.org/officeDocument/2006/relationships/slideLayout" Target="../slideLayouts/slideLayout223.xml"/><Relationship Id="rId48" Type="http://schemas.openxmlformats.org/officeDocument/2006/relationships/slideLayout" Target="../slideLayouts/slideLayout228.xml"/><Relationship Id="rId56" Type="http://schemas.openxmlformats.org/officeDocument/2006/relationships/slideLayout" Target="../slideLayouts/slideLayout236.xml"/><Relationship Id="rId64" Type="http://schemas.openxmlformats.org/officeDocument/2006/relationships/slideLayout" Target="../slideLayouts/slideLayout244.xml"/><Relationship Id="rId69" Type="http://schemas.openxmlformats.org/officeDocument/2006/relationships/slideLayout" Target="../slideLayouts/slideLayout249.xml"/><Relationship Id="rId77" Type="http://schemas.openxmlformats.org/officeDocument/2006/relationships/slideLayout" Target="../slideLayouts/slideLayout257.xml"/><Relationship Id="rId8" Type="http://schemas.openxmlformats.org/officeDocument/2006/relationships/slideLayout" Target="../slideLayouts/slideLayout188.xml"/><Relationship Id="rId51" Type="http://schemas.openxmlformats.org/officeDocument/2006/relationships/slideLayout" Target="../slideLayouts/slideLayout231.xml"/><Relationship Id="rId72" Type="http://schemas.openxmlformats.org/officeDocument/2006/relationships/slideLayout" Target="../slideLayouts/slideLayout252.xml"/><Relationship Id="rId80" Type="http://schemas.openxmlformats.org/officeDocument/2006/relationships/slideLayout" Target="../slideLayouts/slideLayout260.xml"/><Relationship Id="rId85" Type="http://schemas.openxmlformats.org/officeDocument/2006/relationships/slideLayout" Target="../slideLayouts/slideLayout265.xml"/><Relationship Id="rId93" Type="http://schemas.openxmlformats.org/officeDocument/2006/relationships/slideLayout" Target="../slideLayouts/slideLayout273.xml"/><Relationship Id="rId3" Type="http://schemas.openxmlformats.org/officeDocument/2006/relationships/slideLayout" Target="../slideLayouts/slideLayout183.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 Id="rId46" Type="http://schemas.openxmlformats.org/officeDocument/2006/relationships/slideLayout" Target="../slideLayouts/slideLayout226.xml"/><Relationship Id="rId59" Type="http://schemas.openxmlformats.org/officeDocument/2006/relationships/slideLayout" Target="../slideLayouts/slideLayout239.xml"/><Relationship Id="rId67" Type="http://schemas.openxmlformats.org/officeDocument/2006/relationships/slideLayout" Target="../slideLayouts/slideLayout247.xml"/><Relationship Id="rId20" Type="http://schemas.openxmlformats.org/officeDocument/2006/relationships/slideLayout" Target="../slideLayouts/slideLayout200.xml"/><Relationship Id="rId41" Type="http://schemas.openxmlformats.org/officeDocument/2006/relationships/slideLayout" Target="../slideLayouts/slideLayout221.xml"/><Relationship Id="rId54" Type="http://schemas.openxmlformats.org/officeDocument/2006/relationships/slideLayout" Target="../slideLayouts/slideLayout234.xml"/><Relationship Id="rId62" Type="http://schemas.openxmlformats.org/officeDocument/2006/relationships/slideLayout" Target="../slideLayouts/slideLayout242.xml"/><Relationship Id="rId70" Type="http://schemas.openxmlformats.org/officeDocument/2006/relationships/slideLayout" Target="../slideLayouts/slideLayout250.xml"/><Relationship Id="rId75" Type="http://schemas.openxmlformats.org/officeDocument/2006/relationships/slideLayout" Target="../slideLayouts/slideLayout255.xml"/><Relationship Id="rId83" Type="http://schemas.openxmlformats.org/officeDocument/2006/relationships/slideLayout" Target="../slideLayouts/slideLayout263.xml"/><Relationship Id="rId88" Type="http://schemas.openxmlformats.org/officeDocument/2006/relationships/slideLayout" Target="../slideLayouts/slideLayout268.xml"/><Relationship Id="rId91" Type="http://schemas.openxmlformats.org/officeDocument/2006/relationships/slideLayout" Target="../slideLayouts/slideLayout271.xml"/><Relationship Id="rId96" Type="http://schemas.openxmlformats.org/officeDocument/2006/relationships/theme" Target="../theme/theme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49" Type="http://schemas.openxmlformats.org/officeDocument/2006/relationships/slideLayout" Target="../slideLayouts/slideLayout229.xml"/><Relationship Id="rId57" Type="http://schemas.openxmlformats.org/officeDocument/2006/relationships/slideLayout" Target="../slideLayouts/slideLayout237.xml"/><Relationship Id="rId10" Type="http://schemas.openxmlformats.org/officeDocument/2006/relationships/slideLayout" Target="../slideLayouts/slideLayout190.xml"/><Relationship Id="rId31" Type="http://schemas.openxmlformats.org/officeDocument/2006/relationships/slideLayout" Target="../slideLayouts/slideLayout211.xml"/><Relationship Id="rId44" Type="http://schemas.openxmlformats.org/officeDocument/2006/relationships/slideLayout" Target="../slideLayouts/slideLayout224.xml"/><Relationship Id="rId52" Type="http://schemas.openxmlformats.org/officeDocument/2006/relationships/slideLayout" Target="../slideLayouts/slideLayout232.xml"/><Relationship Id="rId60" Type="http://schemas.openxmlformats.org/officeDocument/2006/relationships/slideLayout" Target="../slideLayouts/slideLayout240.xml"/><Relationship Id="rId65" Type="http://schemas.openxmlformats.org/officeDocument/2006/relationships/slideLayout" Target="../slideLayouts/slideLayout245.xml"/><Relationship Id="rId73" Type="http://schemas.openxmlformats.org/officeDocument/2006/relationships/slideLayout" Target="../slideLayouts/slideLayout253.xml"/><Relationship Id="rId78" Type="http://schemas.openxmlformats.org/officeDocument/2006/relationships/slideLayout" Target="../slideLayouts/slideLayout258.xml"/><Relationship Id="rId81" Type="http://schemas.openxmlformats.org/officeDocument/2006/relationships/slideLayout" Target="../slideLayouts/slideLayout261.xml"/><Relationship Id="rId86" Type="http://schemas.openxmlformats.org/officeDocument/2006/relationships/slideLayout" Target="../slideLayouts/slideLayout266.xml"/><Relationship Id="rId94" Type="http://schemas.openxmlformats.org/officeDocument/2006/relationships/slideLayout" Target="../slideLayouts/slideLayout274.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anchor="t" anchorCtr="0" compatLnSpc="1">
            <a:prstTxWarp prst="textNoShape">
              <a:avLst/>
            </a:prstTxWarp>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 name="日付プレースホルダー 3"/>
          <p:cNvSpPr>
            <a:spLocks noGrp="1"/>
          </p:cNvSpPr>
          <p:nvPr>
            <p:ph type="dt" sz="half" idx="2"/>
          </p:nvPr>
        </p:nvSpPr>
        <p:spPr>
          <a:xfrm>
            <a:off x="495300" y="6358078"/>
            <a:ext cx="2311400" cy="365125"/>
          </a:xfrm>
          <a:prstGeom prst="rect">
            <a:avLst/>
          </a:prstGeom>
        </p:spPr>
        <p:txBody>
          <a:bodyPr vert="horz" lIns="91025" tIns="45512" rIns="91025" bIns="45512"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3CC149E-875E-4A10-88CF-78314EE13FF4}" type="datetime1">
              <a:rPr lang="ja-JP" altLang="en-US" smtClean="0">
                <a:solidFill>
                  <a:prstClr val="black">
                    <a:tint val="75000"/>
                  </a:prstClr>
                </a:solidFill>
              </a:rPr>
              <a:t>2016/7/19</a:t>
            </a:fld>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8078"/>
            <a:ext cx="2311400" cy="365125"/>
          </a:xfrm>
          <a:prstGeom prst="rect">
            <a:avLst/>
          </a:prstGeom>
        </p:spPr>
        <p:txBody>
          <a:bodyPr vert="horz" lIns="91025" tIns="45512" rIns="91025" bIns="45512" rtlCol="0" anchor="ctr"/>
          <a:lstStyle>
            <a:lvl1pPr algn="r" fontAlgn="auto">
              <a:spcBef>
                <a:spcPts val="0"/>
              </a:spcBef>
              <a:spcAft>
                <a:spcPts val="0"/>
              </a:spcAft>
              <a:defRPr sz="1200">
                <a:solidFill>
                  <a:schemeClr val="tx1"/>
                </a:solidFill>
                <a:latin typeface="+mn-lt"/>
                <a:ea typeface="+mn-ea"/>
              </a:defRPr>
            </a:lvl1pPr>
          </a:lstStyle>
          <a:p>
            <a:pPr>
              <a:defRPr/>
            </a:pPr>
            <a:fld id="{69BBAD92-C740-4CDF-9ADA-277729A421A4}" type="slidenum">
              <a:rPr lang="ja-JP" altLang="en-US" smtClean="0">
                <a:solidFill>
                  <a:prstClr val="black"/>
                </a:solidFill>
              </a:rPr>
              <a:pPr>
                <a:defRPr/>
              </a:pPr>
              <a:t>‹#›</a:t>
            </a:fld>
            <a:endParaRPr lang="ja-JP" altLang="en-US" dirty="0">
              <a:solidFill>
                <a:prstClr val="black"/>
              </a:solidFill>
            </a:endParaRPr>
          </a:p>
        </p:txBody>
      </p:sp>
      <p:sp>
        <p:nvSpPr>
          <p:cNvPr id="5" name="フッター プレースホルダー 4"/>
          <p:cNvSpPr>
            <a:spLocks noGrp="1"/>
          </p:cNvSpPr>
          <p:nvPr>
            <p:ph type="ftr" sz="quarter" idx="3"/>
          </p:nvPr>
        </p:nvSpPr>
        <p:spPr>
          <a:xfrm>
            <a:off x="7215257" y="116702"/>
            <a:ext cx="2605650" cy="365125"/>
          </a:xfrm>
          <a:prstGeom prst="rect">
            <a:avLst/>
          </a:prstGeom>
          <a:ln>
            <a:solidFill>
              <a:schemeClr val="tx1"/>
            </a:solidFill>
          </a:ln>
        </p:spPr>
        <p:txBody>
          <a:bodyPr vert="horz" lIns="91025" tIns="45512" rIns="91025" bIns="45512" rtlCol="0" anchor="ctr"/>
          <a:lstStyle>
            <a:lvl1pPr algn="ctr" fontAlgn="auto">
              <a:spcBef>
                <a:spcPts val="0"/>
              </a:spcBef>
              <a:spcAft>
                <a:spcPts val="0"/>
              </a:spcAft>
              <a:defRPr sz="1200">
                <a:solidFill>
                  <a:schemeClr val="tx1"/>
                </a:solidFill>
                <a:latin typeface="+mn-lt"/>
                <a:ea typeface="+mn-ea"/>
              </a:defRPr>
            </a:lvl1pPr>
          </a:lstStyle>
          <a:p>
            <a:pPr>
              <a:defRPr/>
            </a:pPr>
            <a:endParaRPr lang="ja-JP" altLang="en-US" dirty="0">
              <a:solidFill>
                <a:prstClr val="black"/>
              </a:solidFill>
            </a:endParaRPr>
          </a:p>
        </p:txBody>
      </p:sp>
    </p:spTree>
    <p:extLst>
      <p:ext uri="{BB962C8B-B14F-4D97-AF65-F5344CB8AC3E}">
        <p14:creationId xmlns:p14="http://schemas.microsoft.com/office/powerpoint/2010/main" val="64563747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142" algn="ctr" rtl="0" fontAlgn="base">
        <a:spcBef>
          <a:spcPct val="0"/>
        </a:spcBef>
        <a:spcAft>
          <a:spcPct val="0"/>
        </a:spcAft>
        <a:defRPr kumimoji="1" sz="4400">
          <a:solidFill>
            <a:schemeClr val="tx1"/>
          </a:solidFill>
          <a:latin typeface="Calibri" pitchFamily="34" charset="0"/>
          <a:ea typeface="ＭＳ Ｐゴシック" charset="-128"/>
        </a:defRPr>
      </a:lvl6pPr>
      <a:lvl7pPr marL="910287" algn="ctr" rtl="0" fontAlgn="base">
        <a:spcBef>
          <a:spcPct val="0"/>
        </a:spcBef>
        <a:spcAft>
          <a:spcPct val="0"/>
        </a:spcAft>
        <a:defRPr kumimoji="1" sz="4400">
          <a:solidFill>
            <a:schemeClr val="tx1"/>
          </a:solidFill>
          <a:latin typeface="Calibri" pitchFamily="34" charset="0"/>
          <a:ea typeface="ＭＳ Ｐゴシック" charset="-128"/>
        </a:defRPr>
      </a:lvl7pPr>
      <a:lvl8pPr marL="1365428" algn="ctr" rtl="0" fontAlgn="base">
        <a:spcBef>
          <a:spcPct val="0"/>
        </a:spcBef>
        <a:spcAft>
          <a:spcPct val="0"/>
        </a:spcAft>
        <a:defRPr kumimoji="1" sz="4400">
          <a:solidFill>
            <a:schemeClr val="tx1"/>
          </a:solidFill>
          <a:latin typeface="Calibri" pitchFamily="34" charset="0"/>
          <a:ea typeface="ＭＳ Ｐゴシック" charset="-128"/>
        </a:defRPr>
      </a:lvl8pPr>
      <a:lvl9pPr marL="1820572"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56" indent="-341356"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39605" indent="-284469"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37863" indent="-227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2999" indent="-227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48143" indent="-227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03289"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58431"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13576"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68716"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0287" rtl="0" eaLnBrk="1" latinLnBrk="0" hangingPunct="1">
        <a:defRPr kumimoji="1" sz="1800" kern="1200">
          <a:solidFill>
            <a:schemeClr val="tx1"/>
          </a:solidFill>
          <a:latin typeface="+mn-lt"/>
          <a:ea typeface="+mn-ea"/>
          <a:cs typeface="+mn-cs"/>
        </a:defRPr>
      </a:lvl1pPr>
      <a:lvl2pPr marL="455142" algn="l" defTabSz="910287" rtl="0" eaLnBrk="1" latinLnBrk="0" hangingPunct="1">
        <a:defRPr kumimoji="1" sz="1800" kern="1200">
          <a:solidFill>
            <a:schemeClr val="tx1"/>
          </a:solidFill>
          <a:latin typeface="+mn-lt"/>
          <a:ea typeface="+mn-ea"/>
          <a:cs typeface="+mn-cs"/>
        </a:defRPr>
      </a:lvl2pPr>
      <a:lvl3pPr marL="910287" algn="l" defTabSz="910287" rtl="0" eaLnBrk="1" latinLnBrk="0" hangingPunct="1">
        <a:defRPr kumimoji="1" sz="1800" kern="1200">
          <a:solidFill>
            <a:schemeClr val="tx1"/>
          </a:solidFill>
          <a:latin typeface="+mn-lt"/>
          <a:ea typeface="+mn-ea"/>
          <a:cs typeface="+mn-cs"/>
        </a:defRPr>
      </a:lvl3pPr>
      <a:lvl4pPr marL="1365428" algn="l" defTabSz="910287" rtl="0" eaLnBrk="1" latinLnBrk="0" hangingPunct="1">
        <a:defRPr kumimoji="1" sz="1800" kern="1200">
          <a:solidFill>
            <a:schemeClr val="tx1"/>
          </a:solidFill>
          <a:latin typeface="+mn-lt"/>
          <a:ea typeface="+mn-ea"/>
          <a:cs typeface="+mn-cs"/>
        </a:defRPr>
      </a:lvl4pPr>
      <a:lvl5pPr marL="1820572" algn="l" defTabSz="910287" rtl="0" eaLnBrk="1" latinLnBrk="0" hangingPunct="1">
        <a:defRPr kumimoji="1" sz="1800" kern="1200">
          <a:solidFill>
            <a:schemeClr val="tx1"/>
          </a:solidFill>
          <a:latin typeface="+mn-lt"/>
          <a:ea typeface="+mn-ea"/>
          <a:cs typeface="+mn-cs"/>
        </a:defRPr>
      </a:lvl5pPr>
      <a:lvl6pPr marL="2275718" algn="l" defTabSz="910287" rtl="0" eaLnBrk="1" latinLnBrk="0" hangingPunct="1">
        <a:defRPr kumimoji="1" sz="1800" kern="1200">
          <a:solidFill>
            <a:schemeClr val="tx1"/>
          </a:solidFill>
          <a:latin typeface="+mn-lt"/>
          <a:ea typeface="+mn-ea"/>
          <a:cs typeface="+mn-cs"/>
        </a:defRPr>
      </a:lvl6pPr>
      <a:lvl7pPr marL="2730860" algn="l" defTabSz="910287" rtl="0" eaLnBrk="1" latinLnBrk="0" hangingPunct="1">
        <a:defRPr kumimoji="1" sz="1800" kern="1200">
          <a:solidFill>
            <a:schemeClr val="tx1"/>
          </a:solidFill>
          <a:latin typeface="+mn-lt"/>
          <a:ea typeface="+mn-ea"/>
          <a:cs typeface="+mn-cs"/>
        </a:defRPr>
      </a:lvl7pPr>
      <a:lvl8pPr marL="3185999" algn="l" defTabSz="910287" rtl="0" eaLnBrk="1" latinLnBrk="0" hangingPunct="1">
        <a:defRPr kumimoji="1" sz="1800" kern="1200">
          <a:solidFill>
            <a:schemeClr val="tx1"/>
          </a:solidFill>
          <a:latin typeface="+mn-lt"/>
          <a:ea typeface="+mn-ea"/>
          <a:cs typeface="+mn-cs"/>
        </a:defRPr>
      </a:lvl8pPr>
      <a:lvl9pPr marL="3641145" algn="l" defTabSz="910287"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7323"/>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7323"/>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7323"/>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a:defRPr/>
            </a:pPr>
            <a:fld id="{0CC50305-B126-4DA5-BB16-32E73E61A42A}" type="slidenum">
              <a:rPr lang="ja-JP" altLang="en-US"/>
              <a:pPr>
                <a:defRPr/>
              </a:pPr>
              <a:t>‹#›</a:t>
            </a:fld>
            <a:endParaRPr lang="ja-JP" altLang="en-US"/>
          </a:p>
        </p:txBody>
      </p:sp>
    </p:spTree>
    <p:extLst>
      <p:ext uri="{BB962C8B-B14F-4D97-AF65-F5344CB8AC3E}">
        <p14:creationId xmlns:p14="http://schemas.microsoft.com/office/powerpoint/2010/main" val="1042251975"/>
      </p:ext>
    </p:extLst>
  </p:cSld>
  <p:clrMap bg1="lt1" tx1="dk1" bg2="lt2" tx2="dk2" accent1="accent1" accent2="accent2" accent3="accent3" accent4="accent4" accent5="accent5" accent6="accent6" hlink="hlink" folHlink="folHlink"/>
  <p:sldLayoutIdLst>
    <p:sldLayoutId id="2147484948" r:id="rId1"/>
    <p:sldLayoutId id="2147484949" r:id="rId2"/>
    <p:sldLayoutId id="2147484950" r:id="rId3"/>
    <p:sldLayoutId id="2147484951" r:id="rId4"/>
    <p:sldLayoutId id="2147484952" r:id="rId5"/>
    <p:sldLayoutId id="2147484953" r:id="rId6"/>
    <p:sldLayoutId id="2147484954" r:id="rId7"/>
    <p:sldLayoutId id="2147484955" r:id="rId8"/>
    <p:sldLayoutId id="2147484956" r:id="rId9"/>
    <p:sldLayoutId id="2147484957" r:id="rId10"/>
    <p:sldLayoutId id="214748495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768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384550" y="635768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7099300" y="635768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F08B2-1F9F-4BE2-83D8-BCD944CE9ECB}" type="slidenum">
              <a:rPr lang="ja-JP" altLang="en-US" smtClean="0">
                <a:solidFill>
                  <a:prstClr val="black">
                    <a:tint val="75000"/>
                  </a:prstClr>
                </a:solidFill>
                <a:ea typeface="ＭＳ Ｐゴシック" pitchFamily="50" charset="-128"/>
              </a:rPr>
              <a:pPr/>
              <a:t>‹#›</a:t>
            </a:fld>
            <a:endParaRPr lang="ja-JP" altLang="en-US">
              <a:solidFill>
                <a:prstClr val="black">
                  <a:tint val="75000"/>
                </a:prstClr>
              </a:solidFill>
              <a:ea typeface="ＭＳ Ｐゴシック" pitchFamily="50" charset="-128"/>
            </a:endParaRPr>
          </a:p>
        </p:txBody>
      </p:sp>
    </p:spTree>
    <p:extLst>
      <p:ext uri="{BB962C8B-B14F-4D97-AF65-F5344CB8AC3E}">
        <p14:creationId xmlns:p14="http://schemas.microsoft.com/office/powerpoint/2010/main" val="1535376675"/>
      </p:ext>
    </p:extLst>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 id="2147485037" r:id="rId6"/>
    <p:sldLayoutId id="2147485038" r:id="rId7"/>
    <p:sldLayoutId id="2147485039" r:id="rId8"/>
    <p:sldLayoutId id="2147485040" r:id="rId9"/>
    <p:sldLayoutId id="2147485041" r:id="rId10"/>
    <p:sldLayoutId id="2147485042" r:id="rId11"/>
    <p:sldLayoutId id="2147485043" r:id="rId12"/>
    <p:sldLayoutId id="2147485044" r:id="rId13"/>
    <p:sldLayoutId id="2147485045" r:id="rId14"/>
    <p:sldLayoutId id="2147485046" r:id="rId15"/>
    <p:sldLayoutId id="2147485047" r:id="rId16"/>
    <p:sldLayoutId id="2147485048" r:id="rId17"/>
    <p:sldLayoutId id="2147485049" r:id="rId18"/>
    <p:sldLayoutId id="2147485050" r:id="rId19"/>
    <p:sldLayoutId id="2147485051" r:id="rId20"/>
    <p:sldLayoutId id="2147485052" r:id="rId21"/>
    <p:sldLayoutId id="2147485053" r:id="rId22"/>
    <p:sldLayoutId id="2147485054" r:id="rId23"/>
    <p:sldLayoutId id="2147485055" r:id="rId24"/>
    <p:sldLayoutId id="2147485056" r:id="rId25"/>
    <p:sldLayoutId id="2147485057" r:id="rId26"/>
    <p:sldLayoutId id="2147485058" r:id="rId27"/>
    <p:sldLayoutId id="2147485059" r:id="rId28"/>
    <p:sldLayoutId id="2147485060" r:id="rId29"/>
    <p:sldLayoutId id="2147485061" r:id="rId30"/>
    <p:sldLayoutId id="2147485062" r:id="rId31"/>
    <p:sldLayoutId id="2147485063" r:id="rId32"/>
    <p:sldLayoutId id="2147485064" r:id="rId33"/>
    <p:sldLayoutId id="2147485065" r:id="rId34"/>
    <p:sldLayoutId id="2147485066" r:id="rId35"/>
    <p:sldLayoutId id="2147485067" r:id="rId36"/>
    <p:sldLayoutId id="2147485068" r:id="rId37"/>
    <p:sldLayoutId id="2147485069" r:id="rId38"/>
    <p:sldLayoutId id="2147485070" r:id="rId39"/>
    <p:sldLayoutId id="2147485071" r:id="rId40"/>
    <p:sldLayoutId id="2147485072" r:id="rId41"/>
    <p:sldLayoutId id="2147485073" r:id="rId42"/>
    <p:sldLayoutId id="2147485074" r:id="rId43"/>
    <p:sldLayoutId id="2147485075" r:id="rId44"/>
    <p:sldLayoutId id="2147485076" r:id="rId45"/>
    <p:sldLayoutId id="2147485077" r:id="rId46"/>
    <p:sldLayoutId id="2147485078" r:id="rId47"/>
    <p:sldLayoutId id="2147485079" r:id="rId48"/>
    <p:sldLayoutId id="2147485080" r:id="rId49"/>
    <p:sldLayoutId id="2147485081" r:id="rId50"/>
    <p:sldLayoutId id="2147485082" r:id="rId51"/>
    <p:sldLayoutId id="2147485083" r:id="rId52"/>
    <p:sldLayoutId id="2147485084" r:id="rId53"/>
    <p:sldLayoutId id="2147485085" r:id="rId54"/>
    <p:sldLayoutId id="2147485086" r:id="rId55"/>
    <p:sldLayoutId id="2147485087" r:id="rId56"/>
    <p:sldLayoutId id="2147485088" r:id="rId57"/>
    <p:sldLayoutId id="2147485089" r:id="rId58"/>
    <p:sldLayoutId id="2147485090" r:id="rId59"/>
    <p:sldLayoutId id="2147485091" r:id="rId60"/>
    <p:sldLayoutId id="2147485092" r:id="rId61"/>
    <p:sldLayoutId id="2147485093" r:id="rId62"/>
    <p:sldLayoutId id="2147485094" r:id="rId63"/>
    <p:sldLayoutId id="2147485095" r:id="rId64"/>
    <p:sldLayoutId id="2147485096" r:id="rId65"/>
    <p:sldLayoutId id="2147485097" r:id="rId66"/>
    <p:sldLayoutId id="2147485098" r:id="rId67"/>
    <p:sldLayoutId id="2147485099" r:id="rId68"/>
    <p:sldLayoutId id="2147485100" r:id="rId69"/>
    <p:sldLayoutId id="2147485101" r:id="rId70"/>
    <p:sldLayoutId id="2147485102" r:id="rId71"/>
    <p:sldLayoutId id="2147485103" r:id="rId72"/>
    <p:sldLayoutId id="2147485104" r:id="rId73"/>
    <p:sldLayoutId id="2147485105" r:id="rId74"/>
    <p:sldLayoutId id="2147485106" r:id="rId75"/>
    <p:sldLayoutId id="2147485107" r:id="rId76"/>
    <p:sldLayoutId id="2147485108" r:id="rId77"/>
    <p:sldLayoutId id="2147485109" r:id="rId78"/>
    <p:sldLayoutId id="2147485110" r:id="rId79"/>
    <p:sldLayoutId id="2147485111" r:id="rId80"/>
    <p:sldLayoutId id="2147485112" r:id="rId81"/>
    <p:sldLayoutId id="2147485113" r:id="rId82"/>
    <p:sldLayoutId id="2147485114" r:id="rId83"/>
    <p:sldLayoutId id="2147485115" r:id="rId84"/>
    <p:sldLayoutId id="2147485116" r:id="rId85"/>
    <p:sldLayoutId id="2147485117" r:id="rId86"/>
    <p:sldLayoutId id="2147485118" r:id="rId87"/>
    <p:sldLayoutId id="2147485119" r:id="rId88"/>
    <p:sldLayoutId id="2147485120" r:id="rId89"/>
    <p:sldLayoutId id="2147485121" r:id="rId90"/>
    <p:sldLayoutId id="2147485122" r:id="rId91"/>
    <p:sldLayoutId id="2147485123" r:id="rId92"/>
    <p:sldLayoutId id="2147485124" r:id="rId93"/>
    <p:sldLayoutId id="2147485125" r:id="rId94"/>
    <p:sldLayoutId id="2147485126" r:id="rId95"/>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7613"/>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7613"/>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7613"/>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a:defRPr/>
            </a:pPr>
            <a:fld id="{96C0BD79-2D35-4C05-BF53-0EB544B21596}" type="slidenum">
              <a:rPr lang="ja-JP" altLang="en-US"/>
              <a:pPr>
                <a:defRPr/>
              </a:pPr>
              <a:t>‹#›</a:t>
            </a:fld>
            <a:endParaRPr lang="ja-JP" altLang="en-US"/>
          </a:p>
        </p:txBody>
      </p:sp>
    </p:spTree>
    <p:extLst>
      <p:ext uri="{BB962C8B-B14F-4D97-AF65-F5344CB8AC3E}">
        <p14:creationId xmlns:p14="http://schemas.microsoft.com/office/powerpoint/2010/main" val="1362831424"/>
      </p:ext>
    </p:extLst>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 id="2147485158" r:id="rId5"/>
    <p:sldLayoutId id="2147485159" r:id="rId6"/>
    <p:sldLayoutId id="2147485160" r:id="rId7"/>
    <p:sldLayoutId id="2147485161" r:id="rId8"/>
    <p:sldLayoutId id="2147485162" r:id="rId9"/>
    <p:sldLayoutId id="2147485163" r:id="rId10"/>
    <p:sldLayoutId id="214748516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906000" cy="620688"/>
          </a:xfrm>
          <a:prstGeom prst="rect">
            <a:avLst/>
          </a:prstGeom>
        </p:spPr>
        <p:style>
          <a:lnRef idx="1">
            <a:schemeClr val="accent1"/>
          </a:lnRef>
          <a:fillRef idx="3">
            <a:schemeClr val="accent1"/>
          </a:fillRef>
          <a:effectRef idx="2">
            <a:schemeClr val="accent1"/>
          </a:effectRef>
          <a:fontRef idx="none"/>
        </p:style>
        <p:txBody>
          <a:bodyPr vert="horz" lIns="91440" tIns="45720" rIns="91440" bIns="45720" rtlCol="0" anchor="ctr">
            <a:no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6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6104310-50BC-423D-8762-9082E1CF25BB}" type="datetime1">
              <a:rPr lang="ja-JP" altLang="en-US" smtClean="0">
                <a:solidFill>
                  <a:prstClr val="black">
                    <a:tint val="75000"/>
                  </a:prstClr>
                </a:solidFill>
                <a:latin typeface="Calibri"/>
                <a:ea typeface="ＭＳ Ｐゴシック"/>
              </a:rPr>
              <a:pPr fontAlgn="auto">
                <a:spcBef>
                  <a:spcPts val="0"/>
                </a:spcBef>
                <a:spcAft>
                  <a:spcPts val="0"/>
                </a:spcAft>
              </a:pPr>
              <a:t>2016/7/19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6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570005" y="64611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5CAD7A-E04C-47B2-81EE-546146B795F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87817580"/>
      </p:ext>
    </p:extLst>
  </p:cSld>
  <p:clrMap bg1="lt1" tx1="dk1" bg2="lt2" tx2="dk2" accent1="accent1" accent2="accent2" accent3="accent3" accent4="accent4" accent5="accent5" accent6="accent6" hlink="hlink" folHlink="folHlink"/>
  <p:sldLayoutIdLst>
    <p:sldLayoutId id="2147485192"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 id="2147485202" r:id="rId11"/>
  </p:sldLayoutIdLst>
  <p:hf hdr="0" ftr="0" dt="0"/>
  <p:txStyles>
    <p:titleStyle>
      <a:lvl1pPr algn="ctr" defTabSz="914400" rtl="0" eaLnBrk="1" latinLnBrk="0" hangingPunct="1">
        <a:spcBef>
          <a:spcPct val="0"/>
        </a:spcBef>
        <a:buNone/>
        <a:defRPr kumimoji="1"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872"/>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25F2566-1B95-4927-80E9-34944DCB9768}"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872"/>
            <a:ext cx="3136900" cy="365125"/>
          </a:xfrm>
          <a:prstGeom prst="rect">
            <a:avLst/>
          </a:prstGeom>
        </p:spPr>
        <p:txBody>
          <a:bodyPr vert="horz" lIns="91440" tIns="45720" rIns="91440" bIns="45720" rtlCol="0" anchor="ctr"/>
          <a:lstStyle>
            <a:lvl1pPr algn="ctr" fontAlgn="auto">
              <a:spcBef>
                <a:spcPts val="0"/>
              </a:spcBef>
              <a:spcAft>
                <a:spcPts val="0"/>
              </a:spcAft>
              <a:defRPr sz="1600" b="1">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594600" y="6502922"/>
            <a:ext cx="2311400" cy="365125"/>
          </a:xfrm>
          <a:prstGeom prst="rect">
            <a:avLst/>
          </a:prstGeom>
        </p:spPr>
        <p:txBody>
          <a:bodyPr vert="horz" lIns="91440" tIns="45720" rIns="91440" bIns="45720" rtlCol="0" anchor="ctr"/>
          <a:lstStyle>
            <a:lvl1pPr algn="r" fontAlgn="auto">
              <a:spcBef>
                <a:spcPts val="0"/>
              </a:spcBef>
              <a:spcAft>
                <a:spcPts val="0"/>
              </a:spcAft>
              <a:defRPr sz="1600" b="1">
                <a:solidFill>
                  <a:schemeClr val="tx1">
                    <a:tint val="75000"/>
                  </a:schemeClr>
                </a:solidFill>
                <a:latin typeface="+mn-lt"/>
                <a:ea typeface="+mn-ea"/>
              </a:defRPr>
            </a:lvl1pPr>
          </a:lstStyle>
          <a:p>
            <a:pPr>
              <a:defRPr/>
            </a:pPr>
            <a:fld id="{B960225C-3A2E-474B-A68C-4E6013F5550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50035378"/>
      </p:ext>
    </p:extLst>
  </p:cSld>
  <p:clrMap bg1="lt1" tx1="dk1" bg2="lt2" tx2="dk2" accent1="accent1" accent2="accent2" accent3="accent3" accent4="accent4" accent5="accent5" accent6="accent6" hlink="hlink" folHlink="folHlink"/>
  <p:sldLayoutIdLst>
    <p:sldLayoutId id="2147485216"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 name="日付プレースホルダー 3"/>
          <p:cNvSpPr>
            <a:spLocks noGrp="1"/>
          </p:cNvSpPr>
          <p:nvPr>
            <p:ph type="dt" sz="half" idx="2"/>
          </p:nvPr>
        </p:nvSpPr>
        <p:spPr>
          <a:xfrm>
            <a:off x="495300" y="6357687"/>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7687"/>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ea typeface="+mn-ea"/>
              </a:defRPr>
            </a:lvl1pPr>
          </a:lstStyle>
          <a:p>
            <a:pPr>
              <a:defRPr/>
            </a:pPr>
            <a:fld id="{69BBAD92-C740-4CDF-9ADA-277729A421A4}" type="slidenum">
              <a:rPr lang="ja-JP" altLang="en-US" smtClean="0">
                <a:solidFill>
                  <a:prstClr val="black"/>
                </a:solidFill>
              </a:rPr>
              <a:pPr>
                <a:defRPr/>
              </a:pPr>
              <a:t>‹#›</a:t>
            </a:fld>
            <a:endParaRPr lang="ja-JP" altLang="en-US" dirty="0">
              <a:solidFill>
                <a:prstClr val="black"/>
              </a:solidFill>
            </a:endParaRPr>
          </a:p>
        </p:txBody>
      </p:sp>
      <p:sp>
        <p:nvSpPr>
          <p:cNvPr id="5" name="フッター プレースホルダー 4"/>
          <p:cNvSpPr>
            <a:spLocks noGrp="1"/>
          </p:cNvSpPr>
          <p:nvPr>
            <p:ph type="ftr" sz="quarter" idx="3"/>
          </p:nvPr>
        </p:nvSpPr>
        <p:spPr>
          <a:xfrm>
            <a:off x="7215257" y="116694"/>
            <a:ext cx="2605650" cy="365125"/>
          </a:xfrm>
          <a:prstGeom prst="rect">
            <a:avLst/>
          </a:prstGeom>
          <a:ln>
            <a:solidFill>
              <a:schemeClr val="tx1"/>
            </a:solidFill>
          </a:ln>
        </p:spPr>
        <p:txBody>
          <a:bodyPr vert="horz" lIns="91440" tIns="45720" rIns="91440" bIns="45720" rtlCol="0" anchor="ctr"/>
          <a:lstStyle>
            <a:lvl1pPr algn="ctr" fontAlgn="auto">
              <a:spcBef>
                <a:spcPts val="0"/>
              </a:spcBef>
              <a:spcAft>
                <a:spcPts val="0"/>
              </a:spcAft>
              <a:defRPr sz="1200">
                <a:solidFill>
                  <a:schemeClr val="tx1"/>
                </a:solidFill>
                <a:latin typeface="+mn-lt"/>
                <a:ea typeface="+mn-ea"/>
              </a:defRPr>
            </a:lvl1pPr>
          </a:lstStyle>
          <a:p>
            <a:pPr>
              <a:defRPr/>
            </a:pPr>
            <a:endParaRPr lang="ja-JP" altLang="en-US" dirty="0">
              <a:solidFill>
                <a:prstClr val="black"/>
              </a:solidFill>
            </a:endParaRPr>
          </a:p>
        </p:txBody>
      </p:sp>
    </p:spTree>
    <p:extLst>
      <p:ext uri="{BB962C8B-B14F-4D97-AF65-F5344CB8AC3E}">
        <p14:creationId xmlns:p14="http://schemas.microsoft.com/office/powerpoint/2010/main" val="4074037039"/>
      </p:ext>
    </p:extLst>
  </p:cSld>
  <p:clrMap bg1="lt1" tx1="dk1" bg2="lt2" tx2="dk2" accent1="accent1" accent2="accent2" accent3="accent3" accent4="accent4" accent5="accent5" accent6="accent6" hlink="hlink" folHlink="folHlink"/>
  <p:sldLayoutIdLst>
    <p:sldLayoutId id="2147485228" r:id="rId1"/>
    <p:sldLayoutId id="2147485229" r:id="rId2"/>
    <p:sldLayoutId id="2147485230" r:id="rId3"/>
    <p:sldLayoutId id="2147485231" r:id="rId4"/>
    <p:sldLayoutId id="2147485232" r:id="rId5"/>
    <p:sldLayoutId id="2147485233" r:id="rId6"/>
    <p:sldLayoutId id="2147485234" r:id="rId7"/>
    <p:sldLayoutId id="2147485235" r:id="rId8"/>
    <p:sldLayoutId id="2147485236" r:id="rId9"/>
    <p:sldLayoutId id="2147485237" r:id="rId10"/>
    <p:sldLayoutId id="2147485238" r:id="rId11"/>
    <p:sldLayoutId id="2147485239" r:id="rId12"/>
    <p:sldLayoutId id="2147485240" r:id="rId13"/>
    <p:sldLayoutId id="2147485241" r:id="rId14"/>
    <p:sldLayoutId id="2147485242"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555"/>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8AC84294-51F4-4814-BA87-7C887B07D6F2}"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555"/>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555"/>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a:defRPr/>
            </a:pPr>
            <a:fld id="{96C0BD79-2D35-4C05-BF53-0EB544B21596}" type="slidenum">
              <a:rPr lang="ja-JP" altLang="en-US"/>
              <a:pPr>
                <a:defRPr/>
              </a:pPr>
              <a:t>‹#›</a:t>
            </a:fld>
            <a:endParaRPr lang="ja-JP" altLang="en-US"/>
          </a:p>
        </p:txBody>
      </p:sp>
    </p:spTree>
    <p:extLst>
      <p:ext uri="{BB962C8B-B14F-4D97-AF65-F5344CB8AC3E}">
        <p14:creationId xmlns:p14="http://schemas.microsoft.com/office/powerpoint/2010/main" val="2392202115"/>
      </p:ext>
    </p:extLst>
  </p:cSld>
  <p:clrMap bg1="lt1" tx1="dk1" bg2="lt2" tx2="dk2" accent1="accent1" accent2="accent2" accent3="accent3" accent4="accent4" accent5="accent5" accent6="accent6" hlink="hlink" folHlink="folHlink"/>
  <p:sldLayoutIdLst>
    <p:sldLayoutId id="2147485244" r:id="rId1"/>
    <p:sldLayoutId id="2147485245" r:id="rId2"/>
    <p:sldLayoutId id="2147485246" r:id="rId3"/>
    <p:sldLayoutId id="2147485247" r:id="rId4"/>
    <p:sldLayoutId id="2147485248" r:id="rId5"/>
    <p:sldLayoutId id="2147485249" r:id="rId6"/>
    <p:sldLayoutId id="2147485250" r:id="rId7"/>
    <p:sldLayoutId id="2147485251" r:id="rId8"/>
    <p:sldLayoutId id="2147485252" r:id="rId9"/>
    <p:sldLayoutId id="2147485253" r:id="rId10"/>
    <p:sldLayoutId id="214748525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509"/>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FCC351F4-8E76-4307-A4D3-7626D2763733}"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509"/>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509"/>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a:defRPr/>
            </a:pPr>
            <a:fld id="{0CC50305-B126-4DA5-BB16-32E73E61A42A}" type="slidenum">
              <a:rPr lang="ja-JP" altLang="en-US"/>
              <a:pPr>
                <a:defRPr/>
              </a:pPr>
              <a:t>‹#›</a:t>
            </a:fld>
            <a:endParaRPr lang="ja-JP" altLang="en-US"/>
          </a:p>
        </p:txBody>
      </p:sp>
    </p:spTree>
    <p:extLst>
      <p:ext uri="{BB962C8B-B14F-4D97-AF65-F5344CB8AC3E}">
        <p14:creationId xmlns:p14="http://schemas.microsoft.com/office/powerpoint/2010/main" val="266655908"/>
      </p:ext>
    </p:extLst>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59" r:id="rId4"/>
    <p:sldLayoutId id="2147485260" r:id="rId5"/>
    <p:sldLayoutId id="2147485261" r:id="rId6"/>
    <p:sldLayoutId id="2147485262" r:id="rId7"/>
    <p:sldLayoutId id="2147485263" r:id="rId8"/>
    <p:sldLayoutId id="2147485264" r:id="rId9"/>
    <p:sldLayoutId id="2147485265" r:id="rId10"/>
    <p:sldLayoutId id="214748526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489"/>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73542542-FE23-426C-B330-156FB99F75E9}"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89"/>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89"/>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a:defRPr/>
            </a:pPr>
            <a:fld id="{930D6953-1DBC-46D2-B460-41FD4450C6E8}" type="slidenum">
              <a:rPr lang="ja-JP" altLang="en-US"/>
              <a:pPr>
                <a:defRPr/>
              </a:pPr>
              <a:t>‹#›</a:t>
            </a:fld>
            <a:endParaRPr lang="ja-JP" altLang="en-US"/>
          </a:p>
        </p:txBody>
      </p:sp>
    </p:spTree>
    <p:extLst>
      <p:ext uri="{BB962C8B-B14F-4D97-AF65-F5344CB8AC3E}">
        <p14:creationId xmlns:p14="http://schemas.microsoft.com/office/powerpoint/2010/main" val="2866588836"/>
      </p:ext>
    </p:extLst>
  </p:cSld>
  <p:clrMap bg1="lt1" tx1="dk1" bg2="lt2" tx2="dk2" accent1="accent1" accent2="accent2" accent3="accent3" accent4="accent4" accent5="accent5" accent6="accent6" hlink="hlink" folHlink="folHlink"/>
  <p:sldLayoutIdLst>
    <p:sldLayoutId id="2147485268" r:id="rId1"/>
    <p:sldLayoutId id="2147485269" r:id="rId2"/>
    <p:sldLayoutId id="2147485270" r:id="rId3"/>
    <p:sldLayoutId id="2147485271" r:id="rId4"/>
    <p:sldLayoutId id="2147485272" r:id="rId5"/>
    <p:sldLayoutId id="2147485273" r:id="rId6"/>
    <p:sldLayoutId id="2147485274" r:id="rId7"/>
    <p:sldLayoutId id="2147485275" r:id="rId8"/>
    <p:sldLayoutId id="2147485276" r:id="rId9"/>
    <p:sldLayoutId id="2147485277" r:id="rId10"/>
    <p:sldLayoutId id="214748527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439"/>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86F991A-A0F8-46E9-8221-5C010C02C6D9}" type="datetimeFigureOut">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39"/>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39"/>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ea typeface="ＭＳ Ｐゴシック" pitchFamily="50" charset="-128"/>
              </a:defRPr>
            </a:lvl1pPr>
          </a:lstStyle>
          <a:p>
            <a:pPr>
              <a:defRPr/>
            </a:pPr>
            <a:fld id="{D1122F84-7DA7-439C-A9AE-DBFFF0F68BA6}" type="slidenum">
              <a:rPr lang="ja-JP" altLang="en-US"/>
              <a:pPr>
                <a:defRPr/>
              </a:pPr>
              <a:t>‹#›</a:t>
            </a:fld>
            <a:endParaRPr lang="ja-JP" altLang="en-US"/>
          </a:p>
        </p:txBody>
      </p:sp>
    </p:spTree>
    <p:extLst>
      <p:ext uri="{BB962C8B-B14F-4D97-AF65-F5344CB8AC3E}">
        <p14:creationId xmlns:p14="http://schemas.microsoft.com/office/powerpoint/2010/main" val="165024478"/>
      </p:ext>
    </p:extLst>
  </p:cSld>
  <p:clrMap bg1="lt1" tx1="dk1" bg2="lt2" tx2="dk2" accent1="accent1" accent2="accent2" accent3="accent3" accent4="accent4" accent5="accent5" accent6="accent6" hlink="hlink" folHlink="folHlink"/>
  <p:sldLayoutIdLst>
    <p:sldLayoutId id="2147485280" r:id="rId1"/>
    <p:sldLayoutId id="2147485281" r:id="rId2"/>
    <p:sldLayoutId id="2147485282" r:id="rId3"/>
    <p:sldLayoutId id="2147485283" r:id="rId4"/>
    <p:sldLayoutId id="2147485284" r:id="rId5"/>
    <p:sldLayoutId id="2147485285" r:id="rId6"/>
    <p:sldLayoutId id="2147485286" r:id="rId7"/>
    <p:sldLayoutId id="2147485287" r:id="rId8"/>
    <p:sldLayoutId id="2147485288" r:id="rId9"/>
    <p:sldLayoutId id="2147485289" r:id="rId10"/>
    <p:sldLayoutId id="214748529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8315"/>
            <a:ext cx="2311400" cy="365125"/>
          </a:xfrm>
          <a:prstGeom prst="rect">
            <a:avLst/>
          </a:prstGeom>
        </p:spPr>
        <p:txBody>
          <a:bodyPr vert="horz" lIns="91025" tIns="45512" rIns="91025" bIns="45512"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7D1A1A6-2B96-4DCE-B932-23A53414CCA2}" type="datetime1">
              <a:rPr lang="ja-JP" altLang="en-US" smtClean="0">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8315"/>
            <a:ext cx="3136900" cy="365125"/>
          </a:xfrm>
          <a:prstGeom prst="rect">
            <a:avLst/>
          </a:prstGeom>
        </p:spPr>
        <p:txBody>
          <a:bodyPr vert="horz" lIns="91025" tIns="45512" rIns="91025" bIns="45512" rtlCol="0" anchor="ctr"/>
          <a:lstStyle>
            <a:lvl1pPr algn="ctr" fontAlgn="auto">
              <a:spcBef>
                <a:spcPts val="0"/>
              </a:spcBef>
              <a:spcAft>
                <a:spcPts val="0"/>
              </a:spcAft>
              <a:defRPr sz="1600" b="1">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594600" y="6504365"/>
            <a:ext cx="2311400" cy="365125"/>
          </a:xfrm>
          <a:prstGeom prst="rect">
            <a:avLst/>
          </a:prstGeom>
        </p:spPr>
        <p:txBody>
          <a:bodyPr vert="horz" lIns="91025" tIns="45512" rIns="91025" bIns="45512" rtlCol="0" anchor="ctr"/>
          <a:lstStyle>
            <a:lvl1pPr algn="r" fontAlgn="auto">
              <a:spcBef>
                <a:spcPts val="0"/>
              </a:spcBef>
              <a:spcAft>
                <a:spcPts val="0"/>
              </a:spcAft>
              <a:defRPr sz="1600" b="1">
                <a:solidFill>
                  <a:schemeClr val="tx1">
                    <a:tint val="75000"/>
                  </a:schemeClr>
                </a:solidFill>
                <a:latin typeface="+mn-lt"/>
                <a:ea typeface="+mn-ea"/>
              </a:defRPr>
            </a:lvl1pPr>
          </a:lstStyle>
          <a:p>
            <a:pPr>
              <a:defRPr/>
            </a:pPr>
            <a:fld id="{B960225C-3A2E-474B-A68C-4E6013F5550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1923374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5142"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0287"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65428"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0572"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1356" indent="-341356"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39605" indent="-284469"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37863" indent="-227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2999" indent="-227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48143" indent="-227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03289" indent="-227573" algn="l" defTabSz="91028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58431" indent="-227573" algn="l" defTabSz="91028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3576" indent="-227573" algn="l" defTabSz="91028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68716" indent="-227573" algn="l" defTabSz="91028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0287" rtl="0" eaLnBrk="1" latinLnBrk="0" hangingPunct="1">
        <a:defRPr kumimoji="1" sz="1800" kern="1200">
          <a:solidFill>
            <a:schemeClr val="tx1"/>
          </a:solidFill>
          <a:latin typeface="+mn-lt"/>
          <a:ea typeface="+mn-ea"/>
          <a:cs typeface="+mn-cs"/>
        </a:defRPr>
      </a:lvl1pPr>
      <a:lvl2pPr marL="455142" algn="l" defTabSz="910287" rtl="0" eaLnBrk="1" latinLnBrk="0" hangingPunct="1">
        <a:defRPr kumimoji="1" sz="1800" kern="1200">
          <a:solidFill>
            <a:schemeClr val="tx1"/>
          </a:solidFill>
          <a:latin typeface="+mn-lt"/>
          <a:ea typeface="+mn-ea"/>
          <a:cs typeface="+mn-cs"/>
        </a:defRPr>
      </a:lvl2pPr>
      <a:lvl3pPr marL="910287" algn="l" defTabSz="910287" rtl="0" eaLnBrk="1" latinLnBrk="0" hangingPunct="1">
        <a:defRPr kumimoji="1" sz="1800" kern="1200">
          <a:solidFill>
            <a:schemeClr val="tx1"/>
          </a:solidFill>
          <a:latin typeface="+mn-lt"/>
          <a:ea typeface="+mn-ea"/>
          <a:cs typeface="+mn-cs"/>
        </a:defRPr>
      </a:lvl3pPr>
      <a:lvl4pPr marL="1365428" algn="l" defTabSz="910287" rtl="0" eaLnBrk="1" latinLnBrk="0" hangingPunct="1">
        <a:defRPr kumimoji="1" sz="1800" kern="1200">
          <a:solidFill>
            <a:schemeClr val="tx1"/>
          </a:solidFill>
          <a:latin typeface="+mn-lt"/>
          <a:ea typeface="+mn-ea"/>
          <a:cs typeface="+mn-cs"/>
        </a:defRPr>
      </a:lvl4pPr>
      <a:lvl5pPr marL="1820572" algn="l" defTabSz="910287" rtl="0" eaLnBrk="1" latinLnBrk="0" hangingPunct="1">
        <a:defRPr kumimoji="1" sz="1800" kern="1200">
          <a:solidFill>
            <a:schemeClr val="tx1"/>
          </a:solidFill>
          <a:latin typeface="+mn-lt"/>
          <a:ea typeface="+mn-ea"/>
          <a:cs typeface="+mn-cs"/>
        </a:defRPr>
      </a:lvl5pPr>
      <a:lvl6pPr marL="2275718" algn="l" defTabSz="910287" rtl="0" eaLnBrk="1" latinLnBrk="0" hangingPunct="1">
        <a:defRPr kumimoji="1" sz="1800" kern="1200">
          <a:solidFill>
            <a:schemeClr val="tx1"/>
          </a:solidFill>
          <a:latin typeface="+mn-lt"/>
          <a:ea typeface="+mn-ea"/>
          <a:cs typeface="+mn-cs"/>
        </a:defRPr>
      </a:lvl6pPr>
      <a:lvl7pPr marL="2730860" algn="l" defTabSz="910287" rtl="0" eaLnBrk="1" latinLnBrk="0" hangingPunct="1">
        <a:defRPr kumimoji="1" sz="1800" kern="1200">
          <a:solidFill>
            <a:schemeClr val="tx1"/>
          </a:solidFill>
          <a:latin typeface="+mn-lt"/>
          <a:ea typeface="+mn-ea"/>
          <a:cs typeface="+mn-cs"/>
        </a:defRPr>
      </a:lvl7pPr>
      <a:lvl8pPr marL="3185999" algn="l" defTabSz="910287" rtl="0" eaLnBrk="1" latinLnBrk="0" hangingPunct="1">
        <a:defRPr kumimoji="1" sz="1800" kern="1200">
          <a:solidFill>
            <a:schemeClr val="tx1"/>
          </a:solidFill>
          <a:latin typeface="+mn-lt"/>
          <a:ea typeface="+mn-ea"/>
          <a:cs typeface="+mn-cs"/>
        </a:defRPr>
      </a:lvl8pPr>
      <a:lvl9pPr marL="3641145" algn="l" defTabSz="910287"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415"/>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FCC351F4-8E76-4307-A4D3-7626D2763733}" type="datetime1">
              <a:rPr lang="ja-JP" altLang="en-US">
                <a:solidFill>
                  <a:prstClr val="black">
                    <a:tint val="75000"/>
                  </a:prstClr>
                </a:solidFill>
              </a:rPr>
              <a:pPr>
                <a:defRPr/>
              </a:pPr>
              <a:t>2016/7/19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5"/>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5"/>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a:defRPr/>
            </a:pPr>
            <a:fld id="{0CC50305-B126-4DA5-BB16-32E73E61A42A}" type="slidenum">
              <a:rPr lang="ja-JP" altLang="en-US"/>
              <a:pPr>
                <a:defRPr/>
              </a:pPr>
              <a:t>‹#›</a:t>
            </a:fld>
            <a:endParaRPr lang="ja-JP" altLang="en-US"/>
          </a:p>
        </p:txBody>
      </p:sp>
    </p:spTree>
    <p:extLst>
      <p:ext uri="{BB962C8B-B14F-4D97-AF65-F5344CB8AC3E}">
        <p14:creationId xmlns:p14="http://schemas.microsoft.com/office/powerpoint/2010/main" val="3349671614"/>
      </p:ext>
    </p:extLst>
  </p:cSld>
  <p:clrMap bg1="lt1" tx1="dk1" bg2="lt2" tx2="dk2" accent1="accent1" accent2="accent2" accent3="accent3" accent4="accent4" accent5="accent5" accent6="accent6" hlink="hlink" folHlink="folHlink"/>
  <p:sldLayoutIdLst>
    <p:sldLayoutId id="2147485292" r:id="rId1"/>
    <p:sldLayoutId id="2147485293" r:id="rId2"/>
    <p:sldLayoutId id="2147485294" r:id="rId3"/>
    <p:sldLayoutId id="2147485295" r:id="rId4"/>
    <p:sldLayoutId id="2147485296" r:id="rId5"/>
    <p:sldLayoutId id="2147485297" r:id="rId6"/>
    <p:sldLayoutId id="2147485298" r:id="rId7"/>
    <p:sldLayoutId id="2147485299" r:id="rId8"/>
    <p:sldLayoutId id="2147485300" r:id="rId9"/>
    <p:sldLayoutId id="2147485301" r:id="rId10"/>
    <p:sldLayoutId id="214748530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906000" cy="620688"/>
          </a:xfrm>
          <a:prstGeom prst="rect">
            <a:avLst/>
          </a:prstGeom>
        </p:spPr>
        <p:style>
          <a:lnRef idx="1">
            <a:schemeClr val="accent1"/>
          </a:lnRef>
          <a:fillRef idx="3">
            <a:schemeClr val="accent1"/>
          </a:fillRef>
          <a:effectRef idx="2">
            <a:schemeClr val="accent1"/>
          </a:effectRef>
          <a:fontRef idx="none"/>
        </p:style>
        <p:txBody>
          <a:bodyPr vert="horz" lIns="91440" tIns="45720" rIns="91440" bIns="45720" rtlCol="0" anchor="ctr">
            <a:no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6104310-50BC-423D-8762-9082E1CF25BB}" type="datetime1">
              <a:rPr lang="ja-JP" altLang="en-US" smtClean="0">
                <a:solidFill>
                  <a:prstClr val="black">
                    <a:tint val="75000"/>
                  </a:prstClr>
                </a:solidFill>
                <a:latin typeface="Calibri"/>
                <a:ea typeface="ＭＳ Ｐゴシック"/>
              </a:rPr>
              <a:pPr fontAlgn="auto">
                <a:spcBef>
                  <a:spcPts val="0"/>
                </a:spcBef>
                <a:spcAft>
                  <a:spcPts val="0"/>
                </a:spcAft>
              </a:pPr>
              <a:t>2016/7/19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570005" y="646089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5CAD7A-E04C-47B2-81EE-546146B795F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89051007"/>
      </p:ext>
    </p:extLst>
  </p:cSld>
  <p:clrMap bg1="lt1" tx1="dk1" bg2="lt2" tx2="dk2" accent1="accent1" accent2="accent2" accent3="accent3" accent4="accent4" accent5="accent5" accent6="accent6" hlink="hlink" folHlink="folHlink"/>
  <p:sldLayoutIdLst>
    <p:sldLayoutId id="2147485304" r:id="rId1"/>
    <p:sldLayoutId id="2147485305" r:id="rId2"/>
    <p:sldLayoutId id="2147485306" r:id="rId3"/>
    <p:sldLayoutId id="2147485307" r:id="rId4"/>
    <p:sldLayoutId id="2147485308" r:id="rId5"/>
    <p:sldLayoutId id="2147485309" r:id="rId6"/>
    <p:sldLayoutId id="2147485310" r:id="rId7"/>
    <p:sldLayoutId id="2147485311" r:id="rId8"/>
    <p:sldLayoutId id="2147485312" r:id="rId9"/>
    <p:sldLayoutId id="2147485313" r:id="rId10"/>
    <p:sldLayoutId id="2147485314" r:id="rId11"/>
  </p:sldLayoutIdLst>
  <p:hf hdr="0" ftr="0" dt="0"/>
  <p:txStyles>
    <p:titleStyle>
      <a:lvl1pPr algn="ctr" defTabSz="914400" rtl="0" eaLnBrk="1" latinLnBrk="0" hangingPunct="1">
        <a:spcBef>
          <a:spcPct val="0"/>
        </a:spcBef>
        <a:buNone/>
        <a:defRPr kumimoji="1"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7193"/>
            <a:ext cx="2311400" cy="365125"/>
          </a:xfrm>
          <a:prstGeom prst="rect">
            <a:avLst/>
          </a:prstGeom>
        </p:spPr>
        <p:txBody>
          <a:bodyPr vert="horz" lIns="91025" tIns="45512" rIns="91025" bIns="45512"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384550" y="6357193"/>
            <a:ext cx="3136900" cy="365125"/>
          </a:xfrm>
          <a:prstGeom prst="rect">
            <a:avLst/>
          </a:prstGeom>
        </p:spPr>
        <p:txBody>
          <a:bodyPr vert="horz" lIns="91025" tIns="45512" rIns="91025" bIns="45512"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3053786211"/>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142" algn="ctr" rtl="0" fontAlgn="base">
        <a:spcBef>
          <a:spcPct val="0"/>
        </a:spcBef>
        <a:spcAft>
          <a:spcPct val="0"/>
        </a:spcAft>
        <a:defRPr kumimoji="1" sz="4400">
          <a:solidFill>
            <a:schemeClr val="tx1"/>
          </a:solidFill>
          <a:latin typeface="Calibri" pitchFamily="34" charset="0"/>
          <a:ea typeface="ＭＳ Ｐゴシック" charset="-128"/>
        </a:defRPr>
      </a:lvl6pPr>
      <a:lvl7pPr marL="910287" algn="ctr" rtl="0" fontAlgn="base">
        <a:spcBef>
          <a:spcPct val="0"/>
        </a:spcBef>
        <a:spcAft>
          <a:spcPct val="0"/>
        </a:spcAft>
        <a:defRPr kumimoji="1" sz="4400">
          <a:solidFill>
            <a:schemeClr val="tx1"/>
          </a:solidFill>
          <a:latin typeface="Calibri" pitchFamily="34" charset="0"/>
          <a:ea typeface="ＭＳ Ｐゴシック" charset="-128"/>
        </a:defRPr>
      </a:lvl7pPr>
      <a:lvl8pPr marL="1365428" algn="ctr" rtl="0" fontAlgn="base">
        <a:spcBef>
          <a:spcPct val="0"/>
        </a:spcBef>
        <a:spcAft>
          <a:spcPct val="0"/>
        </a:spcAft>
        <a:defRPr kumimoji="1" sz="4400">
          <a:solidFill>
            <a:schemeClr val="tx1"/>
          </a:solidFill>
          <a:latin typeface="Calibri" pitchFamily="34" charset="0"/>
          <a:ea typeface="ＭＳ Ｐゴシック" charset="-128"/>
        </a:defRPr>
      </a:lvl8pPr>
      <a:lvl9pPr marL="1820572"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56" indent="-341356"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39605" indent="-284469"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37863" indent="-227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2999" indent="-227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48143" indent="-227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03289"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58431"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13576"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68716"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0287" rtl="0" eaLnBrk="1" latinLnBrk="0" hangingPunct="1">
        <a:defRPr kumimoji="1" sz="1800" kern="1200">
          <a:solidFill>
            <a:schemeClr val="tx1"/>
          </a:solidFill>
          <a:latin typeface="+mn-lt"/>
          <a:ea typeface="+mn-ea"/>
          <a:cs typeface="+mn-cs"/>
        </a:defRPr>
      </a:lvl1pPr>
      <a:lvl2pPr marL="455142" algn="l" defTabSz="910287" rtl="0" eaLnBrk="1" latinLnBrk="0" hangingPunct="1">
        <a:defRPr kumimoji="1" sz="1800" kern="1200">
          <a:solidFill>
            <a:schemeClr val="tx1"/>
          </a:solidFill>
          <a:latin typeface="+mn-lt"/>
          <a:ea typeface="+mn-ea"/>
          <a:cs typeface="+mn-cs"/>
        </a:defRPr>
      </a:lvl2pPr>
      <a:lvl3pPr marL="910287" algn="l" defTabSz="910287" rtl="0" eaLnBrk="1" latinLnBrk="0" hangingPunct="1">
        <a:defRPr kumimoji="1" sz="1800" kern="1200">
          <a:solidFill>
            <a:schemeClr val="tx1"/>
          </a:solidFill>
          <a:latin typeface="+mn-lt"/>
          <a:ea typeface="+mn-ea"/>
          <a:cs typeface="+mn-cs"/>
        </a:defRPr>
      </a:lvl3pPr>
      <a:lvl4pPr marL="1365428" algn="l" defTabSz="910287" rtl="0" eaLnBrk="1" latinLnBrk="0" hangingPunct="1">
        <a:defRPr kumimoji="1" sz="1800" kern="1200">
          <a:solidFill>
            <a:schemeClr val="tx1"/>
          </a:solidFill>
          <a:latin typeface="+mn-lt"/>
          <a:ea typeface="+mn-ea"/>
          <a:cs typeface="+mn-cs"/>
        </a:defRPr>
      </a:lvl4pPr>
      <a:lvl5pPr marL="1820572" algn="l" defTabSz="910287" rtl="0" eaLnBrk="1" latinLnBrk="0" hangingPunct="1">
        <a:defRPr kumimoji="1" sz="1800" kern="1200">
          <a:solidFill>
            <a:schemeClr val="tx1"/>
          </a:solidFill>
          <a:latin typeface="+mn-lt"/>
          <a:ea typeface="+mn-ea"/>
          <a:cs typeface="+mn-cs"/>
        </a:defRPr>
      </a:lvl5pPr>
      <a:lvl6pPr marL="2275718" algn="l" defTabSz="910287" rtl="0" eaLnBrk="1" latinLnBrk="0" hangingPunct="1">
        <a:defRPr kumimoji="1" sz="1800" kern="1200">
          <a:solidFill>
            <a:schemeClr val="tx1"/>
          </a:solidFill>
          <a:latin typeface="+mn-lt"/>
          <a:ea typeface="+mn-ea"/>
          <a:cs typeface="+mn-cs"/>
        </a:defRPr>
      </a:lvl6pPr>
      <a:lvl7pPr marL="2730860" algn="l" defTabSz="910287" rtl="0" eaLnBrk="1" latinLnBrk="0" hangingPunct="1">
        <a:defRPr kumimoji="1" sz="1800" kern="1200">
          <a:solidFill>
            <a:schemeClr val="tx1"/>
          </a:solidFill>
          <a:latin typeface="+mn-lt"/>
          <a:ea typeface="+mn-ea"/>
          <a:cs typeface="+mn-cs"/>
        </a:defRPr>
      </a:lvl7pPr>
      <a:lvl8pPr marL="3185999" algn="l" defTabSz="910287" rtl="0" eaLnBrk="1" latinLnBrk="0" hangingPunct="1">
        <a:defRPr kumimoji="1" sz="1800" kern="1200">
          <a:solidFill>
            <a:schemeClr val="tx1"/>
          </a:solidFill>
          <a:latin typeface="+mn-lt"/>
          <a:ea typeface="+mn-ea"/>
          <a:cs typeface="+mn-cs"/>
        </a:defRPr>
      </a:lvl8pPr>
      <a:lvl9pPr marL="3641145" algn="l" defTabSz="910287"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7193"/>
            <a:ext cx="2311400" cy="365125"/>
          </a:xfrm>
          <a:prstGeom prst="rect">
            <a:avLst/>
          </a:prstGeom>
        </p:spPr>
        <p:txBody>
          <a:bodyPr vert="horz" lIns="91025" tIns="45512" rIns="91025" bIns="45512"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384550" y="6357193"/>
            <a:ext cx="3136900" cy="365125"/>
          </a:xfrm>
          <a:prstGeom prst="rect">
            <a:avLst/>
          </a:prstGeom>
        </p:spPr>
        <p:txBody>
          <a:bodyPr vert="horz" lIns="91025" tIns="45512" rIns="91025" bIns="45512"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1007031841"/>
      </p:ext>
    </p:extLst>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 id="2147484494" r:id="rId12"/>
    <p:sldLayoutId id="2147484495"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142" algn="ctr" rtl="0" fontAlgn="base">
        <a:spcBef>
          <a:spcPct val="0"/>
        </a:spcBef>
        <a:spcAft>
          <a:spcPct val="0"/>
        </a:spcAft>
        <a:defRPr kumimoji="1" sz="4400">
          <a:solidFill>
            <a:schemeClr val="tx1"/>
          </a:solidFill>
          <a:latin typeface="Calibri" pitchFamily="34" charset="0"/>
          <a:ea typeface="ＭＳ Ｐゴシック" charset="-128"/>
        </a:defRPr>
      </a:lvl6pPr>
      <a:lvl7pPr marL="910287" algn="ctr" rtl="0" fontAlgn="base">
        <a:spcBef>
          <a:spcPct val="0"/>
        </a:spcBef>
        <a:spcAft>
          <a:spcPct val="0"/>
        </a:spcAft>
        <a:defRPr kumimoji="1" sz="4400">
          <a:solidFill>
            <a:schemeClr val="tx1"/>
          </a:solidFill>
          <a:latin typeface="Calibri" pitchFamily="34" charset="0"/>
          <a:ea typeface="ＭＳ Ｐゴシック" charset="-128"/>
        </a:defRPr>
      </a:lvl7pPr>
      <a:lvl8pPr marL="1365428" algn="ctr" rtl="0" fontAlgn="base">
        <a:spcBef>
          <a:spcPct val="0"/>
        </a:spcBef>
        <a:spcAft>
          <a:spcPct val="0"/>
        </a:spcAft>
        <a:defRPr kumimoji="1" sz="4400">
          <a:solidFill>
            <a:schemeClr val="tx1"/>
          </a:solidFill>
          <a:latin typeface="Calibri" pitchFamily="34" charset="0"/>
          <a:ea typeface="ＭＳ Ｐゴシック" charset="-128"/>
        </a:defRPr>
      </a:lvl8pPr>
      <a:lvl9pPr marL="1820572"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56" indent="-341356"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39605" indent="-284469"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37863" indent="-227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2999" indent="-227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48143" indent="-227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03289"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58431"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13576"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68716"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0287" rtl="0" eaLnBrk="1" latinLnBrk="0" hangingPunct="1">
        <a:defRPr kumimoji="1" sz="1800" kern="1200">
          <a:solidFill>
            <a:schemeClr val="tx1"/>
          </a:solidFill>
          <a:latin typeface="+mn-lt"/>
          <a:ea typeface="+mn-ea"/>
          <a:cs typeface="+mn-cs"/>
        </a:defRPr>
      </a:lvl1pPr>
      <a:lvl2pPr marL="455142" algn="l" defTabSz="910287" rtl="0" eaLnBrk="1" latinLnBrk="0" hangingPunct="1">
        <a:defRPr kumimoji="1" sz="1800" kern="1200">
          <a:solidFill>
            <a:schemeClr val="tx1"/>
          </a:solidFill>
          <a:latin typeface="+mn-lt"/>
          <a:ea typeface="+mn-ea"/>
          <a:cs typeface="+mn-cs"/>
        </a:defRPr>
      </a:lvl2pPr>
      <a:lvl3pPr marL="910287" algn="l" defTabSz="910287" rtl="0" eaLnBrk="1" latinLnBrk="0" hangingPunct="1">
        <a:defRPr kumimoji="1" sz="1800" kern="1200">
          <a:solidFill>
            <a:schemeClr val="tx1"/>
          </a:solidFill>
          <a:latin typeface="+mn-lt"/>
          <a:ea typeface="+mn-ea"/>
          <a:cs typeface="+mn-cs"/>
        </a:defRPr>
      </a:lvl3pPr>
      <a:lvl4pPr marL="1365428" algn="l" defTabSz="910287" rtl="0" eaLnBrk="1" latinLnBrk="0" hangingPunct="1">
        <a:defRPr kumimoji="1" sz="1800" kern="1200">
          <a:solidFill>
            <a:schemeClr val="tx1"/>
          </a:solidFill>
          <a:latin typeface="+mn-lt"/>
          <a:ea typeface="+mn-ea"/>
          <a:cs typeface="+mn-cs"/>
        </a:defRPr>
      </a:lvl4pPr>
      <a:lvl5pPr marL="1820572" algn="l" defTabSz="910287" rtl="0" eaLnBrk="1" latinLnBrk="0" hangingPunct="1">
        <a:defRPr kumimoji="1" sz="1800" kern="1200">
          <a:solidFill>
            <a:schemeClr val="tx1"/>
          </a:solidFill>
          <a:latin typeface="+mn-lt"/>
          <a:ea typeface="+mn-ea"/>
          <a:cs typeface="+mn-cs"/>
        </a:defRPr>
      </a:lvl5pPr>
      <a:lvl6pPr marL="2275718" algn="l" defTabSz="910287" rtl="0" eaLnBrk="1" latinLnBrk="0" hangingPunct="1">
        <a:defRPr kumimoji="1" sz="1800" kern="1200">
          <a:solidFill>
            <a:schemeClr val="tx1"/>
          </a:solidFill>
          <a:latin typeface="+mn-lt"/>
          <a:ea typeface="+mn-ea"/>
          <a:cs typeface="+mn-cs"/>
        </a:defRPr>
      </a:lvl6pPr>
      <a:lvl7pPr marL="2730860" algn="l" defTabSz="910287" rtl="0" eaLnBrk="1" latinLnBrk="0" hangingPunct="1">
        <a:defRPr kumimoji="1" sz="1800" kern="1200">
          <a:solidFill>
            <a:schemeClr val="tx1"/>
          </a:solidFill>
          <a:latin typeface="+mn-lt"/>
          <a:ea typeface="+mn-ea"/>
          <a:cs typeface="+mn-cs"/>
        </a:defRPr>
      </a:lvl7pPr>
      <a:lvl8pPr marL="3185999" algn="l" defTabSz="910287" rtl="0" eaLnBrk="1" latinLnBrk="0" hangingPunct="1">
        <a:defRPr kumimoji="1" sz="1800" kern="1200">
          <a:solidFill>
            <a:schemeClr val="tx1"/>
          </a:solidFill>
          <a:latin typeface="+mn-lt"/>
          <a:ea typeface="+mn-ea"/>
          <a:cs typeface="+mn-cs"/>
        </a:defRPr>
      </a:lvl8pPr>
      <a:lvl9pPr marL="3641145" algn="l" defTabSz="910287"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7127"/>
            <a:ext cx="2311400" cy="365125"/>
          </a:xfrm>
          <a:prstGeom prst="rect">
            <a:avLst/>
          </a:prstGeom>
        </p:spPr>
        <p:txBody>
          <a:bodyPr vert="horz" lIns="91025" tIns="45512" rIns="91025" bIns="45512"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384550" y="6357127"/>
            <a:ext cx="3136900" cy="365125"/>
          </a:xfrm>
          <a:prstGeom prst="rect">
            <a:avLst/>
          </a:prstGeom>
        </p:spPr>
        <p:txBody>
          <a:bodyPr vert="horz" lIns="91025" tIns="45512" rIns="91025" bIns="45512"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3156361808"/>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 id="214748453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142" algn="ctr" rtl="0" fontAlgn="base">
        <a:spcBef>
          <a:spcPct val="0"/>
        </a:spcBef>
        <a:spcAft>
          <a:spcPct val="0"/>
        </a:spcAft>
        <a:defRPr kumimoji="1" sz="4400">
          <a:solidFill>
            <a:schemeClr val="tx1"/>
          </a:solidFill>
          <a:latin typeface="Calibri" pitchFamily="34" charset="0"/>
          <a:ea typeface="ＭＳ Ｐゴシック" charset="-128"/>
        </a:defRPr>
      </a:lvl6pPr>
      <a:lvl7pPr marL="910287" algn="ctr" rtl="0" fontAlgn="base">
        <a:spcBef>
          <a:spcPct val="0"/>
        </a:spcBef>
        <a:spcAft>
          <a:spcPct val="0"/>
        </a:spcAft>
        <a:defRPr kumimoji="1" sz="4400">
          <a:solidFill>
            <a:schemeClr val="tx1"/>
          </a:solidFill>
          <a:latin typeface="Calibri" pitchFamily="34" charset="0"/>
          <a:ea typeface="ＭＳ Ｐゴシック" charset="-128"/>
        </a:defRPr>
      </a:lvl7pPr>
      <a:lvl8pPr marL="1365428" algn="ctr" rtl="0" fontAlgn="base">
        <a:spcBef>
          <a:spcPct val="0"/>
        </a:spcBef>
        <a:spcAft>
          <a:spcPct val="0"/>
        </a:spcAft>
        <a:defRPr kumimoji="1" sz="4400">
          <a:solidFill>
            <a:schemeClr val="tx1"/>
          </a:solidFill>
          <a:latin typeface="Calibri" pitchFamily="34" charset="0"/>
          <a:ea typeface="ＭＳ Ｐゴシック" charset="-128"/>
        </a:defRPr>
      </a:lvl8pPr>
      <a:lvl9pPr marL="1820572"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56" indent="-341356"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39605" indent="-284469"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37863" indent="-227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2999" indent="-227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48143" indent="-227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03289"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58431"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13576"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68716"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0287" rtl="0" eaLnBrk="1" latinLnBrk="0" hangingPunct="1">
        <a:defRPr kumimoji="1" sz="1800" kern="1200">
          <a:solidFill>
            <a:schemeClr val="tx1"/>
          </a:solidFill>
          <a:latin typeface="+mn-lt"/>
          <a:ea typeface="+mn-ea"/>
          <a:cs typeface="+mn-cs"/>
        </a:defRPr>
      </a:lvl1pPr>
      <a:lvl2pPr marL="455142" algn="l" defTabSz="910287" rtl="0" eaLnBrk="1" latinLnBrk="0" hangingPunct="1">
        <a:defRPr kumimoji="1" sz="1800" kern="1200">
          <a:solidFill>
            <a:schemeClr val="tx1"/>
          </a:solidFill>
          <a:latin typeface="+mn-lt"/>
          <a:ea typeface="+mn-ea"/>
          <a:cs typeface="+mn-cs"/>
        </a:defRPr>
      </a:lvl2pPr>
      <a:lvl3pPr marL="910287" algn="l" defTabSz="910287" rtl="0" eaLnBrk="1" latinLnBrk="0" hangingPunct="1">
        <a:defRPr kumimoji="1" sz="1800" kern="1200">
          <a:solidFill>
            <a:schemeClr val="tx1"/>
          </a:solidFill>
          <a:latin typeface="+mn-lt"/>
          <a:ea typeface="+mn-ea"/>
          <a:cs typeface="+mn-cs"/>
        </a:defRPr>
      </a:lvl3pPr>
      <a:lvl4pPr marL="1365428" algn="l" defTabSz="910287" rtl="0" eaLnBrk="1" latinLnBrk="0" hangingPunct="1">
        <a:defRPr kumimoji="1" sz="1800" kern="1200">
          <a:solidFill>
            <a:schemeClr val="tx1"/>
          </a:solidFill>
          <a:latin typeface="+mn-lt"/>
          <a:ea typeface="+mn-ea"/>
          <a:cs typeface="+mn-cs"/>
        </a:defRPr>
      </a:lvl4pPr>
      <a:lvl5pPr marL="1820572" algn="l" defTabSz="910287" rtl="0" eaLnBrk="1" latinLnBrk="0" hangingPunct="1">
        <a:defRPr kumimoji="1" sz="1800" kern="1200">
          <a:solidFill>
            <a:schemeClr val="tx1"/>
          </a:solidFill>
          <a:latin typeface="+mn-lt"/>
          <a:ea typeface="+mn-ea"/>
          <a:cs typeface="+mn-cs"/>
        </a:defRPr>
      </a:lvl5pPr>
      <a:lvl6pPr marL="2275718" algn="l" defTabSz="910287" rtl="0" eaLnBrk="1" latinLnBrk="0" hangingPunct="1">
        <a:defRPr kumimoji="1" sz="1800" kern="1200">
          <a:solidFill>
            <a:schemeClr val="tx1"/>
          </a:solidFill>
          <a:latin typeface="+mn-lt"/>
          <a:ea typeface="+mn-ea"/>
          <a:cs typeface="+mn-cs"/>
        </a:defRPr>
      </a:lvl6pPr>
      <a:lvl7pPr marL="2730860" algn="l" defTabSz="910287" rtl="0" eaLnBrk="1" latinLnBrk="0" hangingPunct="1">
        <a:defRPr kumimoji="1" sz="1800" kern="1200">
          <a:solidFill>
            <a:schemeClr val="tx1"/>
          </a:solidFill>
          <a:latin typeface="+mn-lt"/>
          <a:ea typeface="+mn-ea"/>
          <a:cs typeface="+mn-cs"/>
        </a:defRPr>
      </a:lvl7pPr>
      <a:lvl8pPr marL="3185999" algn="l" defTabSz="910287" rtl="0" eaLnBrk="1" latinLnBrk="0" hangingPunct="1">
        <a:defRPr kumimoji="1" sz="1800" kern="1200">
          <a:solidFill>
            <a:schemeClr val="tx1"/>
          </a:solidFill>
          <a:latin typeface="+mn-lt"/>
          <a:ea typeface="+mn-ea"/>
          <a:cs typeface="+mn-cs"/>
        </a:defRPr>
      </a:lvl8pPr>
      <a:lvl9pPr marL="3641145" algn="l" defTabSz="910287"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906000" cy="620688"/>
          </a:xfrm>
          <a:prstGeom prst="rect">
            <a:avLst/>
          </a:prstGeom>
        </p:spPr>
        <p:style>
          <a:lnRef idx="1">
            <a:schemeClr val="accent1"/>
          </a:lnRef>
          <a:fillRef idx="3">
            <a:schemeClr val="accent1"/>
          </a:fillRef>
          <a:effectRef idx="2">
            <a:schemeClr val="accent1"/>
          </a:effectRef>
          <a:fontRef idx="none"/>
        </p:style>
        <p:txBody>
          <a:bodyPr vert="horz" lIns="91025" tIns="45512" rIns="91025" bIns="45512" rtlCol="0" anchor="ctr">
            <a:no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025" tIns="45512" rIns="91025" bIns="45512"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838"/>
            <a:ext cx="2311400" cy="365125"/>
          </a:xfrm>
          <a:prstGeom prst="rect">
            <a:avLst/>
          </a:prstGeom>
        </p:spPr>
        <p:txBody>
          <a:bodyPr vert="horz" lIns="91025" tIns="45512" rIns="91025" bIns="45512" rtlCol="0" anchor="ctr"/>
          <a:lstStyle>
            <a:lvl1pPr algn="l">
              <a:defRPr sz="1200">
                <a:solidFill>
                  <a:schemeClr val="tx1">
                    <a:tint val="75000"/>
                  </a:schemeClr>
                </a:solidFill>
              </a:defRPr>
            </a:lvl1pPr>
          </a:lstStyle>
          <a:p>
            <a:pPr fontAlgn="auto">
              <a:spcBef>
                <a:spcPts val="0"/>
              </a:spcBef>
              <a:spcAft>
                <a:spcPts val="0"/>
              </a:spcAft>
            </a:pPr>
            <a:fld id="{58B0A029-033A-4A2D-AB71-EBE0F121B615}" type="datetime1">
              <a:rPr lang="ja-JP" altLang="en-US" smtClean="0">
                <a:solidFill>
                  <a:prstClr val="black">
                    <a:tint val="75000"/>
                  </a:prstClr>
                </a:solidFill>
                <a:latin typeface="Calibri"/>
                <a:ea typeface="ＭＳ Ｐゴシック"/>
              </a:rPr>
              <a:pPr fontAlgn="auto">
                <a:spcBef>
                  <a:spcPts val="0"/>
                </a:spcBef>
                <a:spcAft>
                  <a:spcPts val="0"/>
                </a:spcAft>
              </a:pPr>
              <a:t>2016/7/19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838"/>
            <a:ext cx="3136900" cy="365125"/>
          </a:xfrm>
          <a:prstGeom prst="rect">
            <a:avLst/>
          </a:prstGeom>
        </p:spPr>
        <p:txBody>
          <a:bodyPr vert="horz" lIns="91025" tIns="45512" rIns="91025" bIns="45512"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570005" y="6461365"/>
            <a:ext cx="2311400" cy="365125"/>
          </a:xfrm>
          <a:prstGeom prst="rect">
            <a:avLst/>
          </a:prstGeom>
        </p:spPr>
        <p:txBody>
          <a:bodyPr vert="horz" lIns="91025" tIns="45512" rIns="91025" bIns="45512" rtlCol="0" anchor="ctr"/>
          <a:lstStyle>
            <a:lvl1pPr algn="r">
              <a:defRPr sz="1200">
                <a:solidFill>
                  <a:schemeClr val="tx1">
                    <a:tint val="75000"/>
                  </a:schemeClr>
                </a:solidFill>
              </a:defRPr>
            </a:lvl1pPr>
          </a:lstStyle>
          <a:p>
            <a:pPr fontAlgn="auto">
              <a:spcBef>
                <a:spcPts val="0"/>
              </a:spcBef>
              <a:spcAft>
                <a:spcPts val="0"/>
              </a:spcAft>
            </a:pPr>
            <a:fld id="{CC5CAD7A-E04C-47B2-81EE-546146B795F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7198410"/>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Lst>
  <p:hf hdr="0" ftr="0" dt="0"/>
  <p:txStyles>
    <p:titleStyle>
      <a:lvl1pPr algn="ctr" defTabSz="910287" rtl="0" eaLnBrk="1" latinLnBrk="0" hangingPunct="1">
        <a:spcBef>
          <a:spcPct val="0"/>
        </a:spcBef>
        <a:buNone/>
        <a:defRPr kumimoji="1" sz="4000" b="1" kern="1200">
          <a:solidFill>
            <a:schemeClr val="bg1"/>
          </a:solidFill>
          <a:latin typeface="+mj-lt"/>
          <a:ea typeface="+mj-ea"/>
          <a:cs typeface="+mj-cs"/>
        </a:defRPr>
      </a:lvl1pPr>
    </p:titleStyle>
    <p:bodyStyle>
      <a:lvl1pPr marL="341356" indent="-341356" algn="l" defTabSz="910287"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39605" indent="-284469" algn="l" defTabSz="91028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37863" indent="-227573" algn="l" defTabSz="91028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2999"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48143"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03289"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58431"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13576"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68716" indent="-227573" algn="l" defTabSz="91028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0287" rtl="0" eaLnBrk="1" latinLnBrk="0" hangingPunct="1">
        <a:defRPr kumimoji="1" sz="1800" kern="1200">
          <a:solidFill>
            <a:schemeClr val="tx1"/>
          </a:solidFill>
          <a:latin typeface="+mn-lt"/>
          <a:ea typeface="+mn-ea"/>
          <a:cs typeface="+mn-cs"/>
        </a:defRPr>
      </a:lvl1pPr>
      <a:lvl2pPr marL="455142" algn="l" defTabSz="910287" rtl="0" eaLnBrk="1" latinLnBrk="0" hangingPunct="1">
        <a:defRPr kumimoji="1" sz="1800" kern="1200">
          <a:solidFill>
            <a:schemeClr val="tx1"/>
          </a:solidFill>
          <a:latin typeface="+mn-lt"/>
          <a:ea typeface="+mn-ea"/>
          <a:cs typeface="+mn-cs"/>
        </a:defRPr>
      </a:lvl2pPr>
      <a:lvl3pPr marL="910287" algn="l" defTabSz="910287" rtl="0" eaLnBrk="1" latinLnBrk="0" hangingPunct="1">
        <a:defRPr kumimoji="1" sz="1800" kern="1200">
          <a:solidFill>
            <a:schemeClr val="tx1"/>
          </a:solidFill>
          <a:latin typeface="+mn-lt"/>
          <a:ea typeface="+mn-ea"/>
          <a:cs typeface="+mn-cs"/>
        </a:defRPr>
      </a:lvl3pPr>
      <a:lvl4pPr marL="1365428" algn="l" defTabSz="910287" rtl="0" eaLnBrk="1" latinLnBrk="0" hangingPunct="1">
        <a:defRPr kumimoji="1" sz="1800" kern="1200">
          <a:solidFill>
            <a:schemeClr val="tx1"/>
          </a:solidFill>
          <a:latin typeface="+mn-lt"/>
          <a:ea typeface="+mn-ea"/>
          <a:cs typeface="+mn-cs"/>
        </a:defRPr>
      </a:lvl4pPr>
      <a:lvl5pPr marL="1820572" algn="l" defTabSz="910287" rtl="0" eaLnBrk="1" latinLnBrk="0" hangingPunct="1">
        <a:defRPr kumimoji="1" sz="1800" kern="1200">
          <a:solidFill>
            <a:schemeClr val="tx1"/>
          </a:solidFill>
          <a:latin typeface="+mn-lt"/>
          <a:ea typeface="+mn-ea"/>
          <a:cs typeface="+mn-cs"/>
        </a:defRPr>
      </a:lvl5pPr>
      <a:lvl6pPr marL="2275718" algn="l" defTabSz="910287" rtl="0" eaLnBrk="1" latinLnBrk="0" hangingPunct="1">
        <a:defRPr kumimoji="1" sz="1800" kern="1200">
          <a:solidFill>
            <a:schemeClr val="tx1"/>
          </a:solidFill>
          <a:latin typeface="+mn-lt"/>
          <a:ea typeface="+mn-ea"/>
          <a:cs typeface="+mn-cs"/>
        </a:defRPr>
      </a:lvl6pPr>
      <a:lvl7pPr marL="2730860" algn="l" defTabSz="910287" rtl="0" eaLnBrk="1" latinLnBrk="0" hangingPunct="1">
        <a:defRPr kumimoji="1" sz="1800" kern="1200">
          <a:solidFill>
            <a:schemeClr val="tx1"/>
          </a:solidFill>
          <a:latin typeface="+mn-lt"/>
          <a:ea typeface="+mn-ea"/>
          <a:cs typeface="+mn-cs"/>
        </a:defRPr>
      </a:lvl7pPr>
      <a:lvl8pPr marL="3185999" algn="l" defTabSz="910287" rtl="0" eaLnBrk="1" latinLnBrk="0" hangingPunct="1">
        <a:defRPr kumimoji="1" sz="1800" kern="1200">
          <a:solidFill>
            <a:schemeClr val="tx1"/>
          </a:solidFill>
          <a:latin typeface="+mn-lt"/>
          <a:ea typeface="+mn-ea"/>
          <a:cs typeface="+mn-cs"/>
        </a:defRPr>
      </a:lvl8pPr>
      <a:lvl9pPr marL="3641145" algn="l" defTabSz="910287"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768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384550" y="635768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7099300" y="635768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F08B2-1F9F-4BE2-83D8-BCD944CE9ECB}" type="slidenum">
              <a:rPr lang="ja-JP" altLang="en-US" smtClean="0">
                <a:solidFill>
                  <a:prstClr val="black">
                    <a:tint val="75000"/>
                  </a:prstClr>
                </a:solidFill>
                <a:ea typeface="ＭＳ Ｐゴシック" pitchFamily="50" charset="-128"/>
              </a:rPr>
              <a:pPr/>
              <a:t>‹#›</a:t>
            </a:fld>
            <a:endParaRPr lang="ja-JP" altLang="en-US">
              <a:solidFill>
                <a:prstClr val="black">
                  <a:tint val="75000"/>
                </a:prstClr>
              </a:solidFill>
              <a:ea typeface="ＭＳ Ｐゴシック" pitchFamily="50" charset="-128"/>
            </a:endParaRPr>
          </a:p>
        </p:txBody>
      </p:sp>
    </p:spTree>
    <p:extLst>
      <p:ext uri="{BB962C8B-B14F-4D97-AF65-F5344CB8AC3E}">
        <p14:creationId xmlns:p14="http://schemas.microsoft.com/office/powerpoint/2010/main" val="2920083530"/>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 id="2147484656" r:id="rId13"/>
    <p:sldLayoutId id="2147484657" r:id="rId14"/>
    <p:sldLayoutId id="2147484658" r:id="rId15"/>
    <p:sldLayoutId id="2147484659" r:id="rId16"/>
    <p:sldLayoutId id="2147484660" r:id="rId17"/>
    <p:sldLayoutId id="2147484661" r:id="rId18"/>
    <p:sldLayoutId id="2147484662" r:id="rId19"/>
    <p:sldLayoutId id="2147484663" r:id="rId20"/>
    <p:sldLayoutId id="2147484664" r:id="rId21"/>
    <p:sldLayoutId id="2147484665" r:id="rId22"/>
    <p:sldLayoutId id="2147484666" r:id="rId23"/>
    <p:sldLayoutId id="2147484667" r:id="rId24"/>
    <p:sldLayoutId id="2147484668" r:id="rId25"/>
    <p:sldLayoutId id="2147484669" r:id="rId26"/>
    <p:sldLayoutId id="2147484670" r:id="rId27"/>
    <p:sldLayoutId id="2147484671" r:id="rId28"/>
    <p:sldLayoutId id="2147484672" r:id="rId29"/>
    <p:sldLayoutId id="2147484673" r:id="rId30"/>
    <p:sldLayoutId id="2147484674" r:id="rId31"/>
    <p:sldLayoutId id="2147484675" r:id="rId32"/>
    <p:sldLayoutId id="2147484676" r:id="rId33"/>
    <p:sldLayoutId id="2147484677" r:id="rId34"/>
    <p:sldLayoutId id="2147484678" r:id="rId35"/>
    <p:sldLayoutId id="2147484679" r:id="rId36"/>
    <p:sldLayoutId id="2147484680" r:id="rId37"/>
    <p:sldLayoutId id="2147484681" r:id="rId38"/>
    <p:sldLayoutId id="2147484682" r:id="rId39"/>
    <p:sldLayoutId id="2147484683" r:id="rId40"/>
    <p:sldLayoutId id="2147484684" r:id="rId41"/>
    <p:sldLayoutId id="2147484685" r:id="rId42"/>
    <p:sldLayoutId id="2147484686" r:id="rId43"/>
    <p:sldLayoutId id="2147484687" r:id="rId44"/>
    <p:sldLayoutId id="2147484688" r:id="rId45"/>
    <p:sldLayoutId id="2147484689" r:id="rId46"/>
    <p:sldLayoutId id="2147484690" r:id="rId47"/>
    <p:sldLayoutId id="2147484691" r:id="rId48"/>
    <p:sldLayoutId id="2147484692" r:id="rId49"/>
    <p:sldLayoutId id="2147484693" r:id="rId50"/>
    <p:sldLayoutId id="2147484694" r:id="rId51"/>
    <p:sldLayoutId id="2147484695" r:id="rId52"/>
    <p:sldLayoutId id="2147484696" r:id="rId53"/>
    <p:sldLayoutId id="2147484697" r:id="rId54"/>
    <p:sldLayoutId id="2147484698" r:id="rId55"/>
    <p:sldLayoutId id="2147484699" r:id="rId56"/>
    <p:sldLayoutId id="2147484700" r:id="rId57"/>
    <p:sldLayoutId id="2147484701" r:id="rId58"/>
    <p:sldLayoutId id="2147484702" r:id="rId59"/>
    <p:sldLayoutId id="2147484703" r:id="rId60"/>
    <p:sldLayoutId id="2147484704" r:id="rId61"/>
    <p:sldLayoutId id="2147484705" r:id="rId62"/>
    <p:sldLayoutId id="2147484706" r:id="rId63"/>
    <p:sldLayoutId id="2147484707" r:id="rId64"/>
    <p:sldLayoutId id="2147484708" r:id="rId65"/>
    <p:sldLayoutId id="2147484709" r:id="rId66"/>
    <p:sldLayoutId id="2147484710" r:id="rId67"/>
    <p:sldLayoutId id="2147484711" r:id="rId68"/>
    <p:sldLayoutId id="2147484712" r:id="rId69"/>
    <p:sldLayoutId id="2147484713" r:id="rId70"/>
    <p:sldLayoutId id="2147484714" r:id="rId71"/>
    <p:sldLayoutId id="2147484715" r:id="rId72"/>
    <p:sldLayoutId id="2147484716" r:id="rId73"/>
    <p:sldLayoutId id="2147484717" r:id="rId74"/>
    <p:sldLayoutId id="2147484718" r:id="rId75"/>
    <p:sldLayoutId id="2147484719" r:id="rId76"/>
    <p:sldLayoutId id="2147484720" r:id="rId77"/>
    <p:sldLayoutId id="2147484721" r:id="rId78"/>
    <p:sldLayoutId id="2147484722" r:id="rId79"/>
    <p:sldLayoutId id="2147484723" r:id="rId80"/>
    <p:sldLayoutId id="2147484724" r:id="rId81"/>
    <p:sldLayoutId id="2147484725" r:id="rId82"/>
    <p:sldLayoutId id="2147484726" r:id="rId83"/>
    <p:sldLayoutId id="2147484727" r:id="rId84"/>
    <p:sldLayoutId id="2147484728" r:id="rId85"/>
    <p:sldLayoutId id="2147484729" r:id="rId86"/>
    <p:sldLayoutId id="2147484730" r:id="rId87"/>
    <p:sldLayoutId id="2147484731" r:id="rId88"/>
    <p:sldLayoutId id="2147484732" r:id="rId89"/>
    <p:sldLayoutId id="2147484733" r:id="rId90"/>
    <p:sldLayoutId id="2147484734" r:id="rId91"/>
    <p:sldLayoutId id="2147484735" r:id="rId92"/>
    <p:sldLayoutId id="2147484736" r:id="rId93"/>
    <p:sldLayoutId id="2147484737" r:id="rId94"/>
    <p:sldLayoutId id="2147484738" r:id="rId95"/>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906000" cy="620688"/>
          </a:xfrm>
          <a:prstGeom prst="rect">
            <a:avLst/>
          </a:prstGeom>
        </p:spPr>
        <p:style>
          <a:lnRef idx="1">
            <a:schemeClr val="accent1"/>
          </a:lnRef>
          <a:fillRef idx="3">
            <a:schemeClr val="accent1"/>
          </a:fillRef>
          <a:effectRef idx="2">
            <a:schemeClr val="accent1"/>
          </a:effectRef>
          <a:fontRef idx="none"/>
        </p:style>
        <p:txBody>
          <a:bodyPr vert="horz" lIns="91440" tIns="45720" rIns="91440" bIns="45720" rtlCol="0" anchor="ctr">
            <a:no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764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764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570005" y="6462174"/>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5CAD7A-E04C-47B2-81EE-546146B795F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778663987"/>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Lst>
  <p:hf hdr="0" ftr="0" dt="0"/>
  <p:txStyles>
    <p:titleStyle>
      <a:lvl1pPr algn="ctr" defTabSz="914400" rtl="0" eaLnBrk="1" latinLnBrk="0" hangingPunct="1">
        <a:spcBef>
          <a:spcPct val="0"/>
        </a:spcBef>
        <a:buNone/>
        <a:defRPr kumimoji="1"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768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384550" y="635768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7099300" y="635768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F08B2-1F9F-4BE2-83D8-BCD944CE9ECB}" type="slidenum">
              <a:rPr lang="ja-JP" altLang="en-US" smtClean="0">
                <a:solidFill>
                  <a:prstClr val="black">
                    <a:tint val="75000"/>
                  </a:prstClr>
                </a:solidFill>
                <a:ea typeface="ＭＳ Ｐゴシック" pitchFamily="50" charset="-128"/>
              </a:rPr>
              <a:pPr/>
              <a:t>‹#›</a:t>
            </a:fld>
            <a:endParaRPr lang="ja-JP" altLang="en-US">
              <a:solidFill>
                <a:prstClr val="black">
                  <a:tint val="75000"/>
                </a:prstClr>
              </a:solidFill>
              <a:ea typeface="ＭＳ Ｐゴシック" pitchFamily="50" charset="-128"/>
            </a:endParaRPr>
          </a:p>
        </p:txBody>
      </p:sp>
    </p:spTree>
    <p:extLst>
      <p:ext uri="{BB962C8B-B14F-4D97-AF65-F5344CB8AC3E}">
        <p14:creationId xmlns:p14="http://schemas.microsoft.com/office/powerpoint/2010/main" val="3707346799"/>
      </p:ext>
    </p:extLst>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 id="2147484791" r:id="rId12"/>
    <p:sldLayoutId id="2147484792" r:id="rId13"/>
    <p:sldLayoutId id="2147484793" r:id="rId14"/>
    <p:sldLayoutId id="2147484794" r:id="rId15"/>
    <p:sldLayoutId id="2147484795" r:id="rId16"/>
    <p:sldLayoutId id="2147484796" r:id="rId17"/>
    <p:sldLayoutId id="2147484797" r:id="rId18"/>
    <p:sldLayoutId id="2147484798" r:id="rId19"/>
    <p:sldLayoutId id="2147484799" r:id="rId20"/>
    <p:sldLayoutId id="2147484800" r:id="rId21"/>
    <p:sldLayoutId id="2147484801" r:id="rId22"/>
    <p:sldLayoutId id="2147484802" r:id="rId23"/>
    <p:sldLayoutId id="2147484803" r:id="rId24"/>
    <p:sldLayoutId id="2147484804" r:id="rId25"/>
    <p:sldLayoutId id="2147484805" r:id="rId26"/>
    <p:sldLayoutId id="2147484806" r:id="rId27"/>
    <p:sldLayoutId id="2147484807" r:id="rId28"/>
    <p:sldLayoutId id="2147484808" r:id="rId29"/>
    <p:sldLayoutId id="2147484809" r:id="rId30"/>
    <p:sldLayoutId id="2147484810" r:id="rId31"/>
    <p:sldLayoutId id="2147484811" r:id="rId32"/>
    <p:sldLayoutId id="2147484812" r:id="rId33"/>
    <p:sldLayoutId id="2147484813" r:id="rId34"/>
    <p:sldLayoutId id="2147484814" r:id="rId35"/>
    <p:sldLayoutId id="2147484815" r:id="rId36"/>
    <p:sldLayoutId id="2147484816" r:id="rId37"/>
    <p:sldLayoutId id="2147484817" r:id="rId38"/>
    <p:sldLayoutId id="2147484818" r:id="rId39"/>
    <p:sldLayoutId id="2147484819" r:id="rId40"/>
    <p:sldLayoutId id="2147484820" r:id="rId41"/>
    <p:sldLayoutId id="2147484821" r:id="rId42"/>
    <p:sldLayoutId id="2147484822" r:id="rId43"/>
    <p:sldLayoutId id="2147484823" r:id="rId44"/>
    <p:sldLayoutId id="2147484824" r:id="rId45"/>
    <p:sldLayoutId id="2147484825" r:id="rId46"/>
    <p:sldLayoutId id="2147484826" r:id="rId47"/>
    <p:sldLayoutId id="2147484827" r:id="rId48"/>
    <p:sldLayoutId id="2147484828" r:id="rId49"/>
    <p:sldLayoutId id="2147484829" r:id="rId50"/>
    <p:sldLayoutId id="2147484830" r:id="rId51"/>
    <p:sldLayoutId id="2147484831" r:id="rId52"/>
    <p:sldLayoutId id="2147484832" r:id="rId53"/>
    <p:sldLayoutId id="2147484833" r:id="rId54"/>
    <p:sldLayoutId id="2147484834" r:id="rId55"/>
    <p:sldLayoutId id="2147484835" r:id="rId56"/>
    <p:sldLayoutId id="2147484836" r:id="rId57"/>
    <p:sldLayoutId id="2147484837" r:id="rId58"/>
    <p:sldLayoutId id="2147484838" r:id="rId59"/>
    <p:sldLayoutId id="2147484839" r:id="rId60"/>
    <p:sldLayoutId id="2147484840" r:id="rId61"/>
    <p:sldLayoutId id="2147484841" r:id="rId62"/>
    <p:sldLayoutId id="2147484842" r:id="rId63"/>
    <p:sldLayoutId id="2147484843" r:id="rId64"/>
    <p:sldLayoutId id="2147484844" r:id="rId65"/>
    <p:sldLayoutId id="2147484845" r:id="rId66"/>
    <p:sldLayoutId id="2147484846" r:id="rId67"/>
    <p:sldLayoutId id="2147484847" r:id="rId68"/>
    <p:sldLayoutId id="2147484848" r:id="rId69"/>
    <p:sldLayoutId id="2147484849" r:id="rId70"/>
    <p:sldLayoutId id="2147484850" r:id="rId71"/>
    <p:sldLayoutId id="2147484851" r:id="rId72"/>
    <p:sldLayoutId id="2147484852" r:id="rId73"/>
    <p:sldLayoutId id="2147484853" r:id="rId74"/>
    <p:sldLayoutId id="2147484854" r:id="rId75"/>
    <p:sldLayoutId id="2147484855" r:id="rId76"/>
    <p:sldLayoutId id="2147484856" r:id="rId77"/>
    <p:sldLayoutId id="2147484857" r:id="rId78"/>
    <p:sldLayoutId id="2147484858" r:id="rId79"/>
    <p:sldLayoutId id="2147484859" r:id="rId80"/>
    <p:sldLayoutId id="2147484860" r:id="rId81"/>
    <p:sldLayoutId id="2147484861" r:id="rId82"/>
    <p:sldLayoutId id="2147484862" r:id="rId83"/>
    <p:sldLayoutId id="2147484863" r:id="rId84"/>
    <p:sldLayoutId id="2147484864" r:id="rId85"/>
    <p:sldLayoutId id="2147484865" r:id="rId86"/>
    <p:sldLayoutId id="2147484866" r:id="rId87"/>
    <p:sldLayoutId id="2147484867" r:id="rId88"/>
    <p:sldLayoutId id="2147484868" r:id="rId89"/>
    <p:sldLayoutId id="2147484869" r:id="rId90"/>
    <p:sldLayoutId id="2147484870" r:id="rId91"/>
    <p:sldLayoutId id="2147484871" r:id="rId92"/>
    <p:sldLayoutId id="2147484872" r:id="rId93"/>
    <p:sldLayoutId id="2147484873" r:id="rId94"/>
    <p:sldLayoutId id="2147484874" r:id="rId95"/>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5.xml"/><Relationship Id="rId6" Type="http://schemas.openxmlformats.org/officeDocument/2006/relationships/image" Target="../media/image19.jpeg"/><Relationship Id="rId5" Type="http://schemas.openxmlformats.org/officeDocument/2006/relationships/image" Target="../media/image17.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5.jpeg"/><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30.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4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41.xml"/></Relationships>
</file>

<file path=ppt/slides/_rels/slide2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45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wmf"/><Relationship Id="rId7" Type="http://schemas.openxmlformats.org/officeDocument/2006/relationships/image" Target="../media/image49.wmf"/><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452.xml"/><Relationship Id="rId6" Type="http://schemas.openxmlformats.org/officeDocument/2006/relationships/image" Target="../media/image48.jpeg"/><Relationship Id="rId11" Type="http://schemas.openxmlformats.org/officeDocument/2006/relationships/image" Target="../media/image53.pn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6.jpeg"/><Relationship Id="rId1" Type="http://schemas.openxmlformats.org/officeDocument/2006/relationships/slideLayout" Target="../slideLayouts/slideLayout475.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4.xml"/></Relationships>
</file>

<file path=ppt/slides/_rels/slide3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emf"/><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474.xml"/><Relationship Id="rId6" Type="http://schemas.openxmlformats.org/officeDocument/2006/relationships/image" Target="../media/image61.png"/><Relationship Id="rId5" Type="http://schemas.openxmlformats.org/officeDocument/2006/relationships/image" Target="../media/image60.wmf"/><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05.xml"/><Relationship Id="rId5" Type="http://schemas.openxmlformats.org/officeDocument/2006/relationships/image" Target="../media/image45.wmf"/><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276.xml"/><Relationship Id="rId5" Type="http://schemas.openxmlformats.org/officeDocument/2006/relationships/image" Target="../media/image69.png"/><Relationship Id="rId4" Type="http://schemas.openxmlformats.org/officeDocument/2006/relationships/image" Target="../media/image68.wmf"/></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7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76.xml"/><Relationship Id="rId6" Type="http://schemas.openxmlformats.org/officeDocument/2006/relationships/image" Target="../media/image72.emf"/><Relationship Id="rId5" Type="http://schemas.openxmlformats.org/officeDocument/2006/relationships/image" Target="../media/image71.jpe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76.xml"/></Relationships>
</file>

<file path=ppt/slides/_rels/slide4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8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94.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64569" y="4293096"/>
            <a:ext cx="7823493" cy="1752600"/>
          </a:xfrm>
        </p:spPr>
        <p:txBody>
          <a:bodyPr/>
          <a:lstStyle/>
          <a:p>
            <a:r>
              <a:rPr lang="ja-JP" altLang="en-US" dirty="0" smtClean="0">
                <a:latin typeface="+mj-ea"/>
                <a:ea typeface="+mj-ea"/>
              </a:rPr>
              <a:t>平成</a:t>
            </a:r>
            <a:r>
              <a:rPr lang="en-US" altLang="ja-JP" dirty="0" smtClean="0">
                <a:latin typeface="+mj-ea"/>
                <a:ea typeface="+mj-ea"/>
              </a:rPr>
              <a:t>28</a:t>
            </a:r>
            <a:r>
              <a:rPr lang="ja-JP" altLang="en-US" dirty="0" smtClean="0">
                <a:latin typeface="+mj-ea"/>
                <a:ea typeface="+mj-ea"/>
              </a:rPr>
              <a:t>年７月</a:t>
            </a:r>
            <a:r>
              <a:rPr lang="en-US" altLang="ja-JP" dirty="0">
                <a:latin typeface="+mj-ea"/>
                <a:ea typeface="+mj-ea"/>
              </a:rPr>
              <a:t>29</a:t>
            </a:r>
            <a:r>
              <a:rPr lang="ja-JP" altLang="en-US" dirty="0" smtClean="0">
                <a:latin typeface="+mj-ea"/>
                <a:ea typeface="+mj-ea"/>
              </a:rPr>
              <a:t>日</a:t>
            </a:r>
            <a:endParaRPr lang="en-US" altLang="ja-JP" dirty="0" smtClean="0">
              <a:latin typeface="+mj-ea"/>
              <a:ea typeface="+mj-ea"/>
            </a:endParaRPr>
          </a:p>
          <a:p>
            <a:r>
              <a:rPr lang="ja-JP" altLang="en-US" dirty="0" smtClean="0">
                <a:latin typeface="+mj-ea"/>
                <a:ea typeface="+mj-ea"/>
              </a:rPr>
              <a:t>環境省　地球環境局　低炭素社会推進室長</a:t>
            </a:r>
            <a:endParaRPr lang="en-US" altLang="ja-JP" dirty="0" smtClean="0">
              <a:latin typeface="+mj-ea"/>
              <a:ea typeface="+mj-ea"/>
            </a:endParaRPr>
          </a:p>
          <a:p>
            <a:r>
              <a:rPr kumimoji="1" lang="ja-JP" altLang="en-US" dirty="0" smtClean="0">
                <a:latin typeface="+mj-ea"/>
                <a:ea typeface="+mj-ea"/>
              </a:rPr>
              <a:t>名倉　</a:t>
            </a:r>
            <a:r>
              <a:rPr lang="ja-JP" altLang="en-US" dirty="0">
                <a:latin typeface="+mj-ea"/>
                <a:ea typeface="+mj-ea"/>
              </a:rPr>
              <a:t>良雄</a:t>
            </a:r>
            <a:endParaRPr kumimoji="1" lang="en-US" altLang="ja-JP" dirty="0" smtClean="0">
              <a:latin typeface="+mj-ea"/>
              <a:ea typeface="+mj-ea"/>
            </a:endParaRPr>
          </a:p>
        </p:txBody>
      </p:sp>
      <p:sp>
        <p:nvSpPr>
          <p:cNvPr id="6" name="タイトル 5"/>
          <p:cNvSpPr>
            <a:spLocks noGrp="1"/>
          </p:cNvSpPr>
          <p:nvPr>
            <p:ph type="ctrTitle"/>
          </p:nvPr>
        </p:nvSpPr>
        <p:spPr>
          <a:xfrm>
            <a:off x="0" y="2287807"/>
            <a:ext cx="9906000" cy="132301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ja-JP" altLang="en-US" sz="4000" dirty="0" smtClean="0"/>
              <a:t>パリ</a:t>
            </a:r>
            <a:r>
              <a:rPr lang="ja-JP" altLang="en-US" sz="4000" dirty="0"/>
              <a:t>協定を</a:t>
            </a:r>
            <a:r>
              <a:rPr lang="ja-JP" altLang="en-US" sz="4000" dirty="0" smtClean="0"/>
              <a:t>踏まえた</a:t>
            </a:r>
            <a:r>
              <a:rPr lang="en-US" altLang="ja-JP" sz="4000" dirty="0" smtClean="0"/>
              <a:t/>
            </a:r>
            <a:br>
              <a:rPr lang="en-US" altLang="ja-JP" sz="4000" dirty="0" smtClean="0"/>
            </a:br>
            <a:r>
              <a:rPr lang="ja-JP" altLang="en-US" sz="4000" dirty="0" smtClean="0"/>
              <a:t>日本の地球</a:t>
            </a:r>
            <a:r>
              <a:rPr lang="ja-JP" altLang="en-US" sz="4000" dirty="0"/>
              <a:t>温暖化</a:t>
            </a:r>
            <a:r>
              <a:rPr lang="ja-JP" altLang="en-US" sz="4000" dirty="0" smtClean="0"/>
              <a:t>対策計画</a:t>
            </a:r>
            <a:endParaRPr lang="ja-JP" altLang="en-US" sz="40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26230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正方形/長方形 41"/>
          <p:cNvSpPr>
            <a:spLocks/>
          </p:cNvSpPr>
          <p:nvPr/>
        </p:nvSpPr>
        <p:spPr bwMode="auto">
          <a:xfrm>
            <a:off x="56457" y="2060078"/>
            <a:ext cx="9789537" cy="4679382"/>
          </a:xfrm>
          <a:custGeom>
            <a:avLst/>
            <a:gdLst>
              <a:gd name="T0" fmla="*/ 0 w 9566065"/>
              <a:gd name="T1" fmla="*/ 0 h 5007337"/>
              <a:gd name="T2" fmla="*/ 798570 w 9566065"/>
              <a:gd name="T3" fmla="*/ 0 h 5007337"/>
              <a:gd name="T4" fmla="*/ 798570 w 9566065"/>
              <a:gd name="T5" fmla="*/ 30200 h 5007337"/>
              <a:gd name="T6" fmla="*/ 990 w 9566065"/>
              <a:gd name="T7" fmla="*/ 30272 h 5007337"/>
              <a:gd name="T8" fmla="*/ 0 w 9566065"/>
              <a:gd name="T9" fmla="*/ 0 h 5007337"/>
              <a:gd name="T10" fmla="*/ 0 60000 65536"/>
              <a:gd name="T11" fmla="*/ 0 60000 65536"/>
              <a:gd name="T12" fmla="*/ 0 60000 65536"/>
              <a:gd name="T13" fmla="*/ 0 60000 65536"/>
              <a:gd name="T14" fmla="*/ 0 60000 65536"/>
              <a:gd name="T15" fmla="*/ 0 w 9566065"/>
              <a:gd name="T16" fmla="*/ 0 h 5007337"/>
              <a:gd name="T17" fmla="*/ 9566065 w 9566065"/>
              <a:gd name="T18" fmla="*/ 5007337 h 5007337"/>
            </a:gdLst>
            <a:ahLst/>
            <a:cxnLst>
              <a:cxn ang="T10">
                <a:pos x="T0" y="T1"/>
              </a:cxn>
              <a:cxn ang="T11">
                <a:pos x="T2" y="T3"/>
              </a:cxn>
              <a:cxn ang="T12">
                <a:pos x="T4" y="T5"/>
              </a:cxn>
              <a:cxn ang="T13">
                <a:pos x="T6" y="T7"/>
              </a:cxn>
              <a:cxn ang="T14">
                <a:pos x="T8" y="T9"/>
              </a:cxn>
            </a:cxnLst>
            <a:rect l="T15" t="T16" r="T17" b="T18"/>
            <a:pathLst>
              <a:path w="9566065" h="5007337">
                <a:moveTo>
                  <a:pt x="0" y="0"/>
                </a:moveTo>
                <a:lnTo>
                  <a:pt x="9566065" y="0"/>
                </a:lnTo>
                <a:lnTo>
                  <a:pt x="9566065" y="4995462"/>
                </a:lnTo>
                <a:lnTo>
                  <a:pt x="11875" y="5007337"/>
                </a:lnTo>
                <a:cubicBezTo>
                  <a:pt x="7917" y="3338225"/>
                  <a:pt x="3958" y="1669112"/>
                  <a:pt x="0" y="0"/>
                </a:cubicBezTo>
                <a:close/>
              </a:path>
            </a:pathLst>
          </a:custGeom>
          <a:solidFill>
            <a:srgbClr val="CCFFCC">
              <a:alpha val="6470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a:p>
            <a:endParaRPr lang="en-US" altLang="ja-JP">
              <a:solidFill>
                <a:srgbClr val="000000"/>
              </a:solidFill>
              <a:latin typeface="ＭＳ Ｐゴシック" pitchFamily="50" charset="-128"/>
            </a:endParaRPr>
          </a:p>
        </p:txBody>
      </p:sp>
      <p:sp>
        <p:nvSpPr>
          <p:cNvPr id="14" name="Rectangle 11"/>
          <p:cNvSpPr>
            <a:spLocks noChangeArrowheads="1"/>
          </p:cNvSpPr>
          <p:nvPr/>
        </p:nvSpPr>
        <p:spPr bwMode="auto">
          <a:xfrm>
            <a:off x="0" y="0"/>
            <a:ext cx="9906000" cy="52228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0" lang="ja-JP" altLang="en-US" sz="2800" b="1" kern="0" dirty="0">
                <a:solidFill>
                  <a:prstClr val="white"/>
                </a:solidFill>
                <a:latin typeface="ＭＳ Ｐゴシック"/>
              </a:rPr>
              <a:t>Ｇ７富山環境大臣</a:t>
            </a:r>
            <a:r>
              <a:rPr kumimoji="0" lang="ja-JP" altLang="en-US" sz="2800" b="1" kern="0" dirty="0" smtClean="0">
                <a:solidFill>
                  <a:prstClr val="white"/>
                </a:solidFill>
                <a:latin typeface="ＭＳ Ｐゴシック"/>
              </a:rPr>
              <a:t>会合</a:t>
            </a:r>
            <a:endParaRPr kumimoji="0" lang="ja-JP" altLang="en-US" sz="2800" b="1" kern="0" dirty="0">
              <a:solidFill>
                <a:prstClr val="white"/>
              </a:solidFill>
              <a:latin typeface="ＭＳ Ｐゴシック"/>
            </a:endParaRPr>
          </a:p>
        </p:txBody>
      </p:sp>
      <p:sp>
        <p:nvSpPr>
          <p:cNvPr id="32773" name="テキスト ボックス 5"/>
          <p:cNvSpPr txBox="1">
            <a:spLocks noChangeArrowheads="1"/>
          </p:cNvSpPr>
          <p:nvPr/>
        </p:nvSpPr>
        <p:spPr bwMode="auto">
          <a:xfrm>
            <a:off x="6349471" y="1205316"/>
            <a:ext cx="930408"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b="1">
                <a:solidFill>
                  <a:srgbClr val="FFFFFF"/>
                </a:solidFill>
                <a:latin typeface="ＭＳ Ｐゴシック" pitchFamily="50" charset="-128"/>
              </a:rPr>
              <a:t>資料１</a:t>
            </a:r>
          </a:p>
        </p:txBody>
      </p:sp>
      <p:sp>
        <p:nvSpPr>
          <p:cNvPr id="15" name="正方形/長方形 14"/>
          <p:cNvSpPr/>
          <p:nvPr/>
        </p:nvSpPr>
        <p:spPr>
          <a:xfrm>
            <a:off x="62183" y="692697"/>
            <a:ext cx="9789537" cy="1200329"/>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defRPr/>
            </a:pPr>
            <a:r>
              <a:rPr lang="ja-JP" altLang="en-US" dirty="0">
                <a:solidFill>
                  <a:prstClr val="black"/>
                </a:solidFill>
                <a:latin typeface="ＭＳ Ｐゴシック" panose="020B0600070205080204" pitchFamily="50" charset="-128"/>
              </a:rPr>
              <a:t>日程</a:t>
            </a:r>
            <a:r>
              <a:rPr lang="zh-TW" altLang="en-US" dirty="0">
                <a:solidFill>
                  <a:prstClr val="black"/>
                </a:solidFill>
                <a:latin typeface="ＭＳ Ｐゴシック" panose="020B0600070205080204" pitchFamily="50" charset="-128"/>
                <a:ea typeface="ＭＳ Ｐゴシック" panose="020B0600070205080204" pitchFamily="50" charset="-128"/>
              </a:rPr>
              <a:t>：</a:t>
            </a:r>
            <a:r>
              <a:rPr lang="en-US" altLang="zh-TW" dirty="0">
                <a:solidFill>
                  <a:prstClr val="black"/>
                </a:solidFill>
                <a:latin typeface="ＭＳ Ｐゴシック" panose="020B0600070205080204" pitchFamily="50" charset="-128"/>
                <a:ea typeface="ＭＳ Ｐゴシック" panose="020B0600070205080204" pitchFamily="50" charset="-128"/>
              </a:rPr>
              <a:t>2016</a:t>
            </a:r>
            <a:r>
              <a:rPr lang="zh-TW" altLang="en-US" dirty="0">
                <a:solidFill>
                  <a:prstClr val="black"/>
                </a:solidFill>
                <a:latin typeface="ＭＳ Ｐゴシック" panose="020B0600070205080204" pitchFamily="50" charset="-128"/>
                <a:ea typeface="ＭＳ Ｐゴシック" panose="020B0600070205080204" pitchFamily="50" charset="-128"/>
              </a:rPr>
              <a:t>年</a:t>
            </a:r>
            <a:r>
              <a:rPr lang="ja-JP" altLang="en-US" dirty="0">
                <a:solidFill>
                  <a:prstClr val="black"/>
                </a:solidFill>
                <a:latin typeface="ＭＳ Ｐゴシック" panose="020B0600070205080204" pitchFamily="50" charset="-128"/>
              </a:rPr>
              <a:t>５月</a:t>
            </a:r>
            <a:r>
              <a:rPr lang="en-US" altLang="ja-JP" dirty="0">
                <a:solidFill>
                  <a:prstClr val="black"/>
                </a:solidFill>
                <a:latin typeface="ＭＳ Ｐゴシック" panose="020B0600070205080204" pitchFamily="50" charset="-128"/>
              </a:rPr>
              <a:t>15</a:t>
            </a:r>
            <a:r>
              <a:rPr lang="ja-JP" altLang="en-US" dirty="0">
                <a:solidFill>
                  <a:prstClr val="black"/>
                </a:solidFill>
                <a:latin typeface="ＭＳ Ｐゴシック" panose="020B0600070205080204" pitchFamily="50" charset="-128"/>
              </a:rPr>
              <a:t>日（日）</a:t>
            </a:r>
            <a:r>
              <a:rPr lang="en-US" altLang="ja-JP" dirty="0">
                <a:solidFill>
                  <a:prstClr val="black"/>
                </a:solidFill>
                <a:latin typeface="ＭＳ Ｐゴシック" panose="020B0600070205080204" pitchFamily="50" charset="-128"/>
              </a:rPr>
              <a:t>-16</a:t>
            </a:r>
            <a:r>
              <a:rPr lang="ja-JP" altLang="en-US" dirty="0">
                <a:solidFill>
                  <a:prstClr val="black"/>
                </a:solidFill>
                <a:latin typeface="ＭＳ Ｐゴシック" panose="020B0600070205080204" pitchFamily="50" charset="-128"/>
              </a:rPr>
              <a:t>日（月</a:t>
            </a:r>
            <a:r>
              <a:rPr lang="ja-JP" altLang="en-US" dirty="0" smtClean="0">
                <a:solidFill>
                  <a:prstClr val="black"/>
                </a:solidFill>
                <a:latin typeface="ＭＳ Ｐゴシック" panose="020B0600070205080204" pitchFamily="50" charset="-128"/>
              </a:rPr>
              <a:t>）　　　　</a:t>
            </a:r>
            <a:r>
              <a:rPr lang="zh-TW" altLang="en-US" dirty="0" smtClean="0">
                <a:solidFill>
                  <a:prstClr val="black"/>
                </a:solidFill>
                <a:latin typeface="ＭＳ Ｐゴシック" panose="020B0600070205080204" pitchFamily="50" charset="-128"/>
                <a:ea typeface="ＭＳ Ｐゴシック" panose="020B0600070205080204" pitchFamily="50" charset="-128"/>
              </a:rPr>
              <a:t>場所：</a:t>
            </a:r>
            <a:r>
              <a:rPr lang="ja-JP" altLang="en-US" dirty="0">
                <a:solidFill>
                  <a:prstClr val="black"/>
                </a:solidFill>
                <a:latin typeface="ＭＳ Ｐゴシック" panose="020B0600070205080204" pitchFamily="50" charset="-128"/>
                <a:ea typeface="ＭＳ Ｐゴシック" panose="020B0600070205080204" pitchFamily="50" charset="-128"/>
              </a:rPr>
              <a:t>富山県</a:t>
            </a:r>
            <a:r>
              <a:rPr lang="zh-TW" altLang="en-US" dirty="0" smtClean="0">
                <a:solidFill>
                  <a:prstClr val="black"/>
                </a:solidFill>
                <a:latin typeface="ＭＳ Ｐゴシック" panose="020B0600070205080204" pitchFamily="50" charset="-128"/>
                <a:ea typeface="ＭＳ Ｐゴシック" panose="020B0600070205080204" pitchFamily="50" charset="-128"/>
              </a:rPr>
              <a:t>富山市</a:t>
            </a:r>
            <a:endParaRPr lang="zh-TW" altLang="en-US" dirty="0">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dirty="0" smtClean="0">
                <a:solidFill>
                  <a:prstClr val="black"/>
                </a:solidFill>
                <a:latin typeface="ＭＳ Ｐゴシック" panose="020B0600070205080204" pitchFamily="50" charset="-128"/>
              </a:rPr>
              <a:t>参加国：</a:t>
            </a:r>
            <a:r>
              <a:rPr lang="ja-JP" altLang="en-US" dirty="0">
                <a:solidFill>
                  <a:prstClr val="black"/>
                </a:solidFill>
                <a:latin typeface="ＭＳ Ｐゴシック" panose="020B0600070205080204" pitchFamily="50" charset="-128"/>
              </a:rPr>
              <a:t>Ｇ７各国</a:t>
            </a:r>
            <a:r>
              <a:rPr lang="ja-JP" altLang="en-US" dirty="0" smtClean="0">
                <a:solidFill>
                  <a:prstClr val="black"/>
                </a:solidFill>
                <a:latin typeface="ＭＳ Ｐゴシック" panose="020B0600070205080204" pitchFamily="50" charset="-128"/>
              </a:rPr>
              <a:t>（日、伊</a:t>
            </a:r>
            <a:r>
              <a:rPr lang="ja-JP" altLang="en-US" dirty="0">
                <a:solidFill>
                  <a:prstClr val="black"/>
                </a:solidFill>
                <a:latin typeface="ＭＳ Ｐゴシック" panose="020B0600070205080204" pitchFamily="50" charset="-128"/>
              </a:rPr>
              <a:t>、加、仏、米、英、</a:t>
            </a:r>
            <a:r>
              <a:rPr lang="ja-JP" altLang="en-US" dirty="0" smtClean="0">
                <a:solidFill>
                  <a:prstClr val="black"/>
                </a:solidFill>
                <a:latin typeface="ＭＳ Ｐゴシック" panose="020B0600070205080204" pitchFamily="50" charset="-128"/>
              </a:rPr>
              <a:t>独）</a:t>
            </a:r>
            <a:r>
              <a:rPr lang="ja-JP" altLang="en-US" dirty="0">
                <a:solidFill>
                  <a:prstClr val="black"/>
                </a:solidFill>
                <a:latin typeface="ＭＳ Ｐゴシック" panose="020B0600070205080204" pitchFamily="50" charset="-128"/>
              </a:rPr>
              <a:t>、</a:t>
            </a:r>
            <a:r>
              <a:rPr lang="en-US" altLang="ja-JP" dirty="0" smtClean="0">
                <a:solidFill>
                  <a:prstClr val="black"/>
                </a:solidFill>
                <a:latin typeface="ＭＳ Ｐゴシック" panose="020B0600070205080204" pitchFamily="50" charset="-128"/>
              </a:rPr>
              <a:t>EU</a:t>
            </a:r>
          </a:p>
          <a:p>
            <a:pPr marL="1077913" indent="-1077913">
              <a:defRPr/>
            </a:pPr>
            <a:r>
              <a:rPr lang="ja-JP" altLang="en-US" dirty="0" smtClean="0">
                <a:solidFill>
                  <a:prstClr val="black"/>
                </a:solidFill>
                <a:latin typeface="ＭＳ Ｐゴシック" panose="020B0600070205080204" pitchFamily="50" charset="-128"/>
              </a:rPr>
              <a:t>招聘</a:t>
            </a:r>
            <a:r>
              <a:rPr lang="ja-JP" altLang="en-US" dirty="0">
                <a:solidFill>
                  <a:prstClr val="black"/>
                </a:solidFill>
                <a:latin typeface="ＭＳ Ｐゴシック" panose="020B0600070205080204" pitchFamily="50" charset="-128"/>
              </a:rPr>
              <a:t>機関</a:t>
            </a:r>
            <a:r>
              <a:rPr lang="ja-JP" altLang="en-US" dirty="0" smtClean="0">
                <a:solidFill>
                  <a:prstClr val="black"/>
                </a:solidFill>
                <a:latin typeface="ＭＳ Ｐゴシック" panose="020B0600070205080204" pitchFamily="50" charset="-128"/>
              </a:rPr>
              <a:t>：地球環境ファシリティ（</a:t>
            </a:r>
            <a:r>
              <a:rPr lang="en-US" altLang="ja-JP" dirty="0" smtClean="0">
                <a:solidFill>
                  <a:prstClr val="black"/>
                </a:solidFill>
                <a:latin typeface="ＭＳ Ｐゴシック" panose="020B0600070205080204" pitchFamily="50" charset="-128"/>
              </a:rPr>
              <a:t>GEF</a:t>
            </a:r>
            <a:r>
              <a:rPr lang="ja-JP" altLang="en-US" dirty="0" smtClean="0">
                <a:solidFill>
                  <a:prstClr val="black"/>
                </a:solidFill>
                <a:latin typeface="ＭＳ Ｐゴシック" panose="020B0600070205080204" pitchFamily="50" charset="-128"/>
              </a:rPr>
              <a:t>）、持続可能性を目指す自治体協議会（</a:t>
            </a:r>
            <a:r>
              <a:rPr lang="en-US" altLang="ja-JP" dirty="0" smtClean="0">
                <a:solidFill>
                  <a:prstClr val="black"/>
                </a:solidFill>
                <a:latin typeface="ＭＳ Ｐゴシック" panose="020B0600070205080204" pitchFamily="50" charset="-128"/>
              </a:rPr>
              <a:t>ICLEI</a:t>
            </a:r>
            <a:r>
              <a:rPr lang="ja-JP" altLang="en-US" dirty="0" smtClean="0">
                <a:solidFill>
                  <a:prstClr val="black"/>
                </a:solidFill>
                <a:latin typeface="ＭＳ Ｐゴシック" panose="020B0600070205080204" pitchFamily="50" charset="-128"/>
              </a:rPr>
              <a:t>）、</a:t>
            </a:r>
            <a:r>
              <a:rPr lang="en-US" altLang="ja-JP" dirty="0" smtClean="0">
                <a:solidFill>
                  <a:prstClr val="black"/>
                </a:solidFill>
                <a:latin typeface="ＭＳ Ｐゴシック" panose="020B0600070205080204" pitchFamily="50" charset="-128"/>
              </a:rPr>
              <a:t>OECD</a:t>
            </a:r>
            <a:r>
              <a:rPr lang="ja-JP" altLang="en-US" dirty="0" err="1">
                <a:solidFill>
                  <a:prstClr val="black"/>
                </a:solidFill>
                <a:latin typeface="ＭＳ Ｐゴシック" panose="020B0600070205080204" pitchFamily="50" charset="-128"/>
              </a:rPr>
              <a:t>、</a:t>
            </a:r>
            <a:r>
              <a:rPr lang="en-US" altLang="ja-JP" dirty="0">
                <a:solidFill>
                  <a:prstClr val="black"/>
                </a:solidFill>
                <a:latin typeface="ＭＳ Ｐゴシック" panose="020B0600070205080204" pitchFamily="50" charset="-128"/>
              </a:rPr>
              <a:t>UNEP</a:t>
            </a:r>
            <a:r>
              <a:rPr lang="ja-JP" altLang="en-US" dirty="0" err="1" smtClean="0">
                <a:solidFill>
                  <a:prstClr val="black"/>
                </a:solidFill>
                <a:latin typeface="ＭＳ Ｐゴシック" panose="020B0600070205080204" pitchFamily="50" charset="-128"/>
              </a:rPr>
              <a:t>、</a:t>
            </a:r>
            <a:r>
              <a:rPr lang="ja-JP" altLang="en-US" dirty="0" smtClean="0">
                <a:solidFill>
                  <a:prstClr val="black"/>
                </a:solidFill>
                <a:latin typeface="ＭＳ Ｐゴシック" panose="020B0600070205080204" pitchFamily="50" charset="-128"/>
              </a:rPr>
              <a:t>国連</a:t>
            </a:r>
            <a:r>
              <a:rPr lang="ja-JP" altLang="en-US" dirty="0">
                <a:solidFill>
                  <a:prstClr val="black"/>
                </a:solidFill>
                <a:latin typeface="ＭＳ Ｐゴシック" panose="020B0600070205080204" pitchFamily="50" charset="-128"/>
              </a:rPr>
              <a:t>グローバルコンパクト、</a:t>
            </a:r>
            <a:r>
              <a:rPr lang="en-US" altLang="ja-JP" dirty="0" smtClean="0">
                <a:solidFill>
                  <a:prstClr val="black"/>
                </a:solidFill>
                <a:latin typeface="ＭＳ Ｐゴシック" panose="020B0600070205080204" pitchFamily="50" charset="-128"/>
              </a:rPr>
              <a:t>100</a:t>
            </a:r>
            <a:r>
              <a:rPr lang="ja-JP" altLang="en-US" dirty="0" smtClean="0">
                <a:solidFill>
                  <a:prstClr val="black"/>
                </a:solidFill>
                <a:latin typeface="ＭＳ Ｐゴシック" panose="020B0600070205080204" pitchFamily="50" charset="-128"/>
              </a:rPr>
              <a:t>のレジリエント</a:t>
            </a:r>
            <a:r>
              <a:rPr lang="ja-JP" altLang="en-US" dirty="0">
                <a:solidFill>
                  <a:prstClr val="black"/>
                </a:solidFill>
                <a:latin typeface="ＭＳ Ｐゴシック" panose="020B0600070205080204" pitchFamily="50" charset="-128"/>
              </a:rPr>
              <a:t>・シティ</a:t>
            </a:r>
            <a:endParaRPr lang="en-US" altLang="ja-JP" dirty="0">
              <a:solidFill>
                <a:prstClr val="black"/>
              </a:solidFill>
              <a:latin typeface="ＭＳ Ｐゴシック" panose="020B0600070205080204" pitchFamily="50" charset="-128"/>
            </a:endParaRPr>
          </a:p>
        </p:txBody>
      </p:sp>
      <p:pic>
        <p:nvPicPr>
          <p:cNvPr id="32781"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170" y="2454964"/>
            <a:ext cx="2262251" cy="281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mbsmx187\Downloads\_DX_5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473" y="4614069"/>
            <a:ext cx="3341715" cy="20556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2623" y="3538543"/>
            <a:ext cx="30956" cy="8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スライド番号プレースホルダー 4"/>
          <p:cNvSpPr>
            <a:spLocks noGrp="1"/>
          </p:cNvSpPr>
          <p:nvPr>
            <p:ph type="sldNum" sz="quarter" idx="12"/>
          </p:nvPr>
        </p:nvSpPr>
        <p:spPr bwMode="auto">
          <a:xfrm>
            <a:off x="7594600" y="6503837"/>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39605" indent="-284469" eaLnBrk="0" hangingPunct="0">
              <a:defRPr kumimoji="1">
                <a:solidFill>
                  <a:schemeClr val="tx1"/>
                </a:solidFill>
                <a:latin typeface="Arial" pitchFamily="34" charset="0"/>
                <a:ea typeface="ＭＳ Ｐゴシック" pitchFamily="50" charset="-128"/>
              </a:defRPr>
            </a:lvl2pPr>
            <a:lvl3pPr marL="1137863" indent="-227573" eaLnBrk="0" hangingPunct="0">
              <a:defRPr kumimoji="1">
                <a:solidFill>
                  <a:schemeClr val="tx1"/>
                </a:solidFill>
                <a:latin typeface="Arial" pitchFamily="34" charset="0"/>
                <a:ea typeface="ＭＳ Ｐゴシック" pitchFamily="50" charset="-128"/>
              </a:defRPr>
            </a:lvl3pPr>
            <a:lvl4pPr marL="1592999" indent="-227573" eaLnBrk="0" hangingPunct="0">
              <a:defRPr kumimoji="1">
                <a:solidFill>
                  <a:schemeClr val="tx1"/>
                </a:solidFill>
                <a:latin typeface="Arial" pitchFamily="34" charset="0"/>
                <a:ea typeface="ＭＳ Ｐゴシック" pitchFamily="50" charset="-128"/>
              </a:defRPr>
            </a:lvl4pPr>
            <a:lvl5pPr marL="2048143" indent="-227573" eaLnBrk="0" hangingPunct="0">
              <a:defRPr kumimoji="1">
                <a:solidFill>
                  <a:schemeClr val="tx1"/>
                </a:solidFill>
                <a:latin typeface="Arial" pitchFamily="34" charset="0"/>
                <a:ea typeface="ＭＳ Ｐゴシック" pitchFamily="50" charset="-128"/>
              </a:defRPr>
            </a:lvl5pPr>
            <a:lvl6pPr marL="2503289"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58431"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1357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6871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C03D51E9-A733-4B71-B61C-A2DEB9C5C42B}" type="slidenum">
              <a:rPr lang="ja-JP" altLang="en-US" sz="1600" b="1">
                <a:solidFill>
                  <a:srgbClr val="000000"/>
                </a:solidFill>
                <a:latin typeface="ＭＳ ゴシック" pitchFamily="49" charset="-128"/>
                <a:ea typeface="ＭＳ ゴシック" pitchFamily="49" charset="-128"/>
              </a:rPr>
              <a:pPr eaLnBrk="1" fontAlgn="base" hangingPunct="1">
                <a:spcBef>
                  <a:spcPct val="0"/>
                </a:spcBef>
                <a:spcAft>
                  <a:spcPct val="0"/>
                </a:spcAft>
              </a:pPr>
              <a:t>9</a:t>
            </a:fld>
            <a:endParaRPr lang="ja-JP" altLang="en-US" sz="1600" b="1">
              <a:solidFill>
                <a:srgbClr val="000000"/>
              </a:solidFill>
              <a:latin typeface="ＭＳ ゴシック" pitchFamily="49" charset="-128"/>
              <a:ea typeface="ＭＳ ゴシック" pitchFamily="49" charset="-128"/>
            </a:endParaRPr>
          </a:p>
        </p:txBody>
      </p:sp>
      <p:sp>
        <p:nvSpPr>
          <p:cNvPr id="17" name="角丸四角形 16"/>
          <p:cNvSpPr/>
          <p:nvPr/>
        </p:nvSpPr>
        <p:spPr bwMode="auto">
          <a:xfrm>
            <a:off x="3728864" y="1895705"/>
            <a:ext cx="5472608" cy="289573"/>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wrap="none" anchor="ctr"/>
          <a:lstStyle/>
          <a:p>
            <a:pPr algn="ctr">
              <a:defRPr/>
            </a:pPr>
            <a:r>
              <a:rPr kumimoji="0" lang="ja-JP" altLang="en-US" b="1" kern="0" dirty="0" smtClean="0">
                <a:solidFill>
                  <a:srgbClr val="000000"/>
                </a:solidFill>
              </a:rPr>
              <a:t>コミュニケ（気候変動及び関連施策部分のポイント）</a:t>
            </a:r>
            <a:endParaRPr kumimoji="0" lang="ja-JP" altLang="en-US" b="1" kern="0" dirty="0">
              <a:solidFill>
                <a:srgbClr val="000000"/>
              </a:solidFill>
            </a:endParaRPr>
          </a:p>
        </p:txBody>
      </p:sp>
      <p:sp>
        <p:nvSpPr>
          <p:cNvPr id="19" name="正方形/長方形 18"/>
          <p:cNvSpPr/>
          <p:nvPr/>
        </p:nvSpPr>
        <p:spPr bwMode="auto">
          <a:xfrm>
            <a:off x="3642443" y="2204867"/>
            <a:ext cx="6069556" cy="4403011"/>
          </a:xfrm>
          <a:prstGeom prst="rect">
            <a:avLst/>
          </a:prstGeom>
          <a:solidFill>
            <a:schemeClr val="bg1"/>
          </a:solidFill>
          <a:ln w="3175" cap="flat" cmpd="sng" algn="ctr">
            <a:solidFill>
              <a:schemeClr val="accent3">
                <a:lumMod val="50000"/>
              </a:schemeClr>
            </a:solidFill>
            <a:prstDash val="solid"/>
          </a:ln>
          <a:effectLst/>
        </p:spPr>
        <p:txBody>
          <a:bodyPr anchor="ctr"/>
          <a:lstStyle/>
          <a:p>
            <a:pPr algn="just">
              <a:spcBef>
                <a:spcPts val="200"/>
              </a:spcBef>
              <a:defRPr/>
            </a:pPr>
            <a:r>
              <a:rPr kumimoji="0" lang="ja-JP" altLang="en-US" sz="1600" b="1" kern="0" dirty="0">
                <a:solidFill>
                  <a:prstClr val="black"/>
                </a:solidFill>
                <a:latin typeface="Arial" panose="020B0604020202020204" pitchFamily="34" charset="0"/>
                <a:cs typeface="Arial" panose="020B0604020202020204" pitchFamily="34" charset="0"/>
              </a:rPr>
              <a:t>　</a:t>
            </a:r>
            <a:r>
              <a:rPr kumimoji="0" lang="ja-JP" altLang="en-US" sz="1600" kern="0" dirty="0" smtClean="0">
                <a:latin typeface="Arial" panose="020B0604020202020204" pitchFamily="34" charset="0"/>
                <a:cs typeface="Arial" panose="020B0604020202020204" pitchFamily="34" charset="0"/>
              </a:rPr>
              <a:t>歴史的な転換点であるパリ協定の採択及び</a:t>
            </a:r>
            <a:r>
              <a:rPr kumimoji="0" lang="en-US" altLang="ja-JP" sz="1600" kern="0" dirty="0" smtClean="0">
                <a:latin typeface="Arial" panose="020B0604020202020204" pitchFamily="34" charset="0"/>
                <a:cs typeface="Arial" panose="020B0604020202020204" pitchFamily="34" charset="0"/>
              </a:rPr>
              <a:t>170</a:t>
            </a:r>
            <a:r>
              <a:rPr kumimoji="0" lang="ja-JP" altLang="en-US" sz="1600" kern="0" dirty="0" smtClean="0">
                <a:latin typeface="Arial" panose="020B0604020202020204" pitchFamily="34" charset="0"/>
                <a:cs typeface="Arial" panose="020B0604020202020204" pitchFamily="34" charset="0"/>
              </a:rPr>
              <a:t>カ国以上の署名を歓迎し、</a:t>
            </a:r>
            <a:r>
              <a:rPr kumimoji="0" lang="ja-JP" altLang="en-US" sz="1600" u="sng" kern="0" dirty="0" smtClean="0">
                <a:solidFill>
                  <a:srgbClr val="FF0000"/>
                </a:solidFill>
                <a:latin typeface="Arial" panose="020B0604020202020204" pitchFamily="34" charset="0"/>
                <a:cs typeface="Arial" panose="020B0604020202020204" pitchFamily="34" charset="0"/>
              </a:rPr>
              <a:t>各国の貢献の早期かつ着実な実施</a:t>
            </a:r>
            <a:r>
              <a:rPr kumimoji="0" lang="ja-JP" altLang="en-US" sz="1600" kern="0" dirty="0" smtClean="0">
                <a:latin typeface="Arial" panose="020B0604020202020204" pitchFamily="34" charset="0"/>
                <a:cs typeface="Arial" panose="020B0604020202020204" pitchFamily="34" charset="0"/>
              </a:rPr>
              <a:t>によりリーダーシップを示すことを決意。</a:t>
            </a:r>
            <a:r>
              <a:rPr kumimoji="0" lang="ja-JP" altLang="en-US" sz="1600" u="sng" kern="0" dirty="0" smtClean="0">
                <a:solidFill>
                  <a:srgbClr val="FF0000"/>
                </a:solidFill>
                <a:latin typeface="Arial" panose="020B0604020202020204" pitchFamily="34" charset="0"/>
                <a:cs typeface="Arial" panose="020B0604020202020204" pitchFamily="34" charset="0"/>
              </a:rPr>
              <a:t>できる限り早期の協定への参加に向け必要な国内措置を講じ、他国とりわけ主要排出国にも取組を奨励</a:t>
            </a:r>
            <a:r>
              <a:rPr kumimoji="0" lang="ja-JP" altLang="en-US" sz="1600" kern="0" dirty="0" smtClean="0">
                <a:latin typeface="Arial" panose="020B0604020202020204" pitchFamily="34" charset="0"/>
                <a:cs typeface="Arial" panose="020B0604020202020204" pitchFamily="34" charset="0"/>
              </a:rPr>
              <a:t>。</a:t>
            </a:r>
          </a:p>
          <a:p>
            <a:pPr algn="just">
              <a:spcBef>
                <a:spcPts val="200"/>
              </a:spcBef>
              <a:defRPr/>
            </a:pPr>
            <a:r>
              <a:rPr kumimoji="0" lang="ja-JP" altLang="en-US" sz="1600" kern="0" dirty="0" smtClean="0">
                <a:latin typeface="Arial" panose="020B0604020202020204" pitchFamily="34" charset="0"/>
                <a:cs typeface="Arial" panose="020B0604020202020204" pitchFamily="34" charset="0"/>
              </a:rPr>
              <a:t>　また、</a:t>
            </a:r>
            <a:r>
              <a:rPr kumimoji="0" lang="ja-JP" altLang="en-US" sz="1600" u="sng" kern="0" dirty="0" smtClean="0">
                <a:solidFill>
                  <a:srgbClr val="FF0000"/>
                </a:solidFill>
                <a:latin typeface="Arial" panose="020B0604020202020204" pitchFamily="34" charset="0"/>
                <a:cs typeface="Arial" panose="020B0604020202020204" pitchFamily="34" charset="0"/>
              </a:rPr>
              <a:t>長期温室効果ガス低排出発展戦略</a:t>
            </a:r>
            <a:r>
              <a:rPr kumimoji="0" lang="ja-JP" altLang="en-US" sz="1600" u="sng" kern="0" dirty="0" smtClean="0">
                <a:latin typeface="Arial" panose="020B0604020202020204" pitchFamily="34" charset="0"/>
                <a:cs typeface="Arial" panose="020B0604020202020204" pitchFamily="34" charset="0"/>
              </a:rPr>
              <a:t>の重要な役割を認識し</a:t>
            </a:r>
            <a:r>
              <a:rPr kumimoji="0" lang="ja-JP" altLang="en-US" sz="1600" u="sng" kern="0" dirty="0" smtClean="0">
                <a:solidFill>
                  <a:srgbClr val="FF0000"/>
                </a:solidFill>
                <a:latin typeface="Arial" panose="020B0604020202020204" pitchFamily="34" charset="0"/>
                <a:cs typeface="Arial" panose="020B0604020202020204" pitchFamily="34" charset="0"/>
              </a:rPr>
              <a:t>、</a:t>
            </a:r>
            <a:r>
              <a:rPr kumimoji="0" lang="ja-JP" altLang="en-US" sz="1600" u="sng" kern="0" dirty="0" smtClean="0">
                <a:latin typeface="Arial" panose="020B0604020202020204" pitchFamily="34" charset="0"/>
                <a:cs typeface="Arial" panose="020B0604020202020204" pitchFamily="34" charset="0"/>
              </a:rPr>
              <a:t>同戦略を</a:t>
            </a:r>
            <a:r>
              <a:rPr kumimoji="0" lang="ja-JP" altLang="en-US" sz="1600" u="sng" kern="0" dirty="0" smtClean="0">
                <a:solidFill>
                  <a:srgbClr val="FF0000"/>
                </a:solidFill>
                <a:latin typeface="Arial" panose="020B0604020202020204" pitchFamily="34" charset="0"/>
                <a:cs typeface="Arial" panose="020B0604020202020204" pitchFamily="34" charset="0"/>
              </a:rPr>
              <a:t>可能な限り早期に、かつ十分に</a:t>
            </a:r>
            <a:r>
              <a:rPr kumimoji="0" lang="en-US" altLang="ja-JP" sz="1600" u="sng" kern="0" dirty="0" smtClean="0">
                <a:solidFill>
                  <a:srgbClr val="FF0000"/>
                </a:solidFill>
                <a:latin typeface="Arial" panose="020B0604020202020204" pitchFamily="34" charset="0"/>
                <a:cs typeface="Arial" panose="020B0604020202020204" pitchFamily="34" charset="0"/>
              </a:rPr>
              <a:t>COP21</a:t>
            </a:r>
            <a:r>
              <a:rPr kumimoji="0" lang="ja-JP" altLang="en-US" sz="1600" u="sng" kern="0" dirty="0" smtClean="0">
                <a:solidFill>
                  <a:srgbClr val="FF0000"/>
                </a:solidFill>
                <a:latin typeface="Arial" panose="020B0604020202020204" pitchFamily="34" charset="0"/>
                <a:cs typeface="Arial" panose="020B0604020202020204" pitchFamily="34" charset="0"/>
              </a:rPr>
              <a:t>で定められた期限内に策定し提出することをコミット</a:t>
            </a:r>
            <a:r>
              <a:rPr kumimoji="0" lang="ja-JP" altLang="en-US" sz="1600" kern="0" dirty="0" smtClean="0">
                <a:latin typeface="Arial" panose="020B0604020202020204" pitchFamily="34" charset="0"/>
                <a:cs typeface="Arial" panose="020B0604020202020204" pitchFamily="34" charset="0"/>
              </a:rPr>
              <a:t>。</a:t>
            </a:r>
          </a:p>
          <a:p>
            <a:pPr algn="just">
              <a:spcBef>
                <a:spcPts val="200"/>
              </a:spcBef>
              <a:defRPr/>
            </a:pPr>
            <a:r>
              <a:rPr kumimoji="0" lang="ja-JP" altLang="en-US" sz="1600" kern="0" dirty="0" smtClean="0">
                <a:latin typeface="Arial" panose="020B0604020202020204" pitchFamily="34" charset="0"/>
                <a:cs typeface="Arial" panose="020B0604020202020204" pitchFamily="34" charset="0"/>
              </a:rPr>
              <a:t>　低炭素社会の実現に向け、効果的・効率的な政策ツールを組み合わせて国内対策をとることや、</a:t>
            </a:r>
            <a:r>
              <a:rPr kumimoji="0" lang="ja-JP" altLang="en-US" sz="1600" u="sng" kern="0" dirty="0" smtClean="0">
                <a:solidFill>
                  <a:srgbClr val="FF0000"/>
                </a:solidFill>
                <a:latin typeface="Arial" panose="020B0604020202020204" pitchFamily="34" charset="0"/>
                <a:cs typeface="Arial" panose="020B0604020202020204" pitchFamily="34" charset="0"/>
              </a:rPr>
              <a:t>環境・社会・企業統治（</a:t>
            </a:r>
            <a:r>
              <a:rPr kumimoji="0" lang="en-US" altLang="ja-JP" sz="1600" u="sng" kern="0" dirty="0" smtClean="0">
                <a:solidFill>
                  <a:srgbClr val="FF0000"/>
                </a:solidFill>
                <a:latin typeface="Arial" panose="020B0604020202020204" pitchFamily="34" charset="0"/>
                <a:cs typeface="Arial" panose="020B0604020202020204" pitchFamily="34" charset="0"/>
              </a:rPr>
              <a:t>ESG</a:t>
            </a:r>
            <a:r>
              <a:rPr kumimoji="0" lang="ja-JP" altLang="en-US" sz="1600" u="sng" kern="0" dirty="0" smtClean="0">
                <a:solidFill>
                  <a:srgbClr val="FF0000"/>
                </a:solidFill>
                <a:latin typeface="Arial" panose="020B0604020202020204" pitchFamily="34" charset="0"/>
                <a:cs typeface="Arial" panose="020B0604020202020204" pitchFamily="34" charset="0"/>
              </a:rPr>
              <a:t>）投資の促進及び金融システムのグリーン化</a:t>
            </a:r>
            <a:r>
              <a:rPr kumimoji="0" lang="ja-JP" altLang="en-US" sz="1600" kern="0" dirty="0" smtClean="0">
                <a:latin typeface="Arial" panose="020B0604020202020204" pitchFamily="34" charset="0"/>
                <a:cs typeface="Arial" panose="020B0604020202020204" pitchFamily="34" charset="0"/>
              </a:rPr>
              <a:t>を通じた経済システムの転換が不可欠であることを認識。また、</a:t>
            </a:r>
            <a:r>
              <a:rPr kumimoji="0" lang="ja-JP" altLang="en-US" sz="1600" u="sng" kern="0" dirty="0" smtClean="0">
                <a:solidFill>
                  <a:srgbClr val="FF0000"/>
                </a:solidFill>
                <a:latin typeface="Arial" panose="020B0604020202020204" pitchFamily="34" charset="0"/>
                <a:cs typeface="Arial" panose="020B0604020202020204" pitchFamily="34" charset="0"/>
              </a:rPr>
              <a:t>市場アプローチを含むカーボンプライシングはイノベーション及び低炭素投資の強化に効果的な手段</a:t>
            </a:r>
            <a:r>
              <a:rPr kumimoji="0" lang="ja-JP" altLang="en-US" sz="1600" kern="0" dirty="0" smtClean="0">
                <a:latin typeface="Arial" panose="020B0604020202020204" pitchFamily="34" charset="0"/>
                <a:cs typeface="Arial" panose="020B0604020202020204" pitchFamily="34" charset="0"/>
              </a:rPr>
              <a:t>であり、更に促進されるべき旨、強調。</a:t>
            </a:r>
          </a:p>
          <a:p>
            <a:pPr algn="just">
              <a:spcBef>
                <a:spcPts val="200"/>
              </a:spcBef>
              <a:defRPr/>
            </a:pPr>
            <a:r>
              <a:rPr kumimoji="0" lang="ja-JP" altLang="en-US" sz="1600" kern="0" dirty="0" smtClean="0">
                <a:latin typeface="Arial" panose="020B0604020202020204" pitchFamily="34" charset="0"/>
                <a:cs typeface="Arial" panose="020B0604020202020204" pitchFamily="34" charset="0"/>
              </a:rPr>
              <a:t>　</a:t>
            </a:r>
            <a:r>
              <a:rPr kumimoji="0" lang="en-US" altLang="ja-JP" sz="1600" u="sng" kern="0" dirty="0" smtClean="0">
                <a:solidFill>
                  <a:srgbClr val="FF0000"/>
                </a:solidFill>
                <a:latin typeface="Arial" panose="020B0604020202020204" pitchFamily="34" charset="0"/>
                <a:cs typeface="Arial" panose="020B0604020202020204" pitchFamily="34" charset="0"/>
              </a:rPr>
              <a:t>HFC</a:t>
            </a:r>
            <a:r>
              <a:rPr kumimoji="0" lang="ja-JP" altLang="en-US" sz="1600" u="sng" kern="0" dirty="0" smtClean="0">
                <a:solidFill>
                  <a:srgbClr val="FF0000"/>
                </a:solidFill>
                <a:latin typeface="Arial" panose="020B0604020202020204" pitchFamily="34" charset="0"/>
                <a:cs typeface="Arial" panose="020B0604020202020204" pitchFamily="34" charset="0"/>
              </a:rPr>
              <a:t>削減に係るモントリオール議定書改正を今年採択することを支持</a:t>
            </a:r>
            <a:r>
              <a:rPr kumimoji="0" lang="ja-JP" altLang="en-US" sz="1600" kern="0" dirty="0" smtClean="0">
                <a:latin typeface="Arial" panose="020B0604020202020204" pitchFamily="34" charset="0"/>
                <a:cs typeface="Arial" panose="020B0604020202020204" pitchFamily="34" charset="0"/>
              </a:rPr>
              <a:t>し、本年の</a:t>
            </a:r>
            <a:r>
              <a:rPr kumimoji="0" lang="en-US" altLang="ja-JP" sz="1600" kern="0" dirty="0" smtClean="0">
                <a:latin typeface="Arial" panose="020B0604020202020204" pitchFamily="34" charset="0"/>
                <a:cs typeface="Arial" panose="020B0604020202020204" pitchFamily="34" charset="0"/>
              </a:rPr>
              <a:t>ICAO</a:t>
            </a:r>
            <a:r>
              <a:rPr kumimoji="0" lang="ja-JP" altLang="en-US" sz="1600" kern="0" dirty="0" smtClean="0">
                <a:latin typeface="Arial" panose="020B0604020202020204" pitchFamily="34" charset="0"/>
                <a:cs typeface="Arial" panose="020B0604020202020204" pitchFamily="34" charset="0"/>
              </a:rPr>
              <a:t>総会において世界的な市場型措置に関する合意の重要性を強調。さらに、国内の適応を効果的に推進するための組織的対応・制度を強化することの重要性を確認。</a:t>
            </a:r>
            <a:endParaRPr kumimoji="0" lang="ja-JP" altLang="en-US" sz="1600" kern="0" dirty="0">
              <a:latin typeface="Arial" panose="020B0604020202020204" pitchFamily="34" charset="0"/>
              <a:cs typeface="Arial" panose="020B0604020202020204" pitchFamily="34" charset="0"/>
            </a:endParaRPr>
          </a:p>
        </p:txBody>
      </p:sp>
      <p:sp>
        <p:nvSpPr>
          <p:cNvPr id="39" name="正方形/長方形 38"/>
          <p:cNvSpPr/>
          <p:nvPr/>
        </p:nvSpPr>
        <p:spPr>
          <a:xfrm>
            <a:off x="200472" y="2132856"/>
            <a:ext cx="2768702" cy="2419414"/>
          </a:xfrm>
          <a:prstGeom prst="rect">
            <a:avLst/>
          </a:prstGeom>
          <a:solidFill>
            <a:schemeClr val="bg1"/>
          </a:solidFill>
          <a:ln w="3175" cap="flat" cmpd="sng" algn="ctr">
            <a:solidFill>
              <a:schemeClr val="accent3">
                <a:lumMod val="50000"/>
              </a:schemeClr>
            </a:solidFill>
            <a:prstDash val="solid"/>
          </a:ln>
          <a:effectLst/>
        </p:spPr>
        <p:txBody>
          <a:bodyPr/>
          <a:lstStyle/>
          <a:p>
            <a:pPr lvl="0">
              <a:spcBef>
                <a:spcPts val="200"/>
              </a:spcBef>
              <a:defRPr/>
            </a:pPr>
            <a:r>
              <a:rPr kumimoji="0" lang="ja-JP" altLang="en-US" kern="0" dirty="0" smtClean="0">
                <a:solidFill>
                  <a:prstClr val="black"/>
                </a:solidFill>
                <a:latin typeface="Arial" panose="020B0604020202020204" pitchFamily="34" charset="0"/>
                <a:cs typeface="Arial" panose="020B0604020202020204" pitchFamily="34" charset="0"/>
              </a:rPr>
              <a:t>（議題）</a:t>
            </a:r>
            <a:endParaRPr kumimoji="0" lang="en-US" altLang="ja-JP" kern="0" dirty="0">
              <a:solidFill>
                <a:prstClr val="black"/>
              </a:solidFill>
              <a:latin typeface="Arial" panose="020B0604020202020204" pitchFamily="34" charset="0"/>
              <a:cs typeface="Arial" panose="020B0604020202020204" pitchFamily="34" charset="0"/>
            </a:endParaRPr>
          </a:p>
          <a:p>
            <a:pPr>
              <a:lnSpc>
                <a:spcPts val="1800"/>
              </a:lnSpc>
              <a:spcBef>
                <a:spcPts val="200"/>
              </a:spcBef>
              <a:defRPr/>
            </a:pPr>
            <a:r>
              <a:rPr kumimoji="0" lang="ja-JP" altLang="en-US" kern="0" dirty="0">
                <a:solidFill>
                  <a:prstClr val="black"/>
                </a:solidFill>
                <a:latin typeface="Arial" panose="020B0604020202020204" pitchFamily="34" charset="0"/>
                <a:cs typeface="Arial" panose="020B0604020202020204" pitchFamily="34" charset="0"/>
              </a:rPr>
              <a:t>・気候変動及び関連施策</a:t>
            </a:r>
            <a:endParaRPr kumimoji="0" lang="en-US" altLang="ja-JP" kern="0" dirty="0">
              <a:solidFill>
                <a:prstClr val="black"/>
              </a:solidFill>
              <a:latin typeface="Arial" panose="020B0604020202020204" pitchFamily="34" charset="0"/>
              <a:cs typeface="Arial" panose="020B0604020202020204" pitchFamily="34" charset="0"/>
            </a:endParaRPr>
          </a:p>
          <a:p>
            <a:pPr>
              <a:lnSpc>
                <a:spcPts val="1800"/>
              </a:lnSpc>
              <a:spcBef>
                <a:spcPts val="200"/>
              </a:spcBef>
              <a:defRPr/>
            </a:pPr>
            <a:r>
              <a:rPr kumimoji="0" lang="ja-JP" altLang="en-US" kern="0" dirty="0">
                <a:solidFill>
                  <a:prstClr val="black"/>
                </a:solidFill>
                <a:latin typeface="Arial" panose="020B0604020202020204" pitchFamily="34" charset="0"/>
                <a:cs typeface="Arial" panose="020B0604020202020204" pitchFamily="34" charset="0"/>
              </a:rPr>
              <a:t>・資源効率性・</a:t>
            </a:r>
            <a:r>
              <a:rPr kumimoji="0" lang="en-US" altLang="ja-JP" kern="0" dirty="0">
                <a:solidFill>
                  <a:prstClr val="black"/>
                </a:solidFill>
                <a:latin typeface="Arial" panose="020B0604020202020204" pitchFamily="34" charset="0"/>
                <a:cs typeface="Arial" panose="020B0604020202020204" pitchFamily="34" charset="0"/>
              </a:rPr>
              <a:t>3R</a:t>
            </a:r>
          </a:p>
          <a:p>
            <a:pPr fontAlgn="auto">
              <a:lnSpc>
                <a:spcPts val="1800"/>
              </a:lnSpc>
              <a:spcBef>
                <a:spcPts val="200"/>
              </a:spcBef>
              <a:spcAft>
                <a:spcPts val="0"/>
              </a:spcAft>
              <a:defRPr/>
            </a:pPr>
            <a:r>
              <a:rPr kumimoji="0" lang="ja-JP" altLang="en-US" kern="0" dirty="0" smtClean="0">
                <a:solidFill>
                  <a:prstClr val="black"/>
                </a:solidFill>
                <a:latin typeface="Arial" panose="020B0604020202020204" pitchFamily="34" charset="0"/>
                <a:cs typeface="Arial" panose="020B0604020202020204" pitchFamily="34" charset="0"/>
              </a:rPr>
              <a:t>・</a:t>
            </a:r>
            <a:r>
              <a:rPr kumimoji="0" lang="ja-JP" altLang="en-US" kern="0" dirty="0">
                <a:solidFill>
                  <a:prstClr val="black"/>
                </a:solidFill>
                <a:latin typeface="Arial" panose="020B0604020202020204" pitchFamily="34" charset="0"/>
                <a:cs typeface="Arial" panose="020B0604020202020204" pitchFamily="34" charset="0"/>
              </a:rPr>
              <a:t>持続可能な開発のための</a:t>
            </a:r>
            <a:r>
              <a:rPr kumimoji="0" lang="en-US" altLang="ja-JP" kern="0" dirty="0">
                <a:solidFill>
                  <a:prstClr val="black"/>
                </a:solidFill>
                <a:latin typeface="Arial" panose="020B0604020202020204" pitchFamily="34" charset="0"/>
                <a:cs typeface="Arial" panose="020B0604020202020204" pitchFamily="34" charset="0"/>
              </a:rPr>
              <a:t>2030</a:t>
            </a:r>
            <a:r>
              <a:rPr kumimoji="0" lang="ja-JP" altLang="en-US" kern="0" dirty="0">
                <a:solidFill>
                  <a:prstClr val="black"/>
                </a:solidFill>
                <a:latin typeface="Arial" panose="020B0604020202020204" pitchFamily="34" charset="0"/>
                <a:cs typeface="Arial" panose="020B0604020202020204" pitchFamily="34" charset="0"/>
              </a:rPr>
              <a:t>アジェンダ</a:t>
            </a:r>
            <a:endParaRPr kumimoji="0" lang="en-US" altLang="ja-JP" kern="0" dirty="0">
              <a:solidFill>
                <a:prstClr val="black"/>
              </a:solidFill>
              <a:latin typeface="Arial" panose="020B0604020202020204" pitchFamily="34" charset="0"/>
              <a:cs typeface="Arial" panose="020B0604020202020204" pitchFamily="34" charset="0"/>
            </a:endParaRPr>
          </a:p>
          <a:p>
            <a:pPr>
              <a:lnSpc>
                <a:spcPts val="1800"/>
              </a:lnSpc>
              <a:spcBef>
                <a:spcPts val="200"/>
              </a:spcBef>
              <a:defRPr/>
            </a:pPr>
            <a:r>
              <a:rPr kumimoji="0" lang="ja-JP" altLang="en-US" kern="0" dirty="0" smtClean="0">
                <a:solidFill>
                  <a:prstClr val="black"/>
                </a:solidFill>
                <a:latin typeface="Arial" panose="020B0604020202020204" pitchFamily="34" charset="0"/>
                <a:cs typeface="Arial" panose="020B0604020202020204" pitchFamily="34" charset="0"/>
              </a:rPr>
              <a:t>・</a:t>
            </a:r>
            <a:r>
              <a:rPr kumimoji="0" lang="ja-JP" altLang="en-US" kern="0" dirty="0">
                <a:solidFill>
                  <a:prstClr val="black"/>
                </a:solidFill>
                <a:latin typeface="Arial" panose="020B0604020202020204" pitchFamily="34" charset="0"/>
                <a:cs typeface="Arial" panose="020B0604020202020204" pitchFamily="34" charset="0"/>
              </a:rPr>
              <a:t>生物多様性</a:t>
            </a:r>
            <a:endParaRPr kumimoji="0" lang="en-US" altLang="ja-JP" kern="0" dirty="0">
              <a:solidFill>
                <a:prstClr val="black"/>
              </a:solidFill>
              <a:latin typeface="Arial" panose="020B0604020202020204" pitchFamily="34" charset="0"/>
              <a:cs typeface="Arial" panose="020B0604020202020204" pitchFamily="34" charset="0"/>
            </a:endParaRPr>
          </a:p>
          <a:p>
            <a:pPr fontAlgn="auto">
              <a:lnSpc>
                <a:spcPts val="1800"/>
              </a:lnSpc>
              <a:spcBef>
                <a:spcPts val="200"/>
              </a:spcBef>
              <a:spcAft>
                <a:spcPts val="0"/>
              </a:spcAft>
              <a:defRPr/>
            </a:pPr>
            <a:r>
              <a:rPr kumimoji="0" lang="ja-JP" altLang="en-US" kern="0" dirty="0" smtClean="0">
                <a:solidFill>
                  <a:prstClr val="black"/>
                </a:solidFill>
                <a:latin typeface="Arial" panose="020B0604020202020204" pitchFamily="34" charset="0"/>
                <a:cs typeface="Arial" panose="020B0604020202020204" pitchFamily="34" charset="0"/>
              </a:rPr>
              <a:t>・</a:t>
            </a:r>
            <a:r>
              <a:rPr kumimoji="0" lang="ja-JP" altLang="en-US" kern="0" dirty="0">
                <a:solidFill>
                  <a:prstClr val="black"/>
                </a:solidFill>
                <a:latin typeface="Arial" panose="020B0604020202020204" pitchFamily="34" charset="0"/>
                <a:cs typeface="Arial" panose="020B0604020202020204" pitchFamily="34" charset="0"/>
              </a:rPr>
              <a:t>化学物質管理</a:t>
            </a:r>
            <a:endParaRPr kumimoji="0" lang="en-US" altLang="ja-JP" kern="0" dirty="0">
              <a:solidFill>
                <a:prstClr val="black"/>
              </a:solidFill>
              <a:latin typeface="Arial" panose="020B0604020202020204" pitchFamily="34" charset="0"/>
              <a:cs typeface="Arial" panose="020B0604020202020204" pitchFamily="34" charset="0"/>
            </a:endParaRPr>
          </a:p>
          <a:p>
            <a:pPr fontAlgn="auto">
              <a:lnSpc>
                <a:spcPts val="1800"/>
              </a:lnSpc>
              <a:spcBef>
                <a:spcPts val="200"/>
              </a:spcBef>
              <a:spcAft>
                <a:spcPts val="0"/>
              </a:spcAft>
              <a:defRPr/>
            </a:pPr>
            <a:r>
              <a:rPr kumimoji="0" lang="ja-JP" altLang="en-US" kern="0" dirty="0">
                <a:solidFill>
                  <a:prstClr val="black"/>
                </a:solidFill>
                <a:latin typeface="Arial" panose="020B0604020202020204" pitchFamily="34" charset="0"/>
                <a:cs typeface="Arial" panose="020B0604020202020204" pitchFamily="34" charset="0"/>
              </a:rPr>
              <a:t>・都市の役割</a:t>
            </a:r>
            <a:endParaRPr kumimoji="0" lang="en-US" altLang="ja-JP" kern="0" dirty="0">
              <a:solidFill>
                <a:prstClr val="black"/>
              </a:solidFill>
              <a:latin typeface="Arial" panose="020B0604020202020204" pitchFamily="34" charset="0"/>
              <a:cs typeface="Arial" panose="020B0604020202020204" pitchFamily="34" charset="0"/>
            </a:endParaRPr>
          </a:p>
          <a:p>
            <a:pPr>
              <a:lnSpc>
                <a:spcPts val="1800"/>
              </a:lnSpc>
              <a:spcBef>
                <a:spcPts val="200"/>
              </a:spcBef>
              <a:defRPr/>
            </a:pPr>
            <a:r>
              <a:rPr kumimoji="0" lang="ja-JP" altLang="en-US" kern="0" dirty="0">
                <a:solidFill>
                  <a:prstClr val="black"/>
                </a:solidFill>
                <a:latin typeface="Arial" panose="020B0604020202020204" pitchFamily="34" charset="0"/>
                <a:cs typeface="Arial" panose="020B0604020202020204" pitchFamily="34" charset="0"/>
              </a:rPr>
              <a:t>・海洋</a:t>
            </a:r>
            <a:r>
              <a:rPr kumimoji="0" lang="ja-JP" altLang="en-US" kern="0" dirty="0" smtClean="0">
                <a:solidFill>
                  <a:prstClr val="black"/>
                </a:solidFill>
                <a:latin typeface="Arial" panose="020B0604020202020204" pitchFamily="34" charset="0"/>
                <a:cs typeface="Arial" panose="020B0604020202020204" pitchFamily="34" charset="0"/>
              </a:rPr>
              <a:t>ごみ</a:t>
            </a:r>
            <a:endParaRPr kumimoji="0" lang="en-US" altLang="ja-JP" kern="0" dirty="0">
              <a:solidFill>
                <a:prstClr val="black"/>
              </a:solidFill>
              <a:latin typeface="Arial" panose="020B0604020202020204" pitchFamily="34" charset="0"/>
              <a:cs typeface="Arial" panose="020B0604020202020204" pitchFamily="34" charset="0"/>
            </a:endParaRPr>
          </a:p>
        </p:txBody>
      </p:sp>
      <p:pic>
        <p:nvPicPr>
          <p:cNvPr id="16" name="図 15"/>
          <p:cNvPicPr/>
          <p:nvPr/>
        </p:nvPicPr>
        <p:blipFill>
          <a:blip r:embed="rId6" cstate="print">
            <a:extLst>
              <a:ext uri="{28A0092B-C50C-407E-A947-70E740481C1C}">
                <a14:useLocalDpi xmlns:a14="http://schemas.microsoft.com/office/drawing/2010/main" val="0"/>
              </a:ext>
            </a:extLst>
          </a:blip>
          <a:stretch>
            <a:fillRect/>
          </a:stretch>
        </p:blipFill>
        <p:spPr>
          <a:xfrm>
            <a:off x="-15547" y="-27384"/>
            <a:ext cx="694159" cy="637416"/>
          </a:xfrm>
          <a:prstGeom prst="rect">
            <a:avLst/>
          </a:prstGeom>
        </p:spPr>
      </p:pic>
    </p:spTree>
    <p:extLst>
      <p:ext uri="{BB962C8B-B14F-4D97-AF65-F5344CB8AC3E}">
        <p14:creationId xmlns:p14="http://schemas.microsoft.com/office/powerpoint/2010/main" val="1861392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38461" y="620688"/>
            <a:ext cx="9790773" cy="1296318"/>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lIns="36000" rIns="36000"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buFont typeface="Wingdings" pitchFamily="2" charset="2"/>
              <a:buChar char="l"/>
            </a:pP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G7</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富山環境大臣会合、</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G7</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伊勢</a:t>
            </a:r>
            <a:r>
              <a:rPr lang="ja-JP" altLang="en-US" dirty="0" smtClean="0">
                <a:solidFill>
                  <a:srgbClr val="000000"/>
                </a:solidFill>
                <a:latin typeface="ＭＳ Ｐゴシック" charset="-128"/>
                <a:ea typeface="Meiryo UI" pitchFamily="50" charset="-128"/>
                <a:cs typeface="Meiryo UI" pitchFamily="50" charset="-128"/>
              </a:rPr>
              <a:t>志摩サミットを通じ、</a:t>
            </a:r>
            <a:r>
              <a:rPr lang="ja-JP" altLang="en-US" b="1" u="sng" dirty="0" smtClean="0">
                <a:solidFill>
                  <a:srgbClr val="FF0000"/>
                </a:solidFill>
                <a:latin typeface="ＭＳ Ｐゴシック" charset="-128"/>
                <a:ea typeface="Meiryo UI" pitchFamily="50" charset="-128"/>
                <a:cs typeface="Meiryo UI" pitchFamily="50" charset="-128"/>
              </a:rPr>
              <a:t>パリ協定の早期発効の重要性を再確認</a:t>
            </a:r>
            <a:endParaRPr lang="en-US" altLang="ja-JP" b="1" u="sng" dirty="0" smtClean="0">
              <a:solidFill>
                <a:srgbClr val="FF0000"/>
              </a:solidFill>
              <a:latin typeface="ＭＳ Ｐゴシック" charset="-128"/>
              <a:ea typeface="Meiryo UI" pitchFamily="50" charset="-128"/>
              <a:cs typeface="Meiryo UI" pitchFamily="50" charset="-128"/>
            </a:endParaRPr>
          </a:p>
          <a:p>
            <a:pPr fontAlgn="auto">
              <a:spcBef>
                <a:spcPts val="0"/>
              </a:spcBef>
              <a:spcAft>
                <a:spcPts val="0"/>
              </a:spcAft>
            </a:pPr>
            <a:r>
              <a:rPr lang="ja-JP" altLang="en-US" dirty="0" smtClean="0">
                <a:solidFill>
                  <a:srgbClr val="000000"/>
                </a:solidFill>
                <a:latin typeface="ＭＳ Ｐゴシック" charset="-128"/>
                <a:ea typeface="Meiryo UI" pitchFamily="50" charset="-128"/>
                <a:cs typeface="Meiryo UI" pitchFamily="50" charset="-128"/>
              </a:rPr>
              <a:t>　し、</a:t>
            </a:r>
            <a:r>
              <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b="1" u="sng" dirty="0" smtClean="0">
                <a:solidFill>
                  <a:srgbClr val="FF0000"/>
                </a:solidFill>
                <a:latin typeface="ＭＳ Ｐゴシック" charset="-128"/>
                <a:ea typeface="Meiryo UI" pitchFamily="50" charset="-128"/>
                <a:cs typeface="Meiryo UI" pitchFamily="50" charset="-128"/>
              </a:rPr>
              <a:t>年中</a:t>
            </a:r>
            <a:r>
              <a:rPr lang="ja-JP" altLang="en-US" b="1" u="sng" dirty="0">
                <a:solidFill>
                  <a:srgbClr val="FF0000"/>
                </a:solidFill>
                <a:latin typeface="ＭＳ Ｐゴシック" charset="-128"/>
                <a:ea typeface="Meiryo UI" pitchFamily="50" charset="-128"/>
                <a:cs typeface="Meiryo UI" pitchFamily="50" charset="-128"/>
              </a:rPr>
              <a:t>の発効という目標に向けて</a:t>
            </a:r>
            <a:r>
              <a:rPr lang="ja-JP" altLang="en-US" b="1" u="sng" dirty="0" smtClean="0">
                <a:solidFill>
                  <a:srgbClr val="FF0000"/>
                </a:solidFill>
                <a:latin typeface="ＭＳ Ｐゴシック" charset="-128"/>
                <a:ea typeface="Meiryo UI" pitchFamily="50" charset="-128"/>
                <a:cs typeface="Meiryo UI" pitchFamily="50" charset="-128"/>
              </a:rPr>
              <a:t>取り組む</a:t>
            </a:r>
            <a:r>
              <a:rPr lang="ja-JP" altLang="en-US" dirty="0" smtClean="0">
                <a:solidFill>
                  <a:srgbClr val="000000"/>
                </a:solidFill>
                <a:latin typeface="ＭＳ Ｐゴシック" charset="-128"/>
                <a:ea typeface="Meiryo UI" pitchFamily="50" charset="-128"/>
                <a:cs typeface="Meiryo UI" pitchFamily="50" charset="-128"/>
              </a:rPr>
              <a:t>こと、</a:t>
            </a:r>
            <a:r>
              <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G7</a:t>
            </a:r>
            <a:r>
              <a:rPr lang="ja-JP" altLang="en-US" b="1" u="sng" dirty="0" smtClean="0">
                <a:solidFill>
                  <a:srgbClr val="FF0000"/>
                </a:solidFill>
                <a:latin typeface="ＭＳ Ｐゴシック" charset="-128"/>
                <a:ea typeface="Meiryo UI" pitchFamily="50" charset="-128"/>
                <a:cs typeface="Meiryo UI" pitchFamily="50" charset="-128"/>
              </a:rPr>
              <a:t>各国</a:t>
            </a:r>
            <a:r>
              <a:rPr lang="ja-JP" altLang="en-US" b="1" u="sng" dirty="0">
                <a:solidFill>
                  <a:srgbClr val="FF0000"/>
                </a:solidFill>
                <a:latin typeface="ＭＳ Ｐゴシック" charset="-128"/>
                <a:ea typeface="Meiryo UI" pitchFamily="50" charset="-128"/>
                <a:cs typeface="Meiryo UI" pitchFamily="50" charset="-128"/>
              </a:rPr>
              <a:t>ができる限り早期の締結に</a:t>
            </a:r>
            <a:r>
              <a:rPr lang="ja-JP" altLang="en-US" b="1" u="sng" dirty="0" smtClean="0">
                <a:solidFill>
                  <a:srgbClr val="FF0000"/>
                </a:solidFill>
                <a:latin typeface="ＭＳ Ｐゴシック" charset="-128"/>
                <a:ea typeface="Meiryo UI" pitchFamily="50" charset="-128"/>
                <a:cs typeface="Meiryo UI" pitchFamily="50" charset="-128"/>
              </a:rPr>
              <a:t>向け</a:t>
            </a:r>
            <a:endParaRPr lang="en-US" altLang="ja-JP" b="1" u="sng" dirty="0" smtClean="0">
              <a:solidFill>
                <a:srgbClr val="FF0000"/>
              </a:solidFill>
              <a:latin typeface="ＭＳ Ｐゴシック" charset="-128"/>
              <a:ea typeface="Meiryo UI" pitchFamily="50" charset="-128"/>
              <a:cs typeface="Meiryo UI" pitchFamily="50" charset="-128"/>
            </a:endParaRPr>
          </a:p>
          <a:p>
            <a:pPr fontAlgn="auto">
              <a:spcBef>
                <a:spcPts val="0"/>
              </a:spcBef>
              <a:spcAft>
                <a:spcPts val="0"/>
              </a:spcAft>
            </a:pPr>
            <a:r>
              <a:rPr lang="ja-JP" altLang="en-US" dirty="0">
                <a:solidFill>
                  <a:srgbClr val="FF0000"/>
                </a:solidFill>
                <a:latin typeface="ＭＳ Ｐゴシック" charset="-128"/>
                <a:ea typeface="Meiryo UI" pitchFamily="50" charset="-128"/>
                <a:cs typeface="Meiryo UI" pitchFamily="50" charset="-128"/>
              </a:rPr>
              <a:t>　</a:t>
            </a:r>
            <a:r>
              <a:rPr lang="ja-JP" altLang="en-US" b="1" u="sng" dirty="0" smtClean="0">
                <a:solidFill>
                  <a:srgbClr val="FF0000"/>
                </a:solidFill>
                <a:latin typeface="ＭＳ Ｐゴシック" charset="-128"/>
                <a:ea typeface="Meiryo UI" pitchFamily="50" charset="-128"/>
                <a:cs typeface="Meiryo UI" pitchFamily="50" charset="-128"/>
              </a:rPr>
              <a:t>必要な</a:t>
            </a:r>
            <a:r>
              <a:rPr lang="ja-JP" altLang="en-US" b="1" u="sng" dirty="0">
                <a:solidFill>
                  <a:srgbClr val="FF0000"/>
                </a:solidFill>
                <a:latin typeface="ＭＳ Ｐゴシック" charset="-128"/>
                <a:ea typeface="Meiryo UI" pitchFamily="50" charset="-128"/>
                <a:cs typeface="Meiryo UI" pitchFamily="50" charset="-128"/>
              </a:rPr>
              <a:t>国内措置を講じ、他国とりわけ主要排出国にも</a:t>
            </a:r>
            <a:r>
              <a:rPr lang="ja-JP" altLang="en-US" b="1" u="sng" dirty="0" smtClean="0">
                <a:solidFill>
                  <a:srgbClr val="FF0000"/>
                </a:solidFill>
                <a:latin typeface="ＭＳ Ｐゴシック" charset="-128"/>
                <a:ea typeface="Meiryo UI" pitchFamily="50" charset="-128"/>
                <a:cs typeface="Meiryo UI" pitchFamily="50" charset="-128"/>
              </a:rPr>
              <a:t>求めることにコミット</a:t>
            </a:r>
            <a:r>
              <a:rPr lang="ja-JP" altLang="en-US" dirty="0" smtClean="0">
                <a:solidFill>
                  <a:srgbClr val="000000"/>
                </a:solidFill>
                <a:latin typeface="ＭＳ Ｐゴシック" charset="-128"/>
                <a:ea typeface="Meiryo UI" pitchFamily="50" charset="-128"/>
                <a:cs typeface="Meiryo UI" pitchFamily="50" charset="-128"/>
              </a:rPr>
              <a:t>。</a:t>
            </a:r>
            <a:endParaRPr lang="en-US" altLang="ja-JP" dirty="0">
              <a:solidFill>
                <a:srgbClr val="000000"/>
              </a:solidFill>
              <a:latin typeface="ＭＳ Ｐゴシック" charset="-128"/>
              <a:ea typeface="Meiryo UI" pitchFamily="50" charset="-128"/>
              <a:cs typeface="Meiryo UI" pitchFamily="50" charset="-128"/>
            </a:endParaRPr>
          </a:p>
          <a:p>
            <a:pPr fontAlgn="auto">
              <a:spcBef>
                <a:spcPts val="0"/>
              </a:spcBef>
              <a:spcAft>
                <a:spcPts val="0"/>
              </a:spcAft>
              <a:buFont typeface="Wingdings" pitchFamily="2" charset="2"/>
              <a:buChar char="l"/>
            </a:pPr>
            <a:r>
              <a:rPr lang="ja-JP" altLang="en-US" dirty="0">
                <a:solidFill>
                  <a:srgbClr val="000000"/>
                </a:solidFill>
                <a:latin typeface="ＭＳ Ｐゴシック" charset="-128"/>
                <a:ea typeface="Meiryo UI" pitchFamily="50" charset="-128"/>
                <a:cs typeface="Meiryo UI" pitchFamily="50" charset="-128"/>
              </a:rPr>
              <a:t>各国にパリ協定の</a:t>
            </a:r>
            <a:r>
              <a:rPr lang="ja-JP" altLang="en-US" dirty="0">
                <a:solidFill>
                  <a:prstClr val="black"/>
                </a:solidFill>
                <a:latin typeface="ＭＳ Ｐゴシック" charset="-128"/>
                <a:ea typeface="Meiryo UI" pitchFamily="50" charset="-128"/>
                <a:cs typeface="Meiryo UI" pitchFamily="50" charset="-128"/>
              </a:rPr>
              <a:t>詳細ルール交渉を含む作業に積極的に取り組むよう</a:t>
            </a:r>
            <a:r>
              <a:rPr lang="ja-JP" altLang="en-US" dirty="0" smtClean="0">
                <a:solidFill>
                  <a:prstClr val="black"/>
                </a:solidFill>
                <a:latin typeface="ＭＳ Ｐゴシック" charset="-128"/>
                <a:ea typeface="Meiryo UI" pitchFamily="50" charset="-128"/>
                <a:cs typeface="Meiryo UI" pitchFamily="50" charset="-128"/>
              </a:rPr>
              <a:t>呼びかけ。</a:t>
            </a:r>
            <a:endParaRPr lang="en-US" altLang="ja-JP" dirty="0">
              <a:solidFill>
                <a:prstClr val="black"/>
              </a:solidFill>
              <a:latin typeface="ＭＳ Ｐゴシック" charset="-128"/>
              <a:ea typeface="Meiryo UI" pitchFamily="50" charset="-128"/>
              <a:cs typeface="Meiryo UI" pitchFamily="50" charset="-128"/>
            </a:endParaRPr>
          </a:p>
        </p:txBody>
      </p:sp>
      <p:sp>
        <p:nvSpPr>
          <p:cNvPr id="7" name="テキスト ボックス 6"/>
          <p:cNvSpPr txBox="1"/>
          <p:nvPr/>
        </p:nvSpPr>
        <p:spPr>
          <a:xfrm>
            <a:off x="78714" y="2081213"/>
            <a:ext cx="4172215" cy="277812"/>
          </a:xfrm>
          <a:prstGeom prst="rect">
            <a:avLst/>
          </a:prstGeom>
          <a:solidFill>
            <a:srgbClr val="03C0ED"/>
          </a:solidFill>
        </p:spPr>
        <p:txBody>
          <a:bodyPr lIns="36000" tIns="0" rIns="36000" bIns="0">
            <a:spAutoFit/>
          </a:bodyPr>
          <a:lstStyle/>
          <a:p>
            <a:pPr fontAlgn="auto">
              <a:spcBef>
                <a:spcPts val="0"/>
              </a:spcBef>
              <a:spcAft>
                <a:spcPts val="0"/>
              </a:spcAft>
              <a:defRPr/>
            </a:pP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年までの想定されるスケジュール</a:t>
            </a:r>
          </a:p>
        </p:txBody>
      </p:sp>
      <p:grpSp>
        <p:nvGrpSpPr>
          <p:cNvPr id="2052" name="グループ化 26"/>
          <p:cNvGrpSpPr>
            <a:grpSpLocks/>
          </p:cNvGrpSpPr>
          <p:nvPr/>
        </p:nvGrpSpPr>
        <p:grpSpPr bwMode="auto">
          <a:xfrm>
            <a:off x="108354" y="2355850"/>
            <a:ext cx="9797653" cy="4460875"/>
            <a:chOff x="299187" y="2180813"/>
            <a:chExt cx="8571558" cy="4461984"/>
          </a:xfrm>
        </p:grpSpPr>
        <p:sp>
          <p:nvSpPr>
            <p:cNvPr id="62" name="円/楕円 61"/>
            <p:cNvSpPr/>
            <p:nvPr/>
          </p:nvSpPr>
          <p:spPr bwMode="auto">
            <a:xfrm>
              <a:off x="1487801" y="2747692"/>
              <a:ext cx="950891" cy="441435"/>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ja-JP" altLang="en-US" sz="1600" b="1">
                  <a:solidFill>
                    <a:srgbClr val="000000"/>
                  </a:solidFill>
                  <a:latin typeface="ＭＳ Ｐゴシック" charset="-128"/>
                  <a:ea typeface="Meiryo UI" pitchFamily="50" charset="-128"/>
                  <a:cs typeface="Meiryo UI" pitchFamily="50" charset="-128"/>
                </a:rPr>
                <a:t>採択</a:t>
              </a:r>
            </a:p>
          </p:txBody>
        </p:sp>
        <p:grpSp>
          <p:nvGrpSpPr>
            <p:cNvPr id="2059" name="グループ化 17"/>
            <p:cNvGrpSpPr>
              <a:grpSpLocks/>
            </p:cNvGrpSpPr>
            <p:nvPr/>
          </p:nvGrpSpPr>
          <p:grpSpPr bwMode="auto">
            <a:xfrm>
              <a:off x="299187" y="2180813"/>
              <a:ext cx="8571558" cy="4461984"/>
              <a:chOff x="299187" y="2180813"/>
              <a:chExt cx="8571558" cy="4461984"/>
            </a:xfrm>
          </p:grpSpPr>
          <p:grpSp>
            <p:nvGrpSpPr>
              <p:cNvPr id="2060" name="グループ化 2"/>
              <p:cNvGrpSpPr>
                <a:grpSpLocks/>
              </p:cNvGrpSpPr>
              <p:nvPr/>
            </p:nvGrpSpPr>
            <p:grpSpPr bwMode="auto">
              <a:xfrm>
                <a:off x="299187" y="2180813"/>
                <a:ext cx="8571558" cy="4461984"/>
                <a:chOff x="-101798" y="830336"/>
                <a:chExt cx="9205578" cy="5649645"/>
              </a:xfrm>
            </p:grpSpPr>
            <p:sp>
              <p:nvSpPr>
                <p:cNvPr id="44" name="右矢印 43"/>
                <p:cNvSpPr/>
                <p:nvPr/>
              </p:nvSpPr>
              <p:spPr bwMode="auto">
                <a:xfrm>
                  <a:off x="2277389" y="3036616"/>
                  <a:ext cx="5560364" cy="1233738"/>
                </a:xfrm>
                <a:prstGeom prst="rightArrow">
                  <a:avLst/>
                </a:prstGeom>
                <a:gradFill flip="none" rotWithShape="1">
                  <a:gsLst>
                    <a:gs pos="0">
                      <a:schemeClr val="bg1"/>
                    </a:gs>
                    <a:gs pos="100000">
                      <a:srgbClr val="85C2FF"/>
                    </a:gs>
                    <a:gs pos="60000">
                      <a:srgbClr val="C4D6EB"/>
                    </a:gs>
                    <a:gs pos="100000">
                      <a:srgbClr val="FFEBFA"/>
                    </a:gs>
                  </a:gsLst>
                  <a:lin ang="0" scaled="1"/>
                  <a:tileRect/>
                </a:gradFill>
                <a:ln w="19050" cap="sq">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lin ang="10800000" scaled="1"/>
                    <a:tileRect/>
                  </a:gra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endParaRPr lang="ja-JP" altLang="en-US" sz="1100" b="1">
                    <a:solidFill>
                      <a:srgbClr val="000000"/>
                    </a:solidFill>
                    <a:latin typeface="ＭＳ Ｐゴシック" charset="-128"/>
                    <a:ea typeface="Meiryo UI" pitchFamily="50" charset="-128"/>
                    <a:cs typeface="Meiryo UI" pitchFamily="50" charset="-128"/>
                  </a:endParaRPr>
                </a:p>
              </p:txBody>
            </p:sp>
            <p:cxnSp>
              <p:nvCxnSpPr>
                <p:cNvPr id="6" name="直線コネクタ 5"/>
                <p:cNvCxnSpPr/>
                <p:nvPr/>
              </p:nvCxnSpPr>
              <p:spPr>
                <a:xfrm>
                  <a:off x="1811385" y="995201"/>
                  <a:ext cx="0" cy="5400337"/>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535512" y="1011285"/>
                  <a:ext cx="0" cy="5400337"/>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0" name="Rectangle 43"/>
                <p:cNvSpPr>
                  <a:spLocks noChangeArrowheads="1"/>
                </p:cNvSpPr>
                <p:nvPr/>
              </p:nvSpPr>
              <p:spPr bwMode="auto">
                <a:xfrm>
                  <a:off x="1123027" y="830336"/>
                  <a:ext cx="639882" cy="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defRPr kumimoji="1">
                      <a:solidFill>
                        <a:schemeClr val="tx1"/>
                      </a:solidFill>
                      <a:latin typeface="Calibri" pitchFamily="34" charset="0"/>
                      <a:ea typeface="ＭＳ Ｐゴシック" charset="-128"/>
                    </a:defRPr>
                  </a:lvl1pPr>
                  <a:lvl2pPr marL="742950" indent="-285750" defTabSz="957263">
                    <a:defRPr kumimoji="1">
                      <a:solidFill>
                        <a:schemeClr val="tx1"/>
                      </a:solidFill>
                      <a:latin typeface="Calibri" pitchFamily="34" charset="0"/>
                      <a:ea typeface="ＭＳ Ｐゴシック" charset="-128"/>
                    </a:defRPr>
                  </a:lvl2pPr>
                  <a:lvl3pPr marL="1143000" indent="-228600" defTabSz="957263">
                    <a:defRPr kumimoji="1">
                      <a:solidFill>
                        <a:schemeClr val="tx1"/>
                      </a:solidFill>
                      <a:latin typeface="Calibri" pitchFamily="34" charset="0"/>
                      <a:ea typeface="ＭＳ Ｐゴシック" charset="-128"/>
                    </a:defRPr>
                  </a:lvl3pPr>
                  <a:lvl4pPr marL="1600200" indent="-228600" defTabSz="957263">
                    <a:defRPr kumimoji="1">
                      <a:solidFill>
                        <a:schemeClr val="tx1"/>
                      </a:solidFill>
                      <a:latin typeface="Calibri" pitchFamily="34" charset="0"/>
                      <a:ea typeface="ＭＳ Ｐゴシック" charset="-128"/>
                    </a:defRPr>
                  </a:lvl4pPr>
                  <a:lvl5pPr marL="2057400" indent="-228600" defTabSz="957263">
                    <a:defRPr kumimoji="1">
                      <a:solidFill>
                        <a:schemeClr val="tx1"/>
                      </a:solidFill>
                      <a:latin typeface="Calibri" pitchFamily="34" charset="0"/>
                      <a:ea typeface="ＭＳ Ｐゴシック" charset="-128"/>
                    </a:defRPr>
                  </a:lvl5pPr>
                  <a:lvl6pPr marL="2514600" indent="-228600" defTabSz="9572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572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572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57263"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en-US" altLang="ja-JP" b="1">
                      <a:solidFill>
                        <a:srgbClr val="000000"/>
                      </a:solidFill>
                      <a:latin typeface="ＭＳ Ｐゴシック" charset="-128"/>
                      <a:ea typeface="Meiryo UI" pitchFamily="50" charset="-128"/>
                      <a:cs typeface="Meiryo UI" pitchFamily="50" charset="-128"/>
                    </a:rPr>
                    <a:t>2015</a:t>
                  </a:r>
                  <a:endParaRPr lang="ja-JP" altLang="en-US" b="1">
                    <a:solidFill>
                      <a:srgbClr val="000000"/>
                    </a:solidFill>
                    <a:latin typeface="ＭＳ Ｐゴシック" charset="-128"/>
                    <a:ea typeface="Meiryo UI" pitchFamily="50" charset="-128"/>
                    <a:cs typeface="Meiryo UI" pitchFamily="50" charset="-128"/>
                  </a:endParaRPr>
                </a:p>
              </p:txBody>
            </p:sp>
            <p:sp>
              <p:nvSpPr>
                <p:cNvPr id="11" name="Rectangle 43"/>
                <p:cNvSpPr>
                  <a:spLocks noChangeArrowheads="1"/>
                </p:cNvSpPr>
                <p:nvPr/>
              </p:nvSpPr>
              <p:spPr bwMode="auto">
                <a:xfrm>
                  <a:off x="2352699" y="830336"/>
                  <a:ext cx="641499" cy="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defRPr kumimoji="1">
                      <a:solidFill>
                        <a:schemeClr val="tx1"/>
                      </a:solidFill>
                      <a:latin typeface="Calibri" pitchFamily="34" charset="0"/>
                      <a:ea typeface="ＭＳ Ｐゴシック" charset="-128"/>
                    </a:defRPr>
                  </a:lvl1pPr>
                  <a:lvl2pPr marL="742950" indent="-285750" defTabSz="957263">
                    <a:defRPr kumimoji="1">
                      <a:solidFill>
                        <a:schemeClr val="tx1"/>
                      </a:solidFill>
                      <a:latin typeface="Calibri" pitchFamily="34" charset="0"/>
                      <a:ea typeface="ＭＳ Ｐゴシック" charset="-128"/>
                    </a:defRPr>
                  </a:lvl2pPr>
                  <a:lvl3pPr marL="1143000" indent="-228600" defTabSz="957263">
                    <a:defRPr kumimoji="1">
                      <a:solidFill>
                        <a:schemeClr val="tx1"/>
                      </a:solidFill>
                      <a:latin typeface="Calibri" pitchFamily="34" charset="0"/>
                      <a:ea typeface="ＭＳ Ｐゴシック" charset="-128"/>
                    </a:defRPr>
                  </a:lvl3pPr>
                  <a:lvl4pPr marL="1600200" indent="-228600" defTabSz="957263">
                    <a:defRPr kumimoji="1">
                      <a:solidFill>
                        <a:schemeClr val="tx1"/>
                      </a:solidFill>
                      <a:latin typeface="Calibri" pitchFamily="34" charset="0"/>
                      <a:ea typeface="ＭＳ Ｐゴシック" charset="-128"/>
                    </a:defRPr>
                  </a:lvl4pPr>
                  <a:lvl5pPr marL="2057400" indent="-228600" defTabSz="957263">
                    <a:defRPr kumimoji="1">
                      <a:solidFill>
                        <a:schemeClr val="tx1"/>
                      </a:solidFill>
                      <a:latin typeface="Calibri" pitchFamily="34" charset="0"/>
                      <a:ea typeface="ＭＳ Ｐゴシック" charset="-128"/>
                    </a:defRPr>
                  </a:lvl5pPr>
                  <a:lvl6pPr marL="2514600" indent="-228600" defTabSz="9572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572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572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57263"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en-US" altLang="ja-JP" b="1">
                      <a:solidFill>
                        <a:srgbClr val="000000"/>
                      </a:solidFill>
                      <a:latin typeface="ＭＳ Ｐゴシック" charset="-128"/>
                      <a:ea typeface="Meiryo UI" pitchFamily="50" charset="-128"/>
                      <a:cs typeface="Meiryo UI" pitchFamily="50" charset="-128"/>
                    </a:rPr>
                    <a:t>2016</a:t>
                  </a:r>
                  <a:endParaRPr lang="ja-JP" altLang="en-US" b="1">
                    <a:solidFill>
                      <a:srgbClr val="000000"/>
                    </a:solidFill>
                    <a:latin typeface="ＭＳ Ｐゴシック" charset="-128"/>
                    <a:ea typeface="Meiryo UI" pitchFamily="50" charset="-128"/>
                    <a:cs typeface="Meiryo UI" pitchFamily="50" charset="-128"/>
                  </a:endParaRPr>
                </a:p>
              </p:txBody>
            </p:sp>
            <p:sp>
              <p:nvSpPr>
                <p:cNvPr id="15" name="Rectangle 43"/>
                <p:cNvSpPr>
                  <a:spLocks noChangeArrowheads="1"/>
                </p:cNvSpPr>
                <p:nvPr/>
              </p:nvSpPr>
              <p:spPr bwMode="auto">
                <a:xfrm>
                  <a:off x="8352404" y="830336"/>
                  <a:ext cx="641498" cy="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defRPr kumimoji="1">
                      <a:solidFill>
                        <a:schemeClr val="tx1"/>
                      </a:solidFill>
                      <a:latin typeface="Calibri" pitchFamily="34" charset="0"/>
                      <a:ea typeface="ＭＳ Ｐゴシック" charset="-128"/>
                    </a:defRPr>
                  </a:lvl1pPr>
                  <a:lvl2pPr marL="742950" indent="-285750" defTabSz="957263">
                    <a:defRPr kumimoji="1">
                      <a:solidFill>
                        <a:schemeClr val="tx1"/>
                      </a:solidFill>
                      <a:latin typeface="Calibri" pitchFamily="34" charset="0"/>
                      <a:ea typeface="ＭＳ Ｐゴシック" charset="-128"/>
                    </a:defRPr>
                  </a:lvl2pPr>
                  <a:lvl3pPr marL="1143000" indent="-228600" defTabSz="957263">
                    <a:defRPr kumimoji="1">
                      <a:solidFill>
                        <a:schemeClr val="tx1"/>
                      </a:solidFill>
                      <a:latin typeface="Calibri" pitchFamily="34" charset="0"/>
                      <a:ea typeface="ＭＳ Ｐゴシック" charset="-128"/>
                    </a:defRPr>
                  </a:lvl3pPr>
                  <a:lvl4pPr marL="1600200" indent="-228600" defTabSz="957263">
                    <a:defRPr kumimoji="1">
                      <a:solidFill>
                        <a:schemeClr val="tx1"/>
                      </a:solidFill>
                      <a:latin typeface="Calibri" pitchFamily="34" charset="0"/>
                      <a:ea typeface="ＭＳ Ｐゴシック" charset="-128"/>
                    </a:defRPr>
                  </a:lvl4pPr>
                  <a:lvl5pPr marL="2057400" indent="-228600" defTabSz="957263">
                    <a:defRPr kumimoji="1">
                      <a:solidFill>
                        <a:schemeClr val="tx1"/>
                      </a:solidFill>
                      <a:latin typeface="Calibri" pitchFamily="34" charset="0"/>
                      <a:ea typeface="ＭＳ Ｐゴシック" charset="-128"/>
                    </a:defRPr>
                  </a:lvl5pPr>
                  <a:lvl6pPr marL="2514600" indent="-228600" defTabSz="9572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572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572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57263"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en-US" altLang="ja-JP" b="1">
                      <a:solidFill>
                        <a:srgbClr val="000000"/>
                      </a:solidFill>
                      <a:latin typeface="ＭＳ Ｐゴシック" charset="-128"/>
                      <a:ea typeface="Meiryo UI" pitchFamily="50" charset="-128"/>
                      <a:cs typeface="Meiryo UI" pitchFamily="50" charset="-128"/>
                    </a:rPr>
                    <a:t>2020</a:t>
                  </a:r>
                  <a:endParaRPr lang="ja-JP" altLang="en-US" b="1">
                    <a:solidFill>
                      <a:srgbClr val="000000"/>
                    </a:solidFill>
                    <a:latin typeface="ＭＳ Ｐゴシック" charset="-128"/>
                    <a:ea typeface="Meiryo UI" pitchFamily="50" charset="-128"/>
                    <a:cs typeface="Meiryo UI" pitchFamily="50" charset="-128"/>
                  </a:endParaRPr>
                </a:p>
              </p:txBody>
            </p:sp>
            <p:sp>
              <p:nvSpPr>
                <p:cNvPr id="16" name="正方形/長方形 15"/>
                <p:cNvSpPr/>
                <p:nvPr/>
              </p:nvSpPr>
              <p:spPr bwMode="auto">
                <a:xfrm>
                  <a:off x="-101798" y="1357100"/>
                  <a:ext cx="1224825" cy="1441565"/>
                </a:xfrm>
                <a:prstGeom prst="rect">
                  <a:avLst/>
                </a:prstGeom>
                <a:solidFill>
                  <a:schemeClr val="accent1">
                    <a:lumMod val="20000"/>
                    <a:lumOff val="80000"/>
                  </a:schemeClr>
                </a:solidFill>
                <a:ln w="9525"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ja-JP" altLang="en-US" sz="1400">
                      <a:solidFill>
                        <a:srgbClr val="000000"/>
                      </a:solidFill>
                      <a:latin typeface="ＭＳ Ｐゴシック" charset="-128"/>
                      <a:ea typeface="Meiryo UI" pitchFamily="50" charset="-128"/>
                      <a:cs typeface="Meiryo UI" pitchFamily="50" charset="-128"/>
                    </a:rPr>
                    <a:t>パリ協定の</a:t>
                  </a:r>
                  <a:endParaRPr lang="en-US" altLang="ja-JP" sz="1400">
                    <a:solidFill>
                      <a:srgbClr val="000000"/>
                    </a:solidFill>
                    <a:latin typeface="ＭＳ Ｐゴシック" charset="-128"/>
                    <a:ea typeface="Meiryo UI" pitchFamily="50" charset="-128"/>
                    <a:cs typeface="Meiryo UI" pitchFamily="50" charset="-128"/>
                  </a:endParaRPr>
                </a:p>
                <a:p>
                  <a:pPr algn="ctr" fontAlgn="auto">
                    <a:spcBef>
                      <a:spcPts val="0"/>
                    </a:spcBef>
                    <a:spcAft>
                      <a:spcPts val="0"/>
                    </a:spcAft>
                  </a:pPr>
                  <a:r>
                    <a:rPr lang="ja-JP" altLang="en-US" sz="1400">
                      <a:solidFill>
                        <a:srgbClr val="000000"/>
                      </a:solidFill>
                      <a:latin typeface="ＭＳ Ｐゴシック" charset="-128"/>
                      <a:ea typeface="Meiryo UI" pitchFamily="50" charset="-128"/>
                      <a:cs typeface="Meiryo UI" pitchFamily="50" charset="-128"/>
                    </a:rPr>
                    <a:t>締結・発効</a:t>
                  </a:r>
                </a:p>
              </p:txBody>
            </p:sp>
            <p:sp>
              <p:nvSpPr>
                <p:cNvPr id="19" name="左右矢印 18"/>
                <p:cNvSpPr/>
                <p:nvPr/>
              </p:nvSpPr>
              <p:spPr bwMode="auto">
                <a:xfrm>
                  <a:off x="2195736" y="1556792"/>
                  <a:ext cx="1944216" cy="432048"/>
                </a:xfrm>
                <a:prstGeom prst="leftRightArrow">
                  <a:avLst/>
                </a:prstGeom>
                <a:solidFill>
                  <a:schemeClr val="accent1">
                    <a:lumMod val="40000"/>
                    <a:lumOff val="60000"/>
                  </a:schemeClr>
                </a:solidFill>
                <a:ln w="19050" cap="sq">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lin ang="10800000" scaled="1"/>
                    <a:tileRect/>
                  </a:gra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ja-JP" altLang="en-US" sz="1400">
                      <a:solidFill>
                        <a:srgbClr val="000000"/>
                      </a:solidFill>
                      <a:latin typeface="ＭＳ Ｐゴシック" charset="-128"/>
                      <a:ea typeface="Meiryo UI" pitchFamily="50" charset="-128"/>
                      <a:cs typeface="Meiryo UI" pitchFamily="50" charset="-128"/>
                    </a:rPr>
                    <a:t>署名</a:t>
                  </a:r>
                </a:p>
              </p:txBody>
            </p:sp>
            <p:sp>
              <p:nvSpPr>
                <p:cNvPr id="20" name="Rectangle 43"/>
                <p:cNvSpPr>
                  <a:spLocks noChangeArrowheads="1"/>
                </p:cNvSpPr>
                <p:nvPr/>
              </p:nvSpPr>
              <p:spPr bwMode="auto">
                <a:xfrm>
                  <a:off x="2166622" y="1339006"/>
                  <a:ext cx="1843702" cy="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defRPr kumimoji="1">
                      <a:solidFill>
                        <a:schemeClr val="tx1"/>
                      </a:solidFill>
                      <a:latin typeface="Calibri" pitchFamily="34" charset="0"/>
                      <a:ea typeface="ＭＳ Ｐゴシック" charset="-128"/>
                    </a:defRPr>
                  </a:lvl1pPr>
                  <a:lvl2pPr marL="742950" indent="-285750" defTabSz="957263">
                    <a:defRPr kumimoji="1">
                      <a:solidFill>
                        <a:schemeClr val="tx1"/>
                      </a:solidFill>
                      <a:latin typeface="Calibri" pitchFamily="34" charset="0"/>
                      <a:ea typeface="ＭＳ Ｐゴシック" charset="-128"/>
                    </a:defRPr>
                  </a:lvl2pPr>
                  <a:lvl3pPr marL="1143000" indent="-228600" defTabSz="957263">
                    <a:defRPr kumimoji="1">
                      <a:solidFill>
                        <a:schemeClr val="tx1"/>
                      </a:solidFill>
                      <a:latin typeface="Calibri" pitchFamily="34" charset="0"/>
                      <a:ea typeface="ＭＳ Ｐゴシック" charset="-128"/>
                    </a:defRPr>
                  </a:lvl3pPr>
                  <a:lvl4pPr marL="1600200" indent="-228600" defTabSz="957263">
                    <a:defRPr kumimoji="1">
                      <a:solidFill>
                        <a:schemeClr val="tx1"/>
                      </a:solidFill>
                      <a:latin typeface="Calibri" pitchFamily="34" charset="0"/>
                      <a:ea typeface="ＭＳ Ｐゴシック" charset="-128"/>
                    </a:defRPr>
                  </a:lvl4pPr>
                  <a:lvl5pPr marL="2057400" indent="-228600" defTabSz="957263">
                    <a:defRPr kumimoji="1">
                      <a:solidFill>
                        <a:schemeClr val="tx1"/>
                      </a:solidFill>
                      <a:latin typeface="Calibri" pitchFamily="34" charset="0"/>
                      <a:ea typeface="ＭＳ Ｐゴシック" charset="-128"/>
                    </a:defRPr>
                  </a:lvl5pPr>
                  <a:lvl6pPr marL="2514600" indent="-228600" defTabSz="9572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572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572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57263"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2016.4/22</a:t>
                  </a:r>
                  <a:r>
                    <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2017.4/21</a:t>
                  </a:r>
                  <a:endParaRPr lang="ja-JP" altLang="en-US" sz="1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右矢印 21"/>
                <p:cNvSpPr/>
                <p:nvPr/>
              </p:nvSpPr>
              <p:spPr bwMode="auto">
                <a:xfrm>
                  <a:off x="2221130" y="1848230"/>
                  <a:ext cx="5616624" cy="357080"/>
                </a:xfrm>
                <a:prstGeom prst="rightArrow">
                  <a:avLst/>
                </a:prstGeom>
                <a:gradFill flip="none" rotWithShape="1">
                  <a:gsLst>
                    <a:gs pos="0">
                      <a:schemeClr val="bg1"/>
                    </a:gs>
                    <a:gs pos="100000">
                      <a:srgbClr val="85C2FF"/>
                    </a:gs>
                    <a:gs pos="60000">
                      <a:srgbClr val="C4D6EB"/>
                    </a:gs>
                    <a:gs pos="100000">
                      <a:srgbClr val="FFEBFA"/>
                    </a:gs>
                  </a:gsLst>
                  <a:lin ang="0" scaled="1"/>
                  <a:tileRect/>
                </a:gradFill>
                <a:ln w="19050" cap="sq">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lin ang="10800000" scaled="1"/>
                    <a:tileRect/>
                  </a:gra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endParaRPr lang="ja-JP" altLang="en-US" sz="1600" b="1">
                    <a:solidFill>
                      <a:srgbClr val="000000"/>
                    </a:solidFill>
                    <a:latin typeface="ＭＳ Ｐゴシック" charset="-128"/>
                    <a:ea typeface="Meiryo UI" pitchFamily="50" charset="-128"/>
                    <a:cs typeface="Meiryo UI" pitchFamily="50" charset="-128"/>
                  </a:endParaRPr>
                </a:p>
              </p:txBody>
            </p:sp>
            <p:sp>
              <p:nvSpPr>
                <p:cNvPr id="23" name="Rectangle 43"/>
                <p:cNvSpPr>
                  <a:spLocks noChangeArrowheads="1"/>
                </p:cNvSpPr>
                <p:nvPr/>
              </p:nvSpPr>
              <p:spPr bwMode="auto">
                <a:xfrm>
                  <a:off x="3159282" y="1916033"/>
                  <a:ext cx="719059" cy="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defRPr kumimoji="1">
                      <a:solidFill>
                        <a:schemeClr val="tx1"/>
                      </a:solidFill>
                      <a:latin typeface="Calibri" pitchFamily="34" charset="0"/>
                      <a:ea typeface="ＭＳ Ｐゴシック" charset="-128"/>
                    </a:defRPr>
                  </a:lvl1pPr>
                  <a:lvl2pPr marL="742950" indent="-285750" defTabSz="957263">
                    <a:defRPr kumimoji="1">
                      <a:solidFill>
                        <a:schemeClr val="tx1"/>
                      </a:solidFill>
                      <a:latin typeface="Calibri" pitchFamily="34" charset="0"/>
                      <a:ea typeface="ＭＳ Ｐゴシック" charset="-128"/>
                    </a:defRPr>
                  </a:lvl2pPr>
                  <a:lvl3pPr marL="1143000" indent="-228600" defTabSz="957263">
                    <a:defRPr kumimoji="1">
                      <a:solidFill>
                        <a:schemeClr val="tx1"/>
                      </a:solidFill>
                      <a:latin typeface="Calibri" pitchFamily="34" charset="0"/>
                      <a:ea typeface="ＭＳ Ｐゴシック" charset="-128"/>
                    </a:defRPr>
                  </a:lvl3pPr>
                  <a:lvl4pPr marL="1600200" indent="-228600" defTabSz="957263">
                    <a:defRPr kumimoji="1">
                      <a:solidFill>
                        <a:schemeClr val="tx1"/>
                      </a:solidFill>
                      <a:latin typeface="Calibri" pitchFamily="34" charset="0"/>
                      <a:ea typeface="ＭＳ Ｐゴシック" charset="-128"/>
                    </a:defRPr>
                  </a:lvl4pPr>
                  <a:lvl5pPr marL="2057400" indent="-228600" defTabSz="957263">
                    <a:defRPr kumimoji="1">
                      <a:solidFill>
                        <a:schemeClr val="tx1"/>
                      </a:solidFill>
                      <a:latin typeface="Calibri" pitchFamily="34" charset="0"/>
                      <a:ea typeface="ＭＳ Ｐゴシック" charset="-128"/>
                    </a:defRPr>
                  </a:lvl5pPr>
                  <a:lvl6pPr marL="2514600" indent="-228600" defTabSz="9572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572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572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57263"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ja-JP" altLang="en-US" sz="1600" dirty="0">
                      <a:solidFill>
                        <a:srgbClr val="000000"/>
                      </a:solidFill>
                      <a:latin typeface="ＭＳ Ｐゴシック" charset="-128"/>
                      <a:ea typeface="Meiryo UI" pitchFamily="50" charset="-128"/>
                      <a:cs typeface="Meiryo UI" pitchFamily="50" charset="-128"/>
                    </a:rPr>
                    <a:t>締結</a:t>
                  </a:r>
                </a:p>
              </p:txBody>
            </p:sp>
            <p:sp>
              <p:nvSpPr>
                <p:cNvPr id="24" name="円/楕円 23"/>
                <p:cNvSpPr/>
                <p:nvPr/>
              </p:nvSpPr>
              <p:spPr bwMode="auto">
                <a:xfrm>
                  <a:off x="4586506" y="1540061"/>
                  <a:ext cx="1295923" cy="577027"/>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ja-JP" altLang="en-US" sz="1600" b="1">
                      <a:solidFill>
                        <a:srgbClr val="000000"/>
                      </a:solidFill>
                      <a:latin typeface="ＭＳ Ｐゴシック" charset="-128"/>
                      <a:ea typeface="Meiryo UI" pitchFamily="50" charset="-128"/>
                      <a:cs typeface="Meiryo UI" pitchFamily="50" charset="-128"/>
                    </a:rPr>
                    <a:t>発効</a:t>
                  </a:r>
                </a:p>
              </p:txBody>
            </p:sp>
            <p:sp>
              <p:nvSpPr>
                <p:cNvPr id="25" name="テキスト ボックス 24"/>
                <p:cNvSpPr txBox="1"/>
                <p:nvPr/>
              </p:nvSpPr>
              <p:spPr>
                <a:xfrm>
                  <a:off x="4227784" y="2042698"/>
                  <a:ext cx="2347850" cy="818571"/>
                </a:xfrm>
                <a:prstGeom prst="rect">
                  <a:avLst/>
                </a:prstGeom>
                <a:noFill/>
              </p:spPr>
              <p:txBody>
                <a:bodyPr lIns="36000" rIns="3600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ja-JP" altLang="en-US" sz="1200" dirty="0">
                      <a:solidFill>
                        <a:srgbClr val="000000"/>
                      </a:solidFill>
                      <a:latin typeface="ＭＳ Ｐゴシック" charset="-128"/>
                      <a:ea typeface="Meiryo UI" pitchFamily="50" charset="-128"/>
                      <a:cs typeface="Meiryo UI" pitchFamily="50" charset="-128"/>
                    </a:rPr>
                    <a:t>発効要件（</a:t>
                  </a:r>
                  <a:r>
                    <a:rPr lang="en-US" altLang="ja-JP" sz="1200" dirty="0">
                      <a:solidFill>
                        <a:srgbClr val="000000"/>
                      </a:solidFill>
                      <a:latin typeface="ＭＳ Ｐゴシック" charset="-128"/>
                      <a:ea typeface="Meiryo UI" pitchFamily="50" charset="-128"/>
                      <a:cs typeface="Meiryo UI" pitchFamily="50" charset="-128"/>
                    </a:rPr>
                    <a:t>55</a:t>
                  </a:r>
                  <a:r>
                    <a:rPr lang="ja-JP" altLang="en-US" sz="1200" dirty="0">
                      <a:solidFill>
                        <a:srgbClr val="000000"/>
                      </a:solidFill>
                      <a:latin typeface="ＭＳ Ｐゴシック" charset="-128"/>
                      <a:ea typeface="Meiryo UI" pitchFamily="50" charset="-128"/>
                      <a:cs typeface="Meiryo UI" pitchFamily="50" charset="-128"/>
                    </a:rPr>
                    <a:t>か国以上が締結、</a:t>
                  </a:r>
                  <a:endParaRPr lang="en-US" altLang="ja-JP" sz="1200" dirty="0">
                    <a:solidFill>
                      <a:srgbClr val="000000"/>
                    </a:solidFill>
                    <a:latin typeface="ＭＳ Ｐゴシック" charset="-128"/>
                    <a:ea typeface="Meiryo UI" pitchFamily="50" charset="-128"/>
                    <a:cs typeface="Meiryo UI" pitchFamily="50" charset="-128"/>
                  </a:endParaRPr>
                </a:p>
                <a:p>
                  <a:pPr fontAlgn="auto">
                    <a:spcBef>
                      <a:spcPts val="0"/>
                    </a:spcBef>
                    <a:spcAft>
                      <a:spcPts val="0"/>
                    </a:spcAft>
                  </a:pPr>
                  <a:r>
                    <a:rPr lang="ja-JP" altLang="en-US" sz="1200" dirty="0">
                      <a:solidFill>
                        <a:srgbClr val="000000"/>
                      </a:solidFill>
                      <a:latin typeface="ＭＳ Ｐゴシック" charset="-128"/>
                      <a:ea typeface="Meiryo UI" pitchFamily="50" charset="-128"/>
                      <a:cs typeface="Meiryo UI" pitchFamily="50" charset="-128"/>
                    </a:rPr>
                    <a:t>かつ締結国の排出量が全体の</a:t>
                  </a:r>
                  <a:r>
                    <a:rPr lang="en-US" altLang="ja-JP" sz="1200" dirty="0">
                      <a:solidFill>
                        <a:srgbClr val="000000"/>
                      </a:solidFill>
                      <a:latin typeface="ＭＳ Ｐゴシック" charset="-128"/>
                      <a:ea typeface="Meiryo UI" pitchFamily="50" charset="-128"/>
                      <a:cs typeface="Meiryo UI" pitchFamily="50" charset="-128"/>
                    </a:rPr>
                    <a:t>55</a:t>
                  </a:r>
                  <a:r>
                    <a:rPr lang="ja-JP" altLang="en-US" sz="1200" dirty="0">
                      <a:solidFill>
                        <a:srgbClr val="000000"/>
                      </a:solidFill>
                      <a:latin typeface="ＭＳ Ｐゴシック" charset="-128"/>
                      <a:ea typeface="Meiryo UI" pitchFamily="50" charset="-128"/>
                      <a:cs typeface="Meiryo UI" pitchFamily="50" charset="-128"/>
                    </a:rPr>
                    <a:t>％以上）が満たされた</a:t>
                  </a:r>
                  <a:r>
                    <a:rPr lang="en-US" altLang="ja-JP" sz="1200" dirty="0">
                      <a:solidFill>
                        <a:srgbClr val="000000"/>
                      </a:solidFill>
                      <a:latin typeface="ＭＳ Ｐゴシック" charset="-128"/>
                      <a:ea typeface="Meiryo UI" pitchFamily="50" charset="-128"/>
                      <a:cs typeface="Meiryo UI" pitchFamily="50" charset="-128"/>
                    </a:rPr>
                    <a:t>30</a:t>
                  </a:r>
                  <a:r>
                    <a:rPr lang="ja-JP" altLang="en-US" sz="1200" dirty="0">
                      <a:solidFill>
                        <a:srgbClr val="000000"/>
                      </a:solidFill>
                      <a:latin typeface="ＭＳ Ｐゴシック" charset="-128"/>
                      <a:ea typeface="Meiryo UI" pitchFamily="50" charset="-128"/>
                      <a:cs typeface="Meiryo UI" pitchFamily="50" charset="-128"/>
                    </a:rPr>
                    <a:t>日後に発効</a:t>
                  </a:r>
                </a:p>
              </p:txBody>
            </p:sp>
            <p:sp>
              <p:nvSpPr>
                <p:cNvPr id="26" name="Rectangle 43"/>
                <p:cNvSpPr>
                  <a:spLocks noChangeArrowheads="1"/>
                </p:cNvSpPr>
                <p:nvPr/>
              </p:nvSpPr>
              <p:spPr bwMode="auto">
                <a:xfrm>
                  <a:off x="5802570" y="830336"/>
                  <a:ext cx="641498" cy="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defRPr kumimoji="1">
                      <a:solidFill>
                        <a:schemeClr val="tx1"/>
                      </a:solidFill>
                      <a:latin typeface="Calibri" pitchFamily="34" charset="0"/>
                      <a:ea typeface="ＭＳ Ｐゴシック" charset="-128"/>
                    </a:defRPr>
                  </a:lvl1pPr>
                  <a:lvl2pPr marL="742950" indent="-285750" defTabSz="957263">
                    <a:defRPr kumimoji="1">
                      <a:solidFill>
                        <a:schemeClr val="tx1"/>
                      </a:solidFill>
                      <a:latin typeface="Calibri" pitchFamily="34" charset="0"/>
                      <a:ea typeface="ＭＳ Ｐゴシック" charset="-128"/>
                    </a:defRPr>
                  </a:lvl2pPr>
                  <a:lvl3pPr marL="1143000" indent="-228600" defTabSz="957263">
                    <a:defRPr kumimoji="1">
                      <a:solidFill>
                        <a:schemeClr val="tx1"/>
                      </a:solidFill>
                      <a:latin typeface="Calibri" pitchFamily="34" charset="0"/>
                      <a:ea typeface="ＭＳ Ｐゴシック" charset="-128"/>
                    </a:defRPr>
                  </a:lvl3pPr>
                  <a:lvl4pPr marL="1600200" indent="-228600" defTabSz="957263">
                    <a:defRPr kumimoji="1">
                      <a:solidFill>
                        <a:schemeClr val="tx1"/>
                      </a:solidFill>
                      <a:latin typeface="Calibri" pitchFamily="34" charset="0"/>
                      <a:ea typeface="ＭＳ Ｐゴシック" charset="-128"/>
                    </a:defRPr>
                  </a:lvl4pPr>
                  <a:lvl5pPr marL="2057400" indent="-228600" defTabSz="957263">
                    <a:defRPr kumimoji="1">
                      <a:solidFill>
                        <a:schemeClr val="tx1"/>
                      </a:solidFill>
                      <a:latin typeface="Calibri" pitchFamily="34" charset="0"/>
                      <a:ea typeface="ＭＳ Ｐゴシック" charset="-128"/>
                    </a:defRPr>
                  </a:lvl5pPr>
                  <a:lvl6pPr marL="2514600" indent="-228600" defTabSz="9572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572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572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57263"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en-US" altLang="ja-JP" b="1">
                      <a:solidFill>
                        <a:srgbClr val="000000"/>
                      </a:solidFill>
                      <a:latin typeface="ＭＳ Ｐゴシック" charset="-128"/>
                      <a:ea typeface="Meiryo UI" pitchFamily="50" charset="-128"/>
                      <a:cs typeface="Meiryo UI" pitchFamily="50" charset="-128"/>
                    </a:rPr>
                    <a:t>2018</a:t>
                  </a:r>
                  <a:endParaRPr lang="ja-JP" altLang="en-US" b="1">
                    <a:solidFill>
                      <a:srgbClr val="000000"/>
                    </a:solidFill>
                    <a:latin typeface="ＭＳ Ｐゴシック" charset="-128"/>
                    <a:ea typeface="Meiryo UI" pitchFamily="50" charset="-128"/>
                    <a:cs typeface="Meiryo UI" pitchFamily="50" charset="-128"/>
                  </a:endParaRPr>
                </a:p>
              </p:txBody>
            </p:sp>
            <p:sp>
              <p:nvSpPr>
                <p:cNvPr id="29" name="正方形/長方形 28"/>
                <p:cNvSpPr/>
                <p:nvPr/>
              </p:nvSpPr>
              <p:spPr bwMode="auto">
                <a:xfrm>
                  <a:off x="-101798" y="3029878"/>
                  <a:ext cx="1224825" cy="1459659"/>
                </a:xfrm>
                <a:prstGeom prst="rect">
                  <a:avLst/>
                </a:prstGeom>
                <a:solidFill>
                  <a:schemeClr val="accent1">
                    <a:lumMod val="20000"/>
                    <a:lumOff val="80000"/>
                  </a:schemeClr>
                </a:solidFill>
                <a:ln w="9525"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ja-JP" altLang="en-US" sz="1400">
                      <a:solidFill>
                        <a:srgbClr val="000000"/>
                      </a:solidFill>
                      <a:latin typeface="ＭＳ Ｐゴシック" charset="-128"/>
                      <a:ea typeface="Meiryo UI" pitchFamily="50" charset="-128"/>
                      <a:cs typeface="Meiryo UI" pitchFamily="50" charset="-128"/>
                    </a:rPr>
                    <a:t>パリ協定の</a:t>
                  </a:r>
                  <a:endParaRPr lang="en-US" altLang="ja-JP" sz="1400">
                    <a:solidFill>
                      <a:srgbClr val="000000"/>
                    </a:solidFill>
                    <a:latin typeface="ＭＳ Ｐゴシック" charset="-128"/>
                    <a:ea typeface="Meiryo UI" pitchFamily="50" charset="-128"/>
                    <a:cs typeface="Meiryo UI" pitchFamily="50" charset="-128"/>
                  </a:endParaRPr>
                </a:p>
                <a:p>
                  <a:pPr algn="ctr" fontAlgn="auto">
                    <a:spcBef>
                      <a:spcPts val="0"/>
                    </a:spcBef>
                    <a:spcAft>
                      <a:spcPts val="0"/>
                    </a:spcAft>
                  </a:pPr>
                  <a:r>
                    <a:rPr lang="ja-JP" altLang="en-US" sz="1400">
                      <a:solidFill>
                        <a:srgbClr val="000000"/>
                      </a:solidFill>
                      <a:latin typeface="ＭＳ Ｐゴシック" charset="-128"/>
                      <a:ea typeface="Meiryo UI" pitchFamily="50" charset="-128"/>
                      <a:cs typeface="Meiryo UI" pitchFamily="50" charset="-128"/>
                    </a:rPr>
                    <a:t>詳細ルール等</a:t>
                  </a:r>
                  <a:endParaRPr lang="en-US" altLang="ja-JP" sz="1400">
                    <a:solidFill>
                      <a:srgbClr val="000000"/>
                    </a:solidFill>
                    <a:latin typeface="ＭＳ Ｐゴシック" charset="-128"/>
                    <a:ea typeface="Meiryo UI" pitchFamily="50" charset="-128"/>
                    <a:cs typeface="Meiryo UI" pitchFamily="50" charset="-128"/>
                  </a:endParaRPr>
                </a:p>
                <a:p>
                  <a:pPr algn="ctr" fontAlgn="auto">
                    <a:spcBef>
                      <a:spcPts val="0"/>
                    </a:spcBef>
                    <a:spcAft>
                      <a:spcPts val="0"/>
                    </a:spcAft>
                  </a:pPr>
                  <a:r>
                    <a:rPr lang="ja-JP" altLang="en-US" sz="1400">
                      <a:solidFill>
                        <a:srgbClr val="000000"/>
                      </a:solidFill>
                      <a:latin typeface="ＭＳ Ｐゴシック" charset="-128"/>
                      <a:ea typeface="Meiryo UI" pitchFamily="50" charset="-128"/>
                      <a:cs typeface="Meiryo UI" pitchFamily="50" charset="-128"/>
                    </a:rPr>
                    <a:t>交渉</a:t>
                  </a:r>
                </a:p>
              </p:txBody>
            </p:sp>
            <p:sp>
              <p:nvSpPr>
                <p:cNvPr id="31" name="テキスト ボックス 30"/>
                <p:cNvSpPr txBox="1"/>
                <p:nvPr/>
              </p:nvSpPr>
              <p:spPr>
                <a:xfrm>
                  <a:off x="2544988" y="3361619"/>
                  <a:ext cx="2548217" cy="585069"/>
                </a:xfrm>
                <a:prstGeom prst="rect">
                  <a:avLst/>
                </a:prstGeom>
                <a:noFill/>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ja-JP" altLang="en-US" sz="1200">
                      <a:solidFill>
                        <a:srgbClr val="000000"/>
                      </a:solidFill>
                      <a:latin typeface="ＭＳ Ｐゴシック" charset="-128"/>
                      <a:ea typeface="Meiryo UI" pitchFamily="50" charset="-128"/>
                      <a:cs typeface="Meiryo UI" pitchFamily="50" charset="-128"/>
                    </a:rPr>
                    <a:t>特別作業部会（半年に</a:t>
                  </a:r>
                  <a:r>
                    <a:rPr lang="en-US" altLang="ja-JP" sz="1200">
                      <a:solidFill>
                        <a:srgbClr val="000000"/>
                      </a:solidFill>
                      <a:latin typeface="ＭＳ Ｐゴシック" charset="-128"/>
                      <a:ea typeface="Meiryo UI" pitchFamily="50" charset="-128"/>
                      <a:cs typeface="Meiryo UI" pitchFamily="50" charset="-128"/>
                    </a:rPr>
                    <a:t>1</a:t>
                  </a:r>
                  <a:r>
                    <a:rPr lang="ja-JP" altLang="en-US" sz="1200">
                      <a:solidFill>
                        <a:srgbClr val="000000"/>
                      </a:solidFill>
                      <a:latin typeface="ＭＳ Ｐゴシック" charset="-128"/>
                      <a:ea typeface="Meiryo UI" pitchFamily="50" charset="-128"/>
                      <a:cs typeface="Meiryo UI" pitchFamily="50" charset="-128"/>
                    </a:rPr>
                    <a:t>回）、</a:t>
                  </a:r>
                  <a:r>
                    <a:rPr lang="en-US" altLang="ja-JP" sz="1200">
                      <a:solidFill>
                        <a:srgbClr val="000000"/>
                      </a:solidFill>
                      <a:latin typeface="ＭＳ Ｐゴシック" charset="-128"/>
                      <a:ea typeface="Meiryo UI" pitchFamily="50" charset="-128"/>
                      <a:cs typeface="Meiryo UI" pitchFamily="50" charset="-128"/>
                    </a:rPr>
                    <a:t>COP22</a:t>
                  </a:r>
                  <a:r>
                    <a:rPr lang="ja-JP" altLang="en-US" sz="1200">
                      <a:solidFill>
                        <a:srgbClr val="000000"/>
                      </a:solidFill>
                      <a:latin typeface="ＭＳ Ｐゴシック" charset="-128"/>
                      <a:ea typeface="Meiryo UI" pitchFamily="50" charset="-128"/>
                      <a:cs typeface="Meiryo UI" pitchFamily="50" charset="-128"/>
                    </a:rPr>
                    <a:t>、</a:t>
                  </a:r>
                  <a:r>
                    <a:rPr lang="en-US" altLang="ja-JP" sz="1200">
                      <a:solidFill>
                        <a:srgbClr val="000000"/>
                      </a:solidFill>
                      <a:latin typeface="ＭＳ Ｐゴシック" charset="-128"/>
                      <a:ea typeface="Meiryo UI" pitchFamily="50" charset="-128"/>
                      <a:cs typeface="Meiryo UI" pitchFamily="50" charset="-128"/>
                    </a:rPr>
                    <a:t>COP23</a:t>
                  </a:r>
                  <a:endParaRPr lang="ja-JP" altLang="en-US" sz="1200">
                    <a:solidFill>
                      <a:srgbClr val="000000"/>
                    </a:solidFill>
                    <a:latin typeface="ＭＳ Ｐゴシック" charset="-128"/>
                    <a:ea typeface="Meiryo UI" pitchFamily="50" charset="-128"/>
                    <a:cs typeface="Meiryo UI" pitchFamily="50" charset="-128"/>
                  </a:endParaRPr>
                </a:p>
              </p:txBody>
            </p:sp>
            <p:sp>
              <p:nvSpPr>
                <p:cNvPr id="37" name="正方形/長方形 36"/>
                <p:cNvSpPr/>
                <p:nvPr/>
              </p:nvSpPr>
              <p:spPr bwMode="auto">
                <a:xfrm>
                  <a:off x="-101798" y="4604139"/>
                  <a:ext cx="1224825" cy="1105802"/>
                </a:xfrm>
                <a:prstGeom prst="rect">
                  <a:avLst/>
                </a:prstGeom>
                <a:solidFill>
                  <a:srgbClr val="CCFF99"/>
                </a:solidFill>
                <a:ln w="9525" cap="sq">
                  <a:solidFill>
                    <a:srgbClr val="00800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ja-JP" altLang="en-US" sz="1400">
                      <a:solidFill>
                        <a:srgbClr val="000000"/>
                      </a:solidFill>
                      <a:latin typeface="ＭＳ Ｐゴシック" charset="-128"/>
                      <a:ea typeface="Meiryo UI" pitchFamily="50" charset="-128"/>
                      <a:cs typeface="Meiryo UI" pitchFamily="50" charset="-128"/>
                    </a:rPr>
                    <a:t>条約事務局等</a:t>
                  </a:r>
                </a:p>
              </p:txBody>
            </p:sp>
            <p:sp>
              <p:nvSpPr>
                <p:cNvPr id="43" name="Rectangle 43"/>
                <p:cNvSpPr>
                  <a:spLocks noChangeArrowheads="1"/>
                </p:cNvSpPr>
                <p:nvPr/>
              </p:nvSpPr>
              <p:spPr bwMode="auto">
                <a:xfrm>
                  <a:off x="4078442" y="830336"/>
                  <a:ext cx="641499" cy="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defRPr kumimoji="1">
                      <a:solidFill>
                        <a:schemeClr val="tx1"/>
                      </a:solidFill>
                      <a:latin typeface="Calibri" pitchFamily="34" charset="0"/>
                      <a:ea typeface="ＭＳ Ｐゴシック" charset="-128"/>
                    </a:defRPr>
                  </a:lvl1pPr>
                  <a:lvl2pPr marL="742950" indent="-285750" defTabSz="957263">
                    <a:defRPr kumimoji="1">
                      <a:solidFill>
                        <a:schemeClr val="tx1"/>
                      </a:solidFill>
                      <a:latin typeface="Calibri" pitchFamily="34" charset="0"/>
                      <a:ea typeface="ＭＳ Ｐゴシック" charset="-128"/>
                    </a:defRPr>
                  </a:lvl2pPr>
                  <a:lvl3pPr marL="1143000" indent="-228600" defTabSz="957263">
                    <a:defRPr kumimoji="1">
                      <a:solidFill>
                        <a:schemeClr val="tx1"/>
                      </a:solidFill>
                      <a:latin typeface="Calibri" pitchFamily="34" charset="0"/>
                      <a:ea typeface="ＭＳ Ｐゴシック" charset="-128"/>
                    </a:defRPr>
                  </a:lvl3pPr>
                  <a:lvl4pPr marL="1600200" indent="-228600" defTabSz="957263">
                    <a:defRPr kumimoji="1">
                      <a:solidFill>
                        <a:schemeClr val="tx1"/>
                      </a:solidFill>
                      <a:latin typeface="Calibri" pitchFamily="34" charset="0"/>
                      <a:ea typeface="ＭＳ Ｐゴシック" charset="-128"/>
                    </a:defRPr>
                  </a:lvl4pPr>
                  <a:lvl5pPr marL="2057400" indent="-228600" defTabSz="957263">
                    <a:defRPr kumimoji="1">
                      <a:solidFill>
                        <a:schemeClr val="tx1"/>
                      </a:solidFill>
                      <a:latin typeface="Calibri" pitchFamily="34" charset="0"/>
                      <a:ea typeface="ＭＳ Ｐゴシック" charset="-128"/>
                    </a:defRPr>
                  </a:lvl5pPr>
                  <a:lvl6pPr marL="2514600" indent="-228600" defTabSz="9572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572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572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57263"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en-US" altLang="ja-JP" b="1">
                      <a:solidFill>
                        <a:srgbClr val="000000"/>
                      </a:solidFill>
                      <a:latin typeface="ＭＳ Ｐゴシック" charset="-128"/>
                      <a:ea typeface="Meiryo UI" pitchFamily="50" charset="-128"/>
                      <a:cs typeface="Meiryo UI" pitchFamily="50" charset="-128"/>
                    </a:rPr>
                    <a:t>2017</a:t>
                  </a:r>
                  <a:endParaRPr lang="ja-JP" altLang="en-US" b="1">
                    <a:solidFill>
                      <a:srgbClr val="000000"/>
                    </a:solidFill>
                    <a:latin typeface="ＭＳ Ｐゴシック" charset="-128"/>
                    <a:ea typeface="Meiryo UI" pitchFamily="50" charset="-128"/>
                    <a:cs typeface="Meiryo UI" pitchFamily="50" charset="-128"/>
                  </a:endParaRPr>
                </a:p>
              </p:txBody>
            </p:sp>
            <p:sp>
              <p:nvSpPr>
                <p:cNvPr id="45" name="テキスト ボックス 44"/>
                <p:cNvSpPr txBox="1"/>
                <p:nvPr/>
              </p:nvSpPr>
              <p:spPr>
                <a:xfrm>
                  <a:off x="6444067" y="1111813"/>
                  <a:ext cx="2520748" cy="583059"/>
                </a:xfrm>
                <a:prstGeom prst="rect">
                  <a:avLst/>
                </a:prstGeom>
                <a:noFill/>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en-US" altLang="ja-JP" sz="1200">
                      <a:solidFill>
                        <a:srgbClr val="000000"/>
                      </a:solidFill>
                      <a:latin typeface="ＭＳ Ｐゴシック" charset="-128"/>
                      <a:ea typeface="Meiryo UI" pitchFamily="50" charset="-128"/>
                      <a:cs typeface="Meiryo UI" pitchFamily="50" charset="-128"/>
                    </a:rPr>
                    <a:t>※</a:t>
                  </a:r>
                  <a:r>
                    <a:rPr lang="ja-JP" altLang="en-US" sz="1200">
                      <a:solidFill>
                        <a:srgbClr val="000000"/>
                      </a:solidFill>
                      <a:latin typeface="ＭＳ Ｐゴシック" charset="-128"/>
                      <a:ea typeface="Meiryo UI" pitchFamily="50" charset="-128"/>
                      <a:cs typeface="Meiryo UI" pitchFamily="50" charset="-128"/>
                    </a:rPr>
                    <a:t>パリ協定発効後、最初のＣＯＰの機会に開催</a:t>
                  </a:r>
                </a:p>
              </p:txBody>
            </p:sp>
            <p:sp>
              <p:nvSpPr>
                <p:cNvPr id="50" name="円/楕円 49"/>
                <p:cNvSpPr/>
                <p:nvPr/>
              </p:nvSpPr>
              <p:spPr bwMode="auto">
                <a:xfrm>
                  <a:off x="1782300" y="4793130"/>
                  <a:ext cx="1061622" cy="1015327"/>
                </a:xfrm>
                <a:prstGeom prst="ellipse">
                  <a:avLst/>
                </a:prstGeom>
                <a:solidFill>
                  <a:srgbClr val="CCFF99"/>
                </a:solidFill>
                <a:ln w="19050" cap="sq">
                  <a:solidFill>
                    <a:srgbClr val="00800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ja-JP" altLang="en-US" sz="1200">
                      <a:solidFill>
                        <a:srgbClr val="000000"/>
                      </a:solidFill>
                      <a:latin typeface="ＭＳ Ｐゴシック" charset="-128"/>
                      <a:ea typeface="Meiryo UI" pitchFamily="50" charset="-128"/>
                      <a:cs typeface="Meiryo UI" pitchFamily="50" charset="-128"/>
                    </a:rPr>
                    <a:t>約束草案統合報告書の更新</a:t>
                  </a:r>
                </a:p>
              </p:txBody>
            </p:sp>
            <p:sp>
              <p:nvSpPr>
                <p:cNvPr id="51" name="円/楕円 50"/>
                <p:cNvSpPr/>
                <p:nvPr/>
              </p:nvSpPr>
              <p:spPr bwMode="auto">
                <a:xfrm>
                  <a:off x="5375982" y="4606149"/>
                  <a:ext cx="1716048" cy="737872"/>
                </a:xfrm>
                <a:prstGeom prst="ellipse">
                  <a:avLst/>
                </a:prstGeom>
                <a:solidFill>
                  <a:srgbClr val="CCFF99"/>
                </a:solidFill>
                <a:ln w="19050" cap="sq">
                  <a:solidFill>
                    <a:srgbClr val="008000"/>
                  </a:solidFill>
                  <a:prstDash val="solid"/>
                  <a:miter lim="800000"/>
                </a:ln>
              </p:spPr>
              <p:style>
                <a:lnRef idx="2">
                  <a:schemeClr val="accent6"/>
                </a:lnRef>
                <a:fillRef idx="1">
                  <a:schemeClr val="lt1"/>
                </a:fillRef>
                <a:effectRef idx="0">
                  <a:schemeClr val="accent6"/>
                </a:effectRef>
                <a:fontRef idx="minor">
                  <a:schemeClr val="dk1"/>
                </a:fontRef>
              </p:style>
              <p:txBody>
                <a:bodyPr lIns="36000" tIns="36000" rIns="36000" bIns="36000"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en-US" altLang="ja-JP" sz="1200">
                      <a:solidFill>
                        <a:srgbClr val="000000"/>
                      </a:solidFill>
                      <a:latin typeface="ＭＳ Ｐゴシック" charset="-128"/>
                      <a:ea typeface="Meiryo UI" pitchFamily="50" charset="-128"/>
                      <a:cs typeface="Meiryo UI" pitchFamily="50" charset="-128"/>
                    </a:rPr>
                    <a:t>1.5℃</a:t>
                  </a:r>
                  <a:r>
                    <a:rPr lang="ja-JP" altLang="en-US" sz="1200">
                      <a:solidFill>
                        <a:srgbClr val="000000"/>
                      </a:solidFill>
                      <a:latin typeface="ＭＳ Ｐゴシック" charset="-128"/>
                      <a:ea typeface="Meiryo UI" pitchFamily="50" charset="-128"/>
                      <a:cs typeface="Meiryo UI" pitchFamily="50" charset="-128"/>
                    </a:rPr>
                    <a:t>目標特別報告書作成</a:t>
                  </a:r>
                  <a:r>
                    <a:rPr lang="en-US" altLang="ja-JP" sz="1200">
                      <a:solidFill>
                        <a:srgbClr val="000000"/>
                      </a:solidFill>
                      <a:latin typeface="ＭＳ Ｐゴシック" charset="-128"/>
                      <a:ea typeface="Meiryo UI" pitchFamily="50" charset="-128"/>
                      <a:cs typeface="Meiryo UI" pitchFamily="50" charset="-128"/>
                    </a:rPr>
                    <a:t>(IPCC)</a:t>
                  </a:r>
                  <a:endParaRPr lang="ja-JP" altLang="en-US" sz="1200">
                    <a:solidFill>
                      <a:srgbClr val="000000"/>
                    </a:solidFill>
                    <a:latin typeface="ＭＳ Ｐゴシック" charset="-128"/>
                    <a:ea typeface="Meiryo UI" pitchFamily="50" charset="-128"/>
                    <a:cs typeface="Meiryo UI" pitchFamily="50" charset="-128"/>
                  </a:endParaRPr>
                </a:p>
              </p:txBody>
            </p:sp>
            <p:sp>
              <p:nvSpPr>
                <p:cNvPr id="52" name="Rectangle 43"/>
                <p:cNvSpPr>
                  <a:spLocks noChangeArrowheads="1"/>
                </p:cNvSpPr>
                <p:nvPr/>
              </p:nvSpPr>
              <p:spPr bwMode="auto">
                <a:xfrm>
                  <a:off x="2024679" y="4521705"/>
                  <a:ext cx="819243" cy="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defRPr kumimoji="1">
                      <a:solidFill>
                        <a:schemeClr val="tx1"/>
                      </a:solidFill>
                      <a:latin typeface="Calibri" pitchFamily="34" charset="0"/>
                      <a:ea typeface="ＭＳ Ｐゴシック" charset="-128"/>
                    </a:defRPr>
                  </a:lvl1pPr>
                  <a:lvl2pPr marL="742950" indent="-285750" defTabSz="957263">
                    <a:defRPr kumimoji="1">
                      <a:solidFill>
                        <a:schemeClr val="tx1"/>
                      </a:solidFill>
                      <a:latin typeface="Calibri" pitchFamily="34" charset="0"/>
                      <a:ea typeface="ＭＳ Ｐゴシック" charset="-128"/>
                    </a:defRPr>
                  </a:lvl2pPr>
                  <a:lvl3pPr marL="1143000" indent="-228600" defTabSz="957263">
                    <a:defRPr kumimoji="1">
                      <a:solidFill>
                        <a:schemeClr val="tx1"/>
                      </a:solidFill>
                      <a:latin typeface="Calibri" pitchFamily="34" charset="0"/>
                      <a:ea typeface="ＭＳ Ｐゴシック" charset="-128"/>
                    </a:defRPr>
                  </a:lvl3pPr>
                  <a:lvl4pPr marL="1600200" indent="-228600" defTabSz="957263">
                    <a:defRPr kumimoji="1">
                      <a:solidFill>
                        <a:schemeClr val="tx1"/>
                      </a:solidFill>
                      <a:latin typeface="Calibri" pitchFamily="34" charset="0"/>
                      <a:ea typeface="ＭＳ Ｐゴシック" charset="-128"/>
                    </a:defRPr>
                  </a:lvl4pPr>
                  <a:lvl5pPr marL="2057400" indent="-228600" defTabSz="957263">
                    <a:defRPr kumimoji="1">
                      <a:solidFill>
                        <a:schemeClr val="tx1"/>
                      </a:solidFill>
                      <a:latin typeface="Calibri" pitchFamily="34" charset="0"/>
                      <a:ea typeface="ＭＳ Ｐゴシック" charset="-128"/>
                    </a:defRPr>
                  </a:lvl5pPr>
                  <a:lvl6pPr marL="2514600" indent="-228600" defTabSz="9572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572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572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57263"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en-US" altLang="ja-JP" sz="1400">
                      <a:solidFill>
                        <a:srgbClr val="000000"/>
                      </a:solidFill>
                      <a:latin typeface="ＭＳ Ｐゴシック" charset="-128"/>
                      <a:ea typeface="Meiryo UI" pitchFamily="50" charset="-128"/>
                      <a:cs typeface="Meiryo UI" pitchFamily="50" charset="-128"/>
                    </a:rPr>
                    <a:t>5/2</a:t>
                  </a:r>
                  <a:r>
                    <a:rPr lang="ja-JP" altLang="en-US" sz="1400">
                      <a:solidFill>
                        <a:srgbClr val="000000"/>
                      </a:solidFill>
                      <a:latin typeface="ＭＳ Ｐゴシック" charset="-128"/>
                      <a:ea typeface="Meiryo UI" pitchFamily="50" charset="-128"/>
                      <a:cs typeface="Meiryo UI" pitchFamily="50" charset="-128"/>
                    </a:rPr>
                    <a:t>まで</a:t>
                  </a:r>
                </a:p>
              </p:txBody>
            </p:sp>
            <p:sp>
              <p:nvSpPr>
                <p:cNvPr id="53" name="円/楕円 52"/>
                <p:cNvSpPr/>
                <p:nvPr/>
              </p:nvSpPr>
              <p:spPr bwMode="auto">
                <a:xfrm>
                  <a:off x="5388909" y="5394284"/>
                  <a:ext cx="1703121" cy="649408"/>
                </a:xfrm>
                <a:prstGeom prst="ellipse">
                  <a:avLst/>
                </a:prstGeom>
                <a:solidFill>
                  <a:srgbClr val="CCFF99"/>
                </a:solidFill>
                <a:ln w="19050" cap="sq">
                  <a:solidFill>
                    <a:srgbClr val="008000"/>
                  </a:solidFill>
                  <a:prstDash val="solid"/>
                  <a:miter lim="800000"/>
                </a:ln>
              </p:spPr>
              <p:style>
                <a:lnRef idx="2">
                  <a:schemeClr val="accent6"/>
                </a:lnRef>
                <a:fillRef idx="1">
                  <a:schemeClr val="lt1"/>
                </a:fillRef>
                <a:effectRef idx="0">
                  <a:schemeClr val="accent6"/>
                </a:effectRef>
                <a:fontRef idx="minor">
                  <a:schemeClr val="dk1"/>
                </a:fontRef>
              </p:style>
              <p:txBody>
                <a:bodyPr lIns="36000" tIns="36000" rIns="36000" bIns="36000"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endParaRPr lang="en-US" altLang="ja-JP" sz="1200">
                    <a:solidFill>
                      <a:srgbClr val="000000"/>
                    </a:solidFill>
                    <a:latin typeface="ＭＳ Ｐゴシック" charset="-128"/>
                    <a:ea typeface="Meiryo UI" pitchFamily="50" charset="-128"/>
                    <a:cs typeface="Meiryo UI" pitchFamily="50" charset="-128"/>
                  </a:endParaRPr>
                </a:p>
                <a:p>
                  <a:pPr algn="ctr" fontAlgn="auto">
                    <a:spcBef>
                      <a:spcPts val="0"/>
                    </a:spcBef>
                    <a:spcAft>
                      <a:spcPts val="0"/>
                    </a:spcAft>
                  </a:pPr>
                  <a:r>
                    <a:rPr lang="ja-JP" altLang="en-US" sz="1200">
                      <a:solidFill>
                        <a:srgbClr val="000000"/>
                      </a:solidFill>
                      <a:latin typeface="ＭＳ Ｐゴシック" charset="-128"/>
                      <a:ea typeface="Meiryo UI" pitchFamily="50" charset="-128"/>
                      <a:cs typeface="Meiryo UI" pitchFamily="50" charset="-128"/>
                    </a:rPr>
                    <a:t>進捗確認のための促進的対話</a:t>
                  </a:r>
                </a:p>
                <a:p>
                  <a:pPr algn="ctr" fontAlgn="auto">
                    <a:spcBef>
                      <a:spcPts val="0"/>
                    </a:spcBef>
                    <a:spcAft>
                      <a:spcPts val="0"/>
                    </a:spcAft>
                  </a:pPr>
                  <a:endParaRPr lang="ja-JP" altLang="en-US" sz="1200">
                    <a:solidFill>
                      <a:srgbClr val="000000"/>
                    </a:solidFill>
                    <a:latin typeface="ＭＳ Ｐゴシック" charset="-128"/>
                    <a:ea typeface="Meiryo UI" pitchFamily="50" charset="-128"/>
                    <a:cs typeface="Meiryo UI" pitchFamily="50" charset="-128"/>
                  </a:endParaRPr>
                </a:p>
              </p:txBody>
            </p:sp>
            <p:sp>
              <p:nvSpPr>
                <p:cNvPr id="55" name="テキスト ボックス 54"/>
                <p:cNvSpPr txBox="1"/>
                <p:nvPr/>
              </p:nvSpPr>
              <p:spPr>
                <a:xfrm>
                  <a:off x="5600233" y="4169860"/>
                  <a:ext cx="1048695" cy="351846"/>
                </a:xfrm>
                <a:prstGeom prst="rect">
                  <a:avLst/>
                </a:prstGeom>
                <a:noFill/>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ja-JP" altLang="en-US" sz="1200" b="1" dirty="0">
                      <a:solidFill>
                        <a:srgbClr val="FF0000"/>
                      </a:solidFill>
                      <a:latin typeface="ＭＳ Ｐゴシック" charset="-128"/>
                      <a:ea typeface="Meiryo UI" pitchFamily="50" charset="-128"/>
                      <a:cs typeface="Meiryo UI" pitchFamily="50" charset="-128"/>
                    </a:rPr>
                    <a:t>時期未定</a:t>
                  </a:r>
                </a:p>
              </p:txBody>
            </p:sp>
            <p:sp>
              <p:nvSpPr>
                <p:cNvPr id="56" name="正方形/長方形 55"/>
                <p:cNvSpPr/>
                <p:nvPr/>
              </p:nvSpPr>
              <p:spPr bwMode="auto">
                <a:xfrm>
                  <a:off x="-101798" y="5760204"/>
                  <a:ext cx="1224825" cy="719777"/>
                </a:xfrm>
                <a:prstGeom prst="rect">
                  <a:avLst/>
                </a:prstGeom>
                <a:solidFill>
                  <a:srgbClr val="FFFF66"/>
                </a:solidFill>
                <a:ln w="9525" cap="sq">
                  <a:solidFill>
                    <a:srgbClr val="FFC00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ja-JP" altLang="en-US" sz="1400">
                      <a:solidFill>
                        <a:srgbClr val="000000"/>
                      </a:solidFill>
                      <a:latin typeface="ＭＳ Ｐゴシック" charset="-128"/>
                      <a:ea typeface="Meiryo UI" pitchFamily="50" charset="-128"/>
                      <a:cs typeface="Meiryo UI" pitchFamily="50" charset="-128"/>
                    </a:rPr>
                    <a:t>各国の目標</a:t>
                  </a:r>
                </a:p>
              </p:txBody>
            </p:sp>
            <p:sp>
              <p:nvSpPr>
                <p:cNvPr id="57" name="円/楕円 56"/>
                <p:cNvSpPr/>
                <p:nvPr/>
              </p:nvSpPr>
              <p:spPr bwMode="auto">
                <a:xfrm>
                  <a:off x="7473374" y="5502854"/>
                  <a:ext cx="1344399" cy="617239"/>
                </a:xfrm>
                <a:prstGeom prst="ellipse">
                  <a:avLst/>
                </a:prstGeom>
                <a:solidFill>
                  <a:srgbClr val="FFFF66"/>
                </a:solidFill>
                <a:ln w="19050" cap="sq">
                  <a:solidFill>
                    <a:srgbClr val="FFC00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endParaRPr lang="en-US" altLang="ja-JP" sz="1200">
                    <a:solidFill>
                      <a:srgbClr val="000000"/>
                    </a:solidFill>
                    <a:latin typeface="ＭＳ Ｐゴシック" charset="-128"/>
                    <a:ea typeface="Meiryo UI" pitchFamily="50" charset="-128"/>
                    <a:cs typeface="Meiryo UI" pitchFamily="50" charset="-128"/>
                  </a:endParaRPr>
                </a:p>
                <a:p>
                  <a:pPr algn="ctr" fontAlgn="auto">
                    <a:spcBef>
                      <a:spcPts val="0"/>
                    </a:spcBef>
                    <a:spcAft>
                      <a:spcPts val="0"/>
                    </a:spcAft>
                  </a:pPr>
                  <a:r>
                    <a:rPr lang="ja-JP" altLang="en-US" sz="1200">
                      <a:solidFill>
                        <a:srgbClr val="000000"/>
                      </a:solidFill>
                      <a:latin typeface="ＭＳ Ｐゴシック" charset="-128"/>
                      <a:ea typeface="Meiryo UI" pitchFamily="50" charset="-128"/>
                      <a:cs typeface="Meiryo UI" pitchFamily="50" charset="-128"/>
                    </a:rPr>
                    <a:t>各国の</a:t>
                  </a:r>
                  <a:endParaRPr lang="en-US" altLang="ja-JP" sz="1200">
                    <a:solidFill>
                      <a:srgbClr val="000000"/>
                    </a:solidFill>
                    <a:latin typeface="ＭＳ Ｐゴシック" charset="-128"/>
                    <a:ea typeface="Meiryo UI" pitchFamily="50" charset="-128"/>
                    <a:cs typeface="Meiryo UI" pitchFamily="50" charset="-128"/>
                  </a:endParaRPr>
                </a:p>
                <a:p>
                  <a:pPr algn="ctr" fontAlgn="auto">
                    <a:spcBef>
                      <a:spcPts val="0"/>
                    </a:spcBef>
                    <a:spcAft>
                      <a:spcPts val="0"/>
                    </a:spcAft>
                  </a:pPr>
                  <a:r>
                    <a:rPr lang="ja-JP" altLang="en-US" sz="1200">
                      <a:solidFill>
                        <a:srgbClr val="000000"/>
                      </a:solidFill>
                      <a:latin typeface="ＭＳ Ｐゴシック" charset="-128"/>
                      <a:ea typeface="Meiryo UI" pitchFamily="50" charset="-128"/>
                      <a:cs typeface="Meiryo UI" pitchFamily="50" charset="-128"/>
                    </a:rPr>
                    <a:t>目標の更新・提出</a:t>
                  </a:r>
                </a:p>
                <a:p>
                  <a:pPr algn="ctr" fontAlgn="auto">
                    <a:spcBef>
                      <a:spcPts val="0"/>
                    </a:spcBef>
                    <a:spcAft>
                      <a:spcPts val="0"/>
                    </a:spcAft>
                  </a:pPr>
                  <a:endParaRPr lang="ja-JP" altLang="en-US" sz="1200">
                    <a:solidFill>
                      <a:srgbClr val="000000"/>
                    </a:solidFill>
                    <a:latin typeface="ＭＳ Ｐゴシック" charset="-128"/>
                    <a:ea typeface="Meiryo UI" pitchFamily="50" charset="-128"/>
                    <a:cs typeface="Meiryo UI" pitchFamily="50" charset="-128"/>
                  </a:endParaRPr>
                </a:p>
              </p:txBody>
            </p:sp>
            <p:sp>
              <p:nvSpPr>
                <p:cNvPr id="58" name="Rectangle 43"/>
                <p:cNvSpPr>
                  <a:spLocks noChangeArrowheads="1"/>
                </p:cNvSpPr>
                <p:nvPr/>
              </p:nvSpPr>
              <p:spPr bwMode="auto">
                <a:xfrm>
                  <a:off x="7224530" y="5231430"/>
                  <a:ext cx="819243" cy="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defRPr kumimoji="1">
                      <a:solidFill>
                        <a:schemeClr val="tx1"/>
                      </a:solidFill>
                      <a:latin typeface="Calibri" pitchFamily="34" charset="0"/>
                      <a:ea typeface="ＭＳ Ｐゴシック" charset="-128"/>
                    </a:defRPr>
                  </a:lvl1pPr>
                  <a:lvl2pPr marL="742950" indent="-285750" defTabSz="957263">
                    <a:defRPr kumimoji="1">
                      <a:solidFill>
                        <a:schemeClr val="tx1"/>
                      </a:solidFill>
                      <a:latin typeface="Calibri" pitchFamily="34" charset="0"/>
                      <a:ea typeface="ＭＳ Ｐゴシック" charset="-128"/>
                    </a:defRPr>
                  </a:lvl2pPr>
                  <a:lvl3pPr marL="1143000" indent="-228600" defTabSz="957263">
                    <a:defRPr kumimoji="1">
                      <a:solidFill>
                        <a:schemeClr val="tx1"/>
                      </a:solidFill>
                      <a:latin typeface="Calibri" pitchFamily="34" charset="0"/>
                      <a:ea typeface="ＭＳ Ｐゴシック" charset="-128"/>
                    </a:defRPr>
                  </a:lvl3pPr>
                  <a:lvl4pPr marL="1600200" indent="-228600" defTabSz="957263">
                    <a:defRPr kumimoji="1">
                      <a:solidFill>
                        <a:schemeClr val="tx1"/>
                      </a:solidFill>
                      <a:latin typeface="Calibri" pitchFamily="34" charset="0"/>
                      <a:ea typeface="ＭＳ Ｐゴシック" charset="-128"/>
                    </a:defRPr>
                  </a:lvl4pPr>
                  <a:lvl5pPr marL="2057400" indent="-228600" defTabSz="957263">
                    <a:defRPr kumimoji="1">
                      <a:solidFill>
                        <a:schemeClr val="tx1"/>
                      </a:solidFill>
                      <a:latin typeface="Calibri" pitchFamily="34" charset="0"/>
                      <a:ea typeface="ＭＳ Ｐゴシック" charset="-128"/>
                    </a:defRPr>
                  </a:lvl5pPr>
                  <a:lvl6pPr marL="2514600" indent="-228600" defTabSz="9572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572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572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57263"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en-US" altLang="ja-JP" sz="1400">
                      <a:solidFill>
                        <a:srgbClr val="000000"/>
                      </a:solidFill>
                      <a:latin typeface="ＭＳ Ｐゴシック" charset="-128"/>
                      <a:ea typeface="Meiryo UI" pitchFamily="50" charset="-128"/>
                      <a:cs typeface="Meiryo UI" pitchFamily="50" charset="-128"/>
                    </a:rPr>
                    <a:t>2020</a:t>
                  </a:r>
                  <a:r>
                    <a:rPr lang="ja-JP" altLang="en-US" sz="1400">
                      <a:solidFill>
                        <a:srgbClr val="000000"/>
                      </a:solidFill>
                      <a:latin typeface="ＭＳ Ｐゴシック" charset="-128"/>
                      <a:ea typeface="Meiryo UI" pitchFamily="50" charset="-128"/>
                      <a:cs typeface="Meiryo UI" pitchFamily="50" charset="-128"/>
                    </a:rPr>
                    <a:t>年まで</a:t>
                  </a:r>
                </a:p>
              </p:txBody>
            </p:sp>
            <p:sp>
              <p:nvSpPr>
                <p:cNvPr id="60" name="円/楕円 59"/>
                <p:cNvSpPr/>
                <p:nvPr/>
              </p:nvSpPr>
              <p:spPr bwMode="auto">
                <a:xfrm>
                  <a:off x="2313919" y="6101998"/>
                  <a:ext cx="6503854" cy="377983"/>
                </a:xfrm>
                <a:prstGeom prst="ellipse">
                  <a:avLst/>
                </a:prstGeom>
                <a:solidFill>
                  <a:srgbClr val="FFFF66"/>
                </a:solidFill>
                <a:ln w="19050" cap="sq">
                  <a:solidFill>
                    <a:srgbClr val="FFC000"/>
                  </a:solidFill>
                  <a:prstDash val="solid"/>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ja-JP" altLang="en-US" sz="1400">
                      <a:solidFill>
                        <a:srgbClr val="000000"/>
                      </a:solidFill>
                      <a:latin typeface="ＭＳ Ｐゴシック" charset="-128"/>
                      <a:ea typeface="Meiryo UI" pitchFamily="50" charset="-128"/>
                      <a:cs typeface="Meiryo UI" pitchFamily="50" charset="-128"/>
                    </a:rPr>
                    <a:t>長期の低排出開発戦略の提出</a:t>
                  </a:r>
                </a:p>
              </p:txBody>
            </p:sp>
            <p:sp>
              <p:nvSpPr>
                <p:cNvPr id="61" name="Rectangle 43"/>
                <p:cNvSpPr>
                  <a:spLocks noChangeArrowheads="1"/>
                </p:cNvSpPr>
                <p:nvPr/>
              </p:nvSpPr>
              <p:spPr bwMode="auto">
                <a:xfrm>
                  <a:off x="3388469" y="5830574"/>
                  <a:ext cx="1182813" cy="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57263">
                    <a:defRPr kumimoji="1">
                      <a:solidFill>
                        <a:schemeClr val="tx1"/>
                      </a:solidFill>
                      <a:latin typeface="Calibri" pitchFamily="34" charset="0"/>
                      <a:ea typeface="ＭＳ Ｐゴシック" charset="-128"/>
                    </a:defRPr>
                  </a:lvl1pPr>
                  <a:lvl2pPr marL="742950" indent="-285750" defTabSz="957263">
                    <a:defRPr kumimoji="1">
                      <a:solidFill>
                        <a:schemeClr val="tx1"/>
                      </a:solidFill>
                      <a:latin typeface="Calibri" pitchFamily="34" charset="0"/>
                      <a:ea typeface="ＭＳ Ｐゴシック" charset="-128"/>
                    </a:defRPr>
                  </a:lvl2pPr>
                  <a:lvl3pPr marL="1143000" indent="-228600" defTabSz="957263">
                    <a:defRPr kumimoji="1">
                      <a:solidFill>
                        <a:schemeClr val="tx1"/>
                      </a:solidFill>
                      <a:latin typeface="Calibri" pitchFamily="34" charset="0"/>
                      <a:ea typeface="ＭＳ Ｐゴシック" charset="-128"/>
                    </a:defRPr>
                  </a:lvl3pPr>
                  <a:lvl4pPr marL="1600200" indent="-228600" defTabSz="957263">
                    <a:defRPr kumimoji="1">
                      <a:solidFill>
                        <a:schemeClr val="tx1"/>
                      </a:solidFill>
                      <a:latin typeface="Calibri" pitchFamily="34" charset="0"/>
                      <a:ea typeface="ＭＳ Ｐゴシック" charset="-128"/>
                    </a:defRPr>
                  </a:lvl4pPr>
                  <a:lvl5pPr marL="2057400" indent="-228600" defTabSz="957263">
                    <a:defRPr kumimoji="1">
                      <a:solidFill>
                        <a:schemeClr val="tx1"/>
                      </a:solidFill>
                      <a:latin typeface="Calibri" pitchFamily="34" charset="0"/>
                      <a:ea typeface="ＭＳ Ｐゴシック" charset="-128"/>
                    </a:defRPr>
                  </a:lvl5pPr>
                  <a:lvl6pPr marL="2514600" indent="-228600" defTabSz="9572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572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572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57263"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en-US" altLang="ja-JP" sz="1400">
                      <a:solidFill>
                        <a:srgbClr val="000000"/>
                      </a:solidFill>
                      <a:latin typeface="ＭＳ Ｐゴシック" charset="-128"/>
                      <a:ea typeface="Meiryo UI" pitchFamily="50" charset="-128"/>
                      <a:cs typeface="Meiryo UI" pitchFamily="50" charset="-128"/>
                    </a:rPr>
                    <a:t>2020</a:t>
                  </a:r>
                  <a:r>
                    <a:rPr lang="ja-JP" altLang="en-US" sz="1400">
                      <a:solidFill>
                        <a:srgbClr val="000000"/>
                      </a:solidFill>
                      <a:latin typeface="ＭＳ Ｐゴシック" charset="-128"/>
                      <a:ea typeface="Meiryo UI" pitchFamily="50" charset="-128"/>
                      <a:cs typeface="Meiryo UI" pitchFamily="50" charset="-128"/>
                    </a:rPr>
                    <a:t>年まで</a:t>
                  </a:r>
                </a:p>
              </p:txBody>
            </p:sp>
            <p:cxnSp>
              <p:nvCxnSpPr>
                <p:cNvPr id="47" name="直線コネクタ 46"/>
                <p:cNvCxnSpPr/>
                <p:nvPr/>
              </p:nvCxnSpPr>
              <p:spPr>
                <a:xfrm>
                  <a:off x="5261255" y="995201"/>
                  <a:ext cx="0" cy="5400337"/>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24423" y="2909245"/>
                  <a:ext cx="8798380" cy="6032"/>
                </a:xfrm>
                <a:prstGeom prst="line">
                  <a:avLst/>
                </a:prstGeom>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259082" y="1670746"/>
                  <a:ext cx="347013" cy="2458903"/>
                </a:xfrm>
                <a:prstGeom prst="rect">
                  <a:avLst/>
                </a:prstGeom>
                <a:solidFill>
                  <a:schemeClr val="bg1"/>
                </a:solidFill>
                <a:ln w="25400">
                  <a:solidFill>
                    <a:schemeClr val="accent1">
                      <a:shade val="95000"/>
                      <a:satMod val="105000"/>
                    </a:schemeClr>
                  </a:solidFill>
                </a:ln>
              </p:spPr>
              <p:txBody>
                <a:bodyPr vert="eaVert" t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auto">
                    <a:spcBef>
                      <a:spcPts val="0"/>
                    </a:spcBef>
                    <a:spcAft>
                      <a:spcPts val="0"/>
                    </a:spcAft>
                  </a:pPr>
                  <a:r>
                    <a:rPr lang="ja-JP" altLang="en-US" sz="1200">
                      <a:solidFill>
                        <a:srgbClr val="000000"/>
                      </a:solidFill>
                      <a:latin typeface="ＭＳ Ｐゴシック" charset="-128"/>
                      <a:ea typeface="Meiryo UI" pitchFamily="50" charset="-128"/>
                      <a:cs typeface="Meiryo UI" pitchFamily="50" charset="-128"/>
                    </a:rPr>
                    <a:t>第</a:t>
                  </a:r>
                  <a:r>
                    <a:rPr lang="en-US" altLang="ja-JP" sz="1200">
                      <a:solidFill>
                        <a:srgbClr val="000000"/>
                      </a:solidFill>
                      <a:latin typeface="ＭＳ Ｐゴシック" charset="-128"/>
                      <a:ea typeface="Meiryo UI" pitchFamily="50" charset="-128"/>
                      <a:cs typeface="Meiryo UI" pitchFamily="50" charset="-128"/>
                    </a:rPr>
                    <a:t>1</a:t>
                  </a:r>
                  <a:r>
                    <a:rPr lang="ja-JP" altLang="en-US" sz="1200">
                      <a:solidFill>
                        <a:srgbClr val="000000"/>
                      </a:solidFill>
                      <a:latin typeface="ＭＳ Ｐゴシック" charset="-128"/>
                      <a:ea typeface="Meiryo UI" pitchFamily="50" charset="-128"/>
                      <a:cs typeface="Meiryo UI" pitchFamily="50" charset="-128"/>
                    </a:rPr>
                    <a:t>回パリ協定締約国会合</a:t>
                  </a:r>
                </a:p>
              </p:txBody>
            </p:sp>
            <p:sp>
              <p:nvSpPr>
                <p:cNvPr id="54" name="正方形/長方形 53"/>
                <p:cNvSpPr/>
                <p:nvPr/>
              </p:nvSpPr>
              <p:spPr bwMode="auto">
                <a:xfrm>
                  <a:off x="3388469" y="1119855"/>
                  <a:ext cx="5503634" cy="3429998"/>
                </a:xfrm>
                <a:prstGeom prst="rect">
                  <a:avLst/>
                </a:prstGeom>
                <a:noFill/>
                <a:ln w="44450" cap="sq">
                  <a:solidFill>
                    <a:srgbClr val="FF0000"/>
                  </a:solidFill>
                  <a:prstDash val="sysDash"/>
                  <a:miter lim="800000"/>
                </a:ln>
              </p:spPr>
              <p:style>
                <a:lnRef idx="2">
                  <a:schemeClr val="accent6"/>
                </a:lnRef>
                <a:fillRef idx="1">
                  <a:schemeClr val="lt1"/>
                </a:fillRef>
                <a:effectRef idx="0">
                  <a:schemeClr val="accent6"/>
                </a:effectRef>
                <a:fontRef idx="minor">
                  <a:schemeClr val="dk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endParaRPr lang="ja-JP" altLang="en-US" sz="1100" b="1">
                    <a:solidFill>
                      <a:srgbClr val="000000"/>
                    </a:solidFill>
                    <a:latin typeface="ＭＳ Ｐゴシック" charset="-128"/>
                    <a:ea typeface="Meiryo UI" pitchFamily="50" charset="-128"/>
                    <a:cs typeface="Meiryo UI" pitchFamily="50" charset="-128"/>
                  </a:endParaRPr>
                </a:p>
              </p:txBody>
            </p:sp>
            <p:sp>
              <p:nvSpPr>
                <p:cNvPr id="40" name="円/楕円 39"/>
                <p:cNvSpPr/>
                <p:nvPr/>
              </p:nvSpPr>
              <p:spPr bwMode="auto">
                <a:xfrm>
                  <a:off x="7495996" y="4055258"/>
                  <a:ext cx="1607784" cy="840410"/>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lIns="36000" rIns="36000"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r>
                    <a:rPr lang="ja-JP" altLang="en-US" sz="1200">
                      <a:solidFill>
                        <a:srgbClr val="000000"/>
                      </a:solidFill>
                      <a:latin typeface="ＭＳ Ｐゴシック" charset="-128"/>
                      <a:ea typeface="Meiryo UI" pitchFamily="50" charset="-128"/>
                      <a:cs typeface="Meiryo UI" pitchFamily="50" charset="-128"/>
                    </a:rPr>
                    <a:t>各種詳細ルール等を採択予定</a:t>
                  </a:r>
                </a:p>
              </p:txBody>
            </p:sp>
          </p:grpSp>
          <p:sp>
            <p:nvSpPr>
              <p:cNvPr id="17" name="線吹き出し 1 (枠付き) 16"/>
              <p:cNvSpPr/>
              <p:nvPr/>
            </p:nvSpPr>
            <p:spPr bwMode="auto">
              <a:xfrm>
                <a:off x="2691460" y="3266933"/>
                <a:ext cx="1408281" cy="406501"/>
              </a:xfrm>
              <a:prstGeom prst="borderCallout1">
                <a:avLst>
                  <a:gd name="adj1" fmla="val 9377"/>
                  <a:gd name="adj2" fmla="val -221"/>
                  <a:gd name="adj3" fmla="val -75681"/>
                  <a:gd name="adj4" fmla="val -10347"/>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200" dirty="0">
                    <a:solidFill>
                      <a:prstClr val="black"/>
                    </a:solidFill>
                    <a:latin typeface="ＭＳ Ｐゴシック"/>
                  </a:rPr>
                  <a:t>署名式</a:t>
                </a:r>
                <a:endParaRPr lang="en-US" altLang="ja-JP" sz="1200" dirty="0">
                  <a:solidFill>
                    <a:prstClr val="black"/>
                  </a:solidFill>
                  <a:latin typeface="ＭＳ Ｐゴシック"/>
                </a:endParaRPr>
              </a:p>
              <a:p>
                <a:pPr algn="ctr" fontAlgn="auto">
                  <a:spcBef>
                    <a:spcPts val="0"/>
                  </a:spcBef>
                  <a:spcAft>
                    <a:spcPts val="0"/>
                  </a:spcAft>
                  <a:defRPr/>
                </a:pPr>
                <a:r>
                  <a:rPr lang="en-US" altLang="ja-JP" sz="1200" dirty="0">
                    <a:solidFill>
                      <a:prstClr val="black"/>
                    </a:solidFill>
                    <a:latin typeface="ＭＳ Ｐゴシック"/>
                  </a:rPr>
                  <a:t>(4/22 </a:t>
                </a:r>
                <a:r>
                  <a:rPr lang="ja-JP" altLang="en-US" sz="1200" dirty="0">
                    <a:solidFill>
                      <a:prstClr val="black"/>
                    </a:solidFill>
                    <a:latin typeface="ＭＳ Ｐゴシック"/>
                  </a:rPr>
                  <a:t>ニューヨーク</a:t>
                </a:r>
                <a:r>
                  <a:rPr lang="en-US" altLang="ja-JP" sz="1200" dirty="0">
                    <a:solidFill>
                      <a:prstClr val="black"/>
                    </a:solidFill>
                    <a:latin typeface="ＭＳ Ｐゴシック"/>
                  </a:rPr>
                  <a:t>)</a:t>
                </a:r>
              </a:p>
            </p:txBody>
          </p:sp>
        </p:grpSp>
      </p:grpSp>
      <p:sp>
        <p:nvSpPr>
          <p:cNvPr id="14" name="フローチャート : 結合子 13"/>
          <p:cNvSpPr/>
          <p:nvPr/>
        </p:nvSpPr>
        <p:spPr bwMode="auto">
          <a:xfrm>
            <a:off x="2608932" y="3028950"/>
            <a:ext cx="141023" cy="141288"/>
          </a:xfrm>
          <a:prstGeom prst="flowChartConnector">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200" b="1" dirty="0">
              <a:solidFill>
                <a:srgbClr val="000000"/>
              </a:solidFill>
              <a:latin typeface="ＭＳ Ｐゴシック"/>
            </a:endParaRPr>
          </a:p>
        </p:txBody>
      </p:sp>
      <p:sp>
        <p:nvSpPr>
          <p:cNvPr id="48" name="正方形/長方形 47"/>
          <p:cNvSpPr/>
          <p:nvPr/>
        </p:nvSpPr>
        <p:spPr>
          <a:xfrm>
            <a:off x="41275" y="646113"/>
            <a:ext cx="9789054" cy="1270719"/>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fontAlgn="auto">
              <a:spcBef>
                <a:spcPts val="0"/>
              </a:spcBef>
              <a:spcAft>
                <a:spcPts val="0"/>
              </a:spcAft>
            </a:pPr>
            <a:endParaRPr lang="ja-JP" altLang="en-US">
              <a:solidFill>
                <a:srgbClr val="FFFFFF"/>
              </a:solidFill>
              <a:latin typeface="ＭＳ Ｐゴシック" charset="-128"/>
              <a:ea typeface="メイリオ" pitchFamily="50" charset="-128"/>
              <a:cs typeface="メイリオ" pitchFamily="50" charset="-128"/>
            </a:endParaRPr>
          </a:p>
        </p:txBody>
      </p:sp>
      <p:pic>
        <p:nvPicPr>
          <p:cNvPr id="20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774" y="3425825"/>
            <a:ext cx="1155700"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スライド番号プレースホルダー 1"/>
          <p:cNvSpPr>
            <a:spLocks noGrp="1"/>
          </p:cNvSpPr>
          <p:nvPr>
            <p:ph type="sldNum" sz="quarter" idx="12"/>
          </p:nvPr>
        </p:nvSpPr>
        <p:spPr bwMode="auto">
          <a:xfrm>
            <a:off x="7570523" y="6530988"/>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fld id="{A627C7B9-7936-4167-82B6-557CE0A65EE0}" type="slidenum">
              <a:rPr lang="ja-JP" altLang="en-US" sz="1800">
                <a:solidFill>
                  <a:srgbClr val="000000"/>
                </a:solidFill>
              </a:rPr>
              <a:pPr/>
              <a:t>10</a:t>
            </a:fld>
            <a:endParaRPr lang="ja-JP" altLang="en-US" sz="1800">
              <a:solidFill>
                <a:srgbClr val="000000"/>
              </a:solidFill>
            </a:endParaRPr>
          </a:p>
        </p:txBody>
      </p:sp>
      <p:sp>
        <p:nvSpPr>
          <p:cNvPr id="63" name="タイトル 1"/>
          <p:cNvSpPr>
            <a:spLocks noGrp="1"/>
          </p:cNvSpPr>
          <p:nvPr>
            <p:ph type="title"/>
          </p:nvPr>
        </p:nvSpPr>
        <p:spPr>
          <a:xfrm>
            <a:off x="0" y="-1"/>
            <a:ext cx="9906000" cy="548681"/>
          </a:xfrm>
          <a:solidFill>
            <a:srgbClr val="03C0ED"/>
          </a:solidFill>
        </p:spPr>
        <p:txBody>
          <a:bodyPr/>
          <a:lstStyle/>
          <a:p>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パリ協定の早期発効・実施に向けて</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Rectangle 11"/>
          <p:cNvSpPr>
            <a:spLocks noChangeArrowheads="1"/>
          </p:cNvSpPr>
          <p:nvPr/>
        </p:nvSpPr>
        <p:spPr bwMode="auto">
          <a:xfrm>
            <a:off x="-17198" y="0"/>
            <a:ext cx="9906000" cy="522288"/>
          </a:xfrm>
          <a:prstGeom prst="rect">
            <a:avLst/>
          </a:prstGeom>
          <a:solidFill>
            <a:srgbClr val="0070C0"/>
          </a:solidFill>
          <a:ln>
            <a:noFill/>
            <a:headEnd/>
            <a:tailEnd/>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ja-JP" altLang="en-US" sz="2800" b="1" kern="0" dirty="0">
                <a:solidFill>
                  <a:prstClr val="white"/>
                </a:solidFill>
                <a:latin typeface="ＭＳ Ｐゴシック"/>
              </a:rPr>
              <a:t>今後の方向性</a:t>
            </a:r>
            <a:r>
              <a:rPr kumimoji="0" lang="ja-JP" altLang="en-US" sz="2800" b="1" kern="0" dirty="0" smtClean="0">
                <a:solidFill>
                  <a:prstClr val="white"/>
                </a:solidFill>
                <a:latin typeface="ＭＳ Ｐゴシック"/>
              </a:rPr>
              <a:t>：パリ</a:t>
            </a:r>
            <a:r>
              <a:rPr kumimoji="0" lang="ja-JP" altLang="en-US" sz="2800" b="1" kern="0" dirty="0">
                <a:solidFill>
                  <a:prstClr val="white"/>
                </a:solidFill>
                <a:latin typeface="ＭＳ Ｐゴシック"/>
              </a:rPr>
              <a:t>協定の早期発効・実施</a:t>
            </a:r>
          </a:p>
        </p:txBody>
      </p:sp>
    </p:spTree>
    <p:extLst>
      <p:ext uri="{BB962C8B-B14F-4D97-AF65-F5344CB8AC3E}">
        <p14:creationId xmlns:p14="http://schemas.microsoft.com/office/powerpoint/2010/main" val="449223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ctrTitle"/>
          </p:nvPr>
        </p:nvSpPr>
        <p:spPr>
          <a:xfrm>
            <a:off x="0" y="1916911"/>
            <a:ext cx="9906000" cy="1470025"/>
          </a:xfrm>
        </p:spPr>
        <p:txBody>
          <a:bodyPr/>
          <a:lstStyle/>
          <a:p>
            <a:pPr eaLnBrk="1" hangingPunct="1"/>
            <a:r>
              <a:rPr lang="ja-JP" altLang="en-US" dirty="0">
                <a:latin typeface="HGP創英角ｺﾞｼｯｸUB" pitchFamily="50" charset="-128"/>
                <a:ea typeface="HGP創英角ｺﾞｼｯｸUB" pitchFamily="50" charset="-128"/>
              </a:rPr>
              <a:t>２</a:t>
            </a:r>
            <a:r>
              <a:rPr lang="ja-JP" altLang="en-US" dirty="0" smtClean="0">
                <a:latin typeface="HGP創英角ｺﾞｼｯｸUB" pitchFamily="50" charset="-128"/>
                <a:ea typeface="HGP創英角ｺﾞｼｯｸUB" pitchFamily="50" charset="-128"/>
              </a:rPr>
              <a:t>．地球温暖化対策計画の策定</a:t>
            </a:r>
            <a:endParaRPr lang="ja-JP" altLang="en-US" sz="3200" dirty="0">
              <a:latin typeface="HGP創英角ｺﾞｼｯｸUB" pitchFamily="50" charset="-128"/>
              <a:ea typeface="HGP創英角ｺﾞｼｯｸUB" pitchFamily="50" charset="-128"/>
            </a:endParaRPr>
          </a:p>
        </p:txBody>
      </p:sp>
      <p:graphicFrame>
        <p:nvGraphicFramePr>
          <p:cNvPr id="5" name="表 4"/>
          <p:cNvGraphicFramePr>
            <a:graphicFrameLocks noGrp="1"/>
          </p:cNvGraphicFramePr>
          <p:nvPr/>
        </p:nvGraphicFramePr>
        <p:xfrm>
          <a:off x="8" y="3295730"/>
          <a:ext cx="9945688" cy="168275"/>
        </p:xfrm>
        <a:graphic>
          <a:graphicData uri="http://schemas.openxmlformats.org/drawingml/2006/table">
            <a:tbl>
              <a:tblPr firstRow="1" bandRow="1">
                <a:tableStyleId>{2D5ABB26-0587-4C30-8999-92F81FD0307C}</a:tableStyleId>
              </a:tblPr>
              <a:tblGrid>
                <a:gridCol w="9945688"/>
              </a:tblGrid>
              <a:tr h="168275">
                <a:tc>
                  <a:txBody>
                    <a:bodyPr/>
                    <a:lstStyle/>
                    <a:p>
                      <a:endParaRPr kumimoji="1" lang="ja-JP" altLang="en-US" sz="500" dirty="0"/>
                    </a:p>
                  </a:txBody>
                  <a:tcPr marL="99052" marR="99052" marT="45765" marB="45765">
                    <a:solidFill>
                      <a:srgbClr val="00B0F0"/>
                    </a:solidFill>
                  </a:tcPr>
                </a:tc>
              </a:tr>
            </a:tbl>
          </a:graphicData>
        </a:graphic>
      </p:graphicFrame>
      <p:sp>
        <p:nvSpPr>
          <p:cNvPr id="6" name="スライド番号プレースホルダー 4"/>
          <p:cNvSpPr>
            <a:spLocks noGrp="1"/>
          </p:cNvSpPr>
          <p:nvPr>
            <p:ph type="sldNum" sz="quarter" idx="12"/>
          </p:nvPr>
        </p:nvSpPr>
        <p:spPr bwMode="auto">
          <a:xfrm>
            <a:off x="7594600" y="6503837"/>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39605" indent="-284469" eaLnBrk="0" hangingPunct="0">
              <a:defRPr kumimoji="1">
                <a:solidFill>
                  <a:schemeClr val="tx1"/>
                </a:solidFill>
                <a:latin typeface="Arial" pitchFamily="34" charset="0"/>
                <a:ea typeface="ＭＳ Ｐゴシック" pitchFamily="50" charset="-128"/>
              </a:defRPr>
            </a:lvl2pPr>
            <a:lvl3pPr marL="1137863" indent="-227573" eaLnBrk="0" hangingPunct="0">
              <a:defRPr kumimoji="1">
                <a:solidFill>
                  <a:schemeClr val="tx1"/>
                </a:solidFill>
                <a:latin typeface="Arial" pitchFamily="34" charset="0"/>
                <a:ea typeface="ＭＳ Ｐゴシック" pitchFamily="50" charset="-128"/>
              </a:defRPr>
            </a:lvl3pPr>
            <a:lvl4pPr marL="1592999" indent="-227573" eaLnBrk="0" hangingPunct="0">
              <a:defRPr kumimoji="1">
                <a:solidFill>
                  <a:schemeClr val="tx1"/>
                </a:solidFill>
                <a:latin typeface="Arial" pitchFamily="34" charset="0"/>
                <a:ea typeface="ＭＳ Ｐゴシック" pitchFamily="50" charset="-128"/>
              </a:defRPr>
            </a:lvl4pPr>
            <a:lvl5pPr marL="2048143" indent="-227573" eaLnBrk="0" hangingPunct="0">
              <a:defRPr kumimoji="1">
                <a:solidFill>
                  <a:schemeClr val="tx1"/>
                </a:solidFill>
                <a:latin typeface="Arial" pitchFamily="34" charset="0"/>
                <a:ea typeface="ＭＳ Ｐゴシック" pitchFamily="50" charset="-128"/>
              </a:defRPr>
            </a:lvl5pPr>
            <a:lvl6pPr marL="2503289"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58431"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1357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6871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C03D51E9-A733-4B71-B61C-A2DEB9C5C42B}" type="slidenum">
              <a:rPr lang="ja-JP" altLang="en-US" sz="1600" b="1">
                <a:solidFill>
                  <a:srgbClr val="000000"/>
                </a:solidFill>
                <a:latin typeface="ＭＳ ゴシック" pitchFamily="49" charset="-128"/>
                <a:ea typeface="ＭＳ ゴシック" pitchFamily="49" charset="-128"/>
              </a:rPr>
              <a:pPr eaLnBrk="1" fontAlgn="base" hangingPunct="1">
                <a:spcBef>
                  <a:spcPct val="0"/>
                </a:spcBef>
                <a:spcAft>
                  <a:spcPct val="0"/>
                </a:spcAft>
              </a:pPr>
              <a:t>11</a:t>
            </a:fld>
            <a:endParaRPr lang="ja-JP" altLang="en-US" sz="1600" b="1">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1168395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96915" y="980728"/>
            <a:ext cx="9712325" cy="1998886"/>
          </a:xfrm>
          <a:prstGeom prst="roundRect">
            <a:avLst>
              <a:gd name="adj" fmla="val 1140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a:spcBef>
                <a:spcPts val="0"/>
              </a:spcBef>
              <a:defRPr/>
            </a:pPr>
            <a:r>
              <a:rPr lang="ja-JP" altLang="en-US" sz="2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国内の排出削減・吸収量の確保により、</a:t>
            </a:r>
            <a:r>
              <a:rPr lang="en-US" altLang="ja-JP" sz="2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ja-JP" sz="2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年度に</a:t>
            </a:r>
            <a:r>
              <a:rPr lang="en-US" altLang="ja-JP" sz="2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2013</a:t>
            </a:r>
            <a:r>
              <a:rPr lang="ja-JP" altLang="ja-JP" sz="2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sz="2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▲26.0</a:t>
            </a:r>
            <a:r>
              <a:rPr lang="en-US" altLang="ja-JP" sz="2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marL="179388" indent="-179388">
              <a:spcBef>
                <a:spcPts val="0"/>
              </a:spcBef>
              <a:defRPr/>
            </a:pPr>
            <a:r>
              <a:rPr lang="ja-JP" altLang="en-US"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2005</a:t>
            </a:r>
            <a:r>
              <a:rPr lang="ja-JP" altLang="ja-JP" sz="2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sz="2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25.4%</a:t>
            </a:r>
            <a:r>
              <a:rPr lang="ja-JP" altLang="ja-JP" sz="2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の水準（約</a:t>
            </a:r>
            <a:r>
              <a:rPr lang="en-US" altLang="ja-JP"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ja-JP"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4,200</a:t>
            </a:r>
            <a:r>
              <a:rPr lang="ja-JP" altLang="ja-JP"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t-</a:t>
            </a:r>
            <a:r>
              <a:rPr lang="ja-JP" altLang="ja-JP" sz="2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ＣＯ</a:t>
            </a:r>
            <a:r>
              <a:rPr lang="ja-JP" altLang="ja-JP" sz="2200" baseline="-25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ja-JP"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）にする。 </a:t>
            </a:r>
            <a:endParaRPr lang="en-US" altLang="ja-JP"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0"/>
              </a:spcBef>
              <a:defRPr/>
            </a:pPr>
            <a:r>
              <a:rPr lang="ja-JP" altLang="en-US"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エネルギーミックスと整合的なものとなるよう、技術的制約、コスト面の課題など</a:t>
            </a:r>
            <a:r>
              <a:rPr lang="ja-JP" altLang="ja-JP" sz="2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2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0"/>
              </a:spcBef>
              <a:defRPr/>
            </a:pPr>
            <a:r>
              <a:rPr lang="ja-JP" altLang="en-US" sz="2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十分</a:t>
            </a:r>
            <a:r>
              <a:rPr lang="ja-JP" altLang="ja-JP"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に考慮した裏付けのある</a:t>
            </a:r>
            <a:r>
              <a:rPr lang="ja-JP" altLang="ja-JP" sz="2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対策・施策や技術の積み上げによる実現可能な</a:t>
            </a:r>
            <a:r>
              <a:rPr lang="ja-JP" altLang="ja-JP" sz="2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削減</a:t>
            </a:r>
            <a:endParaRPr lang="en-US" altLang="ja-JP" sz="2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0"/>
              </a:spcBef>
              <a:defRPr/>
            </a:pPr>
            <a:r>
              <a:rPr lang="ja-JP" altLang="en-US" sz="2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nvGraphicFramePr>
        <p:xfrm>
          <a:off x="38222" y="3455988"/>
          <a:ext cx="3489325" cy="2925790"/>
        </p:xfrm>
        <a:graphic>
          <a:graphicData uri="http://schemas.openxmlformats.org/drawingml/2006/table">
            <a:tbl>
              <a:tblPr firstRow="1" bandRow="1">
                <a:tableStyleId>{5C22544A-7EE6-4342-B048-85BDC9FD1C3A}</a:tableStyleId>
              </a:tblPr>
              <a:tblGrid>
                <a:gridCol w="1940833"/>
                <a:gridCol w="1548492"/>
              </a:tblGrid>
              <a:tr h="518097">
                <a:tc>
                  <a:txBody>
                    <a:bodyPr/>
                    <a:lstStyle/>
                    <a:p>
                      <a:pPr algn="ctr"/>
                      <a:endParaRPr kumimoji="1" lang="ja-JP" altLang="en-US" sz="1400" dirty="0">
                        <a:latin typeface="+mj-ea"/>
                        <a:ea typeface="+mj-ea"/>
                      </a:endParaRPr>
                    </a:p>
                  </a:txBody>
                  <a:tcPr marL="91427" marR="91427" marT="45691" marB="45691"/>
                </a:tc>
                <a:tc>
                  <a:txBody>
                    <a:bodyPr/>
                    <a:lstStyle/>
                    <a:p>
                      <a:pPr algn="ctr"/>
                      <a:r>
                        <a:rPr kumimoji="1" lang="en-US" altLang="ja-JP" sz="1400" dirty="0" smtClean="0">
                          <a:latin typeface="+mj-ea"/>
                          <a:ea typeface="+mj-ea"/>
                        </a:rPr>
                        <a:t>2013</a:t>
                      </a:r>
                      <a:r>
                        <a:rPr kumimoji="1" lang="ja-JP" altLang="en-US" sz="1400" dirty="0" smtClean="0">
                          <a:latin typeface="+mj-ea"/>
                          <a:ea typeface="+mj-ea"/>
                        </a:rPr>
                        <a:t>年度比</a:t>
                      </a:r>
                      <a:endParaRPr kumimoji="1" lang="en-US" altLang="ja-JP" sz="1400" dirty="0" smtClean="0">
                        <a:latin typeface="+mj-ea"/>
                        <a:ea typeface="+mj-ea"/>
                      </a:endParaRPr>
                    </a:p>
                    <a:p>
                      <a:pPr algn="ctr"/>
                      <a:r>
                        <a:rPr kumimoji="1" lang="ja-JP" altLang="en-US" sz="1400" dirty="0" smtClean="0">
                          <a:latin typeface="+mj-ea"/>
                          <a:ea typeface="+mj-ea"/>
                        </a:rPr>
                        <a:t>（</a:t>
                      </a:r>
                      <a:r>
                        <a:rPr kumimoji="1" lang="en-US" altLang="ja-JP" sz="1400" dirty="0" smtClean="0">
                          <a:latin typeface="+mj-ea"/>
                          <a:ea typeface="+mj-ea"/>
                        </a:rPr>
                        <a:t>2005</a:t>
                      </a:r>
                      <a:r>
                        <a:rPr kumimoji="1" lang="ja-JP" altLang="en-US" sz="1400" dirty="0" smtClean="0">
                          <a:latin typeface="+mj-ea"/>
                          <a:ea typeface="+mj-ea"/>
                        </a:rPr>
                        <a:t>年度比）</a:t>
                      </a:r>
                      <a:endParaRPr kumimoji="1" lang="ja-JP" altLang="en-US" sz="1400" dirty="0">
                        <a:latin typeface="+mj-ea"/>
                        <a:ea typeface="+mj-ea"/>
                      </a:endParaRPr>
                    </a:p>
                  </a:txBody>
                  <a:tcPr marL="91427" marR="91427" marT="45691" marB="45691"/>
                </a:tc>
              </a:tr>
              <a:tr h="518097">
                <a:tc>
                  <a:txBody>
                    <a:bodyPr/>
                    <a:lstStyle/>
                    <a:p>
                      <a:r>
                        <a:rPr kumimoji="1" lang="ja-JP" altLang="en-US" sz="1400" dirty="0" smtClean="0">
                          <a:latin typeface="+mj-ea"/>
                          <a:ea typeface="+mj-ea"/>
                        </a:rPr>
                        <a:t>エネルギー起源ＣＯ２</a:t>
                      </a:r>
                      <a:endParaRPr kumimoji="1" lang="ja-JP" altLang="en-US" sz="1400" dirty="0">
                        <a:latin typeface="+mj-ea"/>
                        <a:ea typeface="+mj-ea"/>
                      </a:endParaRPr>
                    </a:p>
                  </a:txBody>
                  <a:tcPr marL="91427" marR="91427" marT="45691" marB="45691"/>
                </a:tc>
                <a:tc>
                  <a:txBody>
                    <a:bodyPr/>
                    <a:lstStyle/>
                    <a:p>
                      <a:pPr algn="ctr"/>
                      <a:r>
                        <a:rPr kumimoji="1" lang="ja-JP" altLang="en-US" sz="1400" dirty="0" smtClean="0">
                          <a:latin typeface="+mj-ea"/>
                          <a:ea typeface="+mj-ea"/>
                        </a:rPr>
                        <a:t>▲２１．９％　</a:t>
                      </a:r>
                      <a:endParaRPr kumimoji="1" lang="en-US" altLang="ja-JP" sz="1400" dirty="0" smtClean="0">
                        <a:latin typeface="+mj-ea"/>
                        <a:ea typeface="+mj-ea"/>
                      </a:endParaRPr>
                    </a:p>
                    <a:p>
                      <a:pPr algn="ctr"/>
                      <a:r>
                        <a:rPr kumimoji="1" lang="ja-JP" altLang="en-US" sz="1400" dirty="0" smtClean="0">
                          <a:latin typeface="+mj-ea"/>
                          <a:ea typeface="+mj-ea"/>
                        </a:rPr>
                        <a:t>（▲２０．９％）</a:t>
                      </a:r>
                      <a:endParaRPr kumimoji="1" lang="ja-JP" altLang="en-US" sz="1400" dirty="0">
                        <a:latin typeface="+mj-ea"/>
                        <a:ea typeface="+mj-ea"/>
                      </a:endParaRPr>
                    </a:p>
                  </a:txBody>
                  <a:tcPr marL="91427" marR="91427" marT="45691" marB="45691"/>
                </a:tc>
              </a:tr>
              <a:tr h="853374">
                <a:tc>
                  <a:txBody>
                    <a:bodyPr/>
                    <a:lstStyle/>
                    <a:p>
                      <a:r>
                        <a:rPr kumimoji="1" lang="ja-JP" altLang="en-US" sz="1400" dirty="0" smtClean="0">
                          <a:latin typeface="+mj-ea"/>
                          <a:ea typeface="+mj-ea"/>
                        </a:rPr>
                        <a:t>その他温室効果ガス</a:t>
                      </a:r>
                      <a:endParaRPr kumimoji="1" lang="en-US" altLang="ja-JP" sz="1400" dirty="0" smtClean="0">
                        <a:latin typeface="+mj-ea"/>
                        <a:ea typeface="+mj-ea"/>
                      </a:endParaRPr>
                    </a:p>
                    <a:p>
                      <a:r>
                        <a:rPr kumimoji="1" lang="ja-JP" altLang="en-US" sz="1200" dirty="0" smtClean="0">
                          <a:latin typeface="+mj-ea"/>
                          <a:ea typeface="+mj-ea"/>
                        </a:rPr>
                        <a:t>（非エネルギー起源ＣＯ２、メタン、一酸化二窒素、ＨＦＣ等４ガス）</a:t>
                      </a:r>
                      <a:endParaRPr kumimoji="1" lang="ja-JP" altLang="en-US" sz="1200" dirty="0">
                        <a:latin typeface="+mj-ea"/>
                        <a:ea typeface="+mj-ea"/>
                      </a:endParaRPr>
                    </a:p>
                  </a:txBody>
                  <a:tcPr marL="91427" marR="91427" marT="45691" marB="45691"/>
                </a:tc>
                <a:tc>
                  <a:txBody>
                    <a:bodyPr/>
                    <a:lstStyle/>
                    <a:p>
                      <a:pPr algn="ctr"/>
                      <a:endParaRPr kumimoji="1" lang="en-US" altLang="ja-JP" sz="1400" dirty="0" smtClean="0">
                        <a:latin typeface="+mj-ea"/>
                        <a:ea typeface="+mj-ea"/>
                      </a:endParaRPr>
                    </a:p>
                    <a:p>
                      <a:pPr algn="ctr"/>
                      <a:r>
                        <a:rPr kumimoji="1" lang="ja-JP" altLang="en-US" sz="1400" dirty="0" smtClean="0">
                          <a:latin typeface="+mj-ea"/>
                          <a:ea typeface="+mj-ea"/>
                        </a:rPr>
                        <a:t>▲１．５％</a:t>
                      </a:r>
                      <a:endParaRPr kumimoji="1" lang="en-US" altLang="ja-JP" sz="1400" dirty="0" smtClean="0">
                        <a:latin typeface="+mj-ea"/>
                        <a:ea typeface="+mj-ea"/>
                      </a:endParaRPr>
                    </a:p>
                    <a:p>
                      <a:pPr algn="ctr"/>
                      <a:r>
                        <a:rPr kumimoji="1" lang="ja-JP" altLang="en-US" sz="1400" dirty="0" smtClean="0">
                          <a:latin typeface="+mj-ea"/>
                          <a:ea typeface="+mj-ea"/>
                        </a:rPr>
                        <a:t>（　▲１．８％）</a:t>
                      </a:r>
                      <a:endParaRPr kumimoji="1" lang="ja-JP" altLang="en-US" sz="1400" dirty="0">
                        <a:latin typeface="+mj-ea"/>
                        <a:ea typeface="+mj-ea"/>
                      </a:endParaRPr>
                    </a:p>
                  </a:txBody>
                  <a:tcPr marL="91427" marR="91427" marT="45691" marB="45691"/>
                </a:tc>
              </a:tr>
              <a:tr h="518097">
                <a:tc>
                  <a:txBody>
                    <a:bodyPr/>
                    <a:lstStyle/>
                    <a:p>
                      <a:r>
                        <a:rPr kumimoji="1" lang="ja-JP" altLang="en-US" sz="1400" dirty="0" smtClean="0">
                          <a:latin typeface="+mj-ea"/>
                          <a:ea typeface="+mj-ea"/>
                        </a:rPr>
                        <a:t>吸収源対策</a:t>
                      </a:r>
                      <a:endParaRPr kumimoji="1" lang="ja-JP" altLang="en-US" sz="1400" dirty="0">
                        <a:latin typeface="+mj-ea"/>
                        <a:ea typeface="+mj-ea"/>
                      </a:endParaRPr>
                    </a:p>
                  </a:txBody>
                  <a:tcPr marL="91427" marR="91427" marT="45691" marB="45691"/>
                </a:tc>
                <a:tc>
                  <a:txBody>
                    <a:bodyPr/>
                    <a:lstStyle/>
                    <a:p>
                      <a:pPr algn="ctr"/>
                      <a:r>
                        <a:rPr kumimoji="1" lang="ja-JP" altLang="en-US" sz="1400" dirty="0" smtClean="0">
                          <a:latin typeface="+mj-ea"/>
                          <a:ea typeface="+mj-ea"/>
                        </a:rPr>
                        <a:t>▲２．６％　</a:t>
                      </a:r>
                      <a:endParaRPr kumimoji="1" lang="en-US" altLang="ja-JP" sz="1400" dirty="0" smtClean="0">
                        <a:latin typeface="+mj-ea"/>
                        <a:ea typeface="+mj-ea"/>
                      </a:endParaRPr>
                    </a:p>
                    <a:p>
                      <a:pPr algn="ctr"/>
                      <a:r>
                        <a:rPr kumimoji="1" lang="ja-JP" altLang="en-US" sz="1400" dirty="0" smtClean="0">
                          <a:latin typeface="+mj-ea"/>
                          <a:ea typeface="+mj-ea"/>
                        </a:rPr>
                        <a:t>（　▲２．６％）</a:t>
                      </a:r>
                      <a:endParaRPr kumimoji="1" lang="ja-JP" altLang="en-US" sz="1400" dirty="0">
                        <a:latin typeface="+mj-ea"/>
                        <a:ea typeface="+mj-ea"/>
                      </a:endParaRPr>
                    </a:p>
                  </a:txBody>
                  <a:tcPr marL="91427" marR="91427" marT="45691" marB="45691"/>
                </a:tc>
              </a:tr>
              <a:tr h="518097">
                <a:tc>
                  <a:txBody>
                    <a:bodyPr/>
                    <a:lstStyle/>
                    <a:p>
                      <a:r>
                        <a:rPr kumimoji="1" lang="ja-JP" altLang="en-US" sz="1400" b="1" dirty="0" smtClean="0">
                          <a:solidFill>
                            <a:srgbClr val="FF0000"/>
                          </a:solidFill>
                          <a:latin typeface="+mj-ea"/>
                          <a:ea typeface="+mj-ea"/>
                        </a:rPr>
                        <a:t>温室効果ガス削減量</a:t>
                      </a:r>
                      <a:endParaRPr kumimoji="1" lang="ja-JP" altLang="en-US" sz="1400" b="1" dirty="0">
                        <a:solidFill>
                          <a:srgbClr val="FF0000"/>
                        </a:solidFill>
                        <a:latin typeface="+mj-ea"/>
                        <a:ea typeface="+mj-ea"/>
                      </a:endParaRPr>
                    </a:p>
                  </a:txBody>
                  <a:tcPr marL="91427" marR="91427" marT="45691" marB="45691"/>
                </a:tc>
                <a:tc>
                  <a:txBody>
                    <a:bodyPr/>
                    <a:lstStyle/>
                    <a:p>
                      <a:pPr algn="ctr"/>
                      <a:r>
                        <a:rPr kumimoji="1" lang="ja-JP" altLang="en-US" sz="1400" b="1" dirty="0" smtClean="0">
                          <a:solidFill>
                            <a:srgbClr val="FF0000"/>
                          </a:solidFill>
                          <a:latin typeface="+mj-ea"/>
                          <a:ea typeface="+mj-ea"/>
                        </a:rPr>
                        <a:t>▲２６．０％　</a:t>
                      </a:r>
                      <a:endParaRPr kumimoji="1" lang="en-US" altLang="ja-JP" sz="1400" b="1" dirty="0" smtClean="0">
                        <a:solidFill>
                          <a:srgbClr val="FF0000"/>
                        </a:solidFill>
                        <a:latin typeface="+mj-ea"/>
                        <a:ea typeface="+mj-ea"/>
                      </a:endParaRPr>
                    </a:p>
                    <a:p>
                      <a:pPr algn="ctr"/>
                      <a:r>
                        <a:rPr kumimoji="1" lang="ja-JP" altLang="en-US" sz="1400" b="1" dirty="0" smtClean="0">
                          <a:solidFill>
                            <a:srgbClr val="FF0000"/>
                          </a:solidFill>
                          <a:latin typeface="+mj-ea"/>
                          <a:ea typeface="+mj-ea"/>
                        </a:rPr>
                        <a:t>（▲２５．４％）</a:t>
                      </a:r>
                      <a:endParaRPr kumimoji="1" lang="ja-JP" altLang="en-US" sz="1400" b="1" dirty="0">
                        <a:solidFill>
                          <a:srgbClr val="FF0000"/>
                        </a:solidFill>
                        <a:latin typeface="+mj-ea"/>
                        <a:ea typeface="+mj-ea"/>
                      </a:endParaRPr>
                    </a:p>
                  </a:txBody>
                  <a:tcPr marL="91427" marR="91427" marT="45691" marB="45691"/>
                </a:tc>
              </a:tr>
            </a:tbl>
          </a:graphicData>
        </a:graphic>
      </p:graphicFrame>
      <p:pic>
        <p:nvPicPr>
          <p:cNvPr id="29391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275" y="3195638"/>
            <a:ext cx="6877050" cy="383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
        <p:nvSpPr>
          <p:cNvPr id="12" name="Rectangle 22"/>
          <p:cNvSpPr>
            <a:spLocks noChangeArrowheads="1"/>
          </p:cNvSpPr>
          <p:nvPr/>
        </p:nvSpPr>
        <p:spPr bwMode="auto">
          <a:xfrm>
            <a:off x="-11077" y="0"/>
            <a:ext cx="9906001" cy="584775"/>
          </a:xfrm>
          <a:prstGeom prst="rect">
            <a:avLst/>
          </a:prstGeom>
          <a:ln/>
        </p:spPr>
        <p:style>
          <a:lnRef idx="1">
            <a:schemeClr val="accent1"/>
          </a:lnRef>
          <a:fillRef idx="3">
            <a:schemeClr val="accent1"/>
          </a:fillRef>
          <a:effectRef idx="2">
            <a:schemeClr val="accent1"/>
          </a:effectRef>
          <a:fontRef idx="minor">
            <a:schemeClr val="lt1"/>
          </a:fontRef>
        </p:style>
        <p:txBody>
          <a:bodyPr wrap="none" lIns="91025" tIns="45512" rIns="91025" bIns="45512" anchor="ctr"/>
          <a:lstStyle/>
          <a:p>
            <a:pPr algn="ctr"/>
            <a:r>
              <a:rPr lang="ja-JP" altLang="en-US" sz="3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日本の約束草案のポイント</a:t>
            </a:r>
            <a:endParaRPr lang="en-US" altLang="ja-JP" sz="3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3913" name="テキスト ボックス 84"/>
          <p:cNvSpPr txBox="1">
            <a:spLocks noChangeArrowheads="1"/>
          </p:cNvSpPr>
          <p:nvPr/>
        </p:nvSpPr>
        <p:spPr bwMode="auto">
          <a:xfrm>
            <a:off x="5102225" y="570671"/>
            <a:ext cx="501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400">
                <a:solidFill>
                  <a:srgbClr val="000000"/>
                </a:solidFill>
                <a:latin typeface="Meiryo UI" pitchFamily="50" charset="-128"/>
                <a:ea typeface="Meiryo UI" pitchFamily="50" charset="-128"/>
                <a:cs typeface="Meiryo UI" pitchFamily="50" charset="-128"/>
              </a:rPr>
              <a:t>（平成</a:t>
            </a:r>
            <a:r>
              <a:rPr lang="en-US" altLang="ja-JP" sz="1400">
                <a:solidFill>
                  <a:srgbClr val="000000"/>
                </a:solidFill>
                <a:latin typeface="Meiryo UI" pitchFamily="50" charset="-128"/>
                <a:ea typeface="Meiryo UI" pitchFamily="50" charset="-128"/>
                <a:cs typeface="Meiryo UI" pitchFamily="50" charset="-128"/>
              </a:rPr>
              <a:t>27</a:t>
            </a:r>
            <a:r>
              <a:rPr lang="ja-JP" altLang="en-US" sz="1400">
                <a:solidFill>
                  <a:srgbClr val="000000"/>
                </a:solidFill>
                <a:latin typeface="Meiryo UI" pitchFamily="50" charset="-128"/>
                <a:ea typeface="Meiryo UI" pitchFamily="50" charset="-128"/>
                <a:cs typeface="Meiryo UI" pitchFamily="50" charset="-128"/>
              </a:rPr>
              <a:t>年</a:t>
            </a:r>
            <a:r>
              <a:rPr lang="en-US" altLang="ja-JP" sz="1400">
                <a:solidFill>
                  <a:srgbClr val="000000"/>
                </a:solidFill>
                <a:latin typeface="Meiryo UI" pitchFamily="50" charset="-128"/>
                <a:ea typeface="Meiryo UI" pitchFamily="50" charset="-128"/>
                <a:cs typeface="Meiryo UI" pitchFamily="50" charset="-128"/>
              </a:rPr>
              <a:t>7</a:t>
            </a:r>
            <a:r>
              <a:rPr lang="ja-JP" altLang="en-US" sz="1400">
                <a:solidFill>
                  <a:srgbClr val="000000"/>
                </a:solidFill>
                <a:latin typeface="Meiryo UI" pitchFamily="50" charset="-128"/>
                <a:ea typeface="Meiryo UI" pitchFamily="50" charset="-128"/>
                <a:cs typeface="Meiryo UI" pitchFamily="50" charset="-128"/>
              </a:rPr>
              <a:t>月</a:t>
            </a:r>
            <a:r>
              <a:rPr lang="en-US" altLang="ja-JP" sz="1400">
                <a:solidFill>
                  <a:srgbClr val="000000"/>
                </a:solidFill>
                <a:latin typeface="Meiryo UI" pitchFamily="50" charset="-128"/>
                <a:ea typeface="Meiryo UI" pitchFamily="50" charset="-128"/>
                <a:cs typeface="Meiryo UI" pitchFamily="50" charset="-128"/>
              </a:rPr>
              <a:t>17</a:t>
            </a:r>
            <a:r>
              <a:rPr lang="ja-JP" altLang="en-US" sz="1400">
                <a:solidFill>
                  <a:srgbClr val="000000"/>
                </a:solidFill>
                <a:latin typeface="Meiryo UI" pitchFamily="50" charset="-128"/>
                <a:ea typeface="Meiryo UI" pitchFamily="50" charset="-128"/>
                <a:cs typeface="Meiryo UI" pitchFamily="50" charset="-128"/>
              </a:rPr>
              <a:t>日気候変動枠組条約事務局へ提出）</a:t>
            </a:r>
            <a:endParaRPr lang="en-US" altLang="ja-JP" sz="140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a:xfrm>
            <a:off x="7513672" y="6493631"/>
            <a:ext cx="2311400" cy="365125"/>
          </a:xfrm>
        </p:spPr>
        <p:txBody>
          <a:bodyPr/>
          <a:lstStyle/>
          <a:p>
            <a:fld id="{284F08B2-1F9F-4BE2-83D8-BCD944CE9ECB}" type="slidenum">
              <a:rPr kumimoji="1" lang="ja-JP" altLang="en-US" smtClean="0"/>
              <a:t>12</a:t>
            </a:fld>
            <a:endParaRPr kumimoji="1" lang="ja-JP" altLang="en-US" dirty="0"/>
          </a:p>
        </p:txBody>
      </p:sp>
    </p:spTree>
    <p:extLst>
      <p:ext uri="{BB962C8B-B14F-4D97-AF65-F5344CB8AC3E}">
        <p14:creationId xmlns:p14="http://schemas.microsoft.com/office/powerpoint/2010/main" val="473853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416496" y="620689"/>
            <a:ext cx="9433048" cy="1512168"/>
          </a:xfrm>
          <a:prstGeom prst="roundRect">
            <a:avLst>
              <a:gd name="adj" fmla="val 3671"/>
            </a:avLst>
          </a:prstGeom>
          <a:solidFill>
            <a:schemeClr val="accent1">
              <a:lumMod val="40000"/>
              <a:lumOff val="6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4" name="Rectangle 11"/>
          <p:cNvSpPr>
            <a:spLocks noChangeArrowheads="1"/>
          </p:cNvSpPr>
          <p:nvPr/>
        </p:nvSpPr>
        <p:spPr bwMode="auto">
          <a:xfrm>
            <a:off x="-15552" y="-31766"/>
            <a:ext cx="9906000" cy="545651"/>
          </a:xfrm>
          <a:prstGeom prst="rect">
            <a:avLst/>
          </a:prstGeom>
          <a:solidFill>
            <a:srgbClr val="0070C0"/>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地球温暖化対策計画について</a:t>
            </a:r>
          </a:p>
        </p:txBody>
      </p:sp>
      <p:sp>
        <p:nvSpPr>
          <p:cNvPr id="7" name="正方形/長方形 6"/>
          <p:cNvSpPr/>
          <p:nvPr/>
        </p:nvSpPr>
        <p:spPr>
          <a:xfrm>
            <a:off x="530896" y="692696"/>
            <a:ext cx="9246639" cy="1354217"/>
          </a:xfrm>
          <a:prstGeom prst="rect">
            <a:avLst/>
          </a:prstGeom>
        </p:spPr>
        <p:txBody>
          <a:bodyPr wrap="square">
            <a:spAutoFit/>
          </a:bodyPr>
          <a:lstStyle/>
          <a:p>
            <a:pPr marL="285750" indent="-285750">
              <a:spcBef>
                <a:spcPts val="600"/>
              </a:spcBef>
              <a:buFont typeface="Wingdings" panose="05000000000000000000" pitchFamily="2" charset="2"/>
              <a:buChar char="Ø"/>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対策の総合的かつ計画的な推進を図るため、政府が地球温暖化対策法に基づいて策定する、</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我が国唯一の地球温暖化に関する総合計画</a:t>
            </a:r>
            <a:endPar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200"/>
              </a:spcBef>
              <a:buFont typeface="Wingdings" panose="05000000000000000000" pitchFamily="2" charset="2"/>
              <a:buChar char="Ø"/>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温室効果ガスの排出抑制及び吸収の目標、事業者、国民等が講ずべき措置に</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関する基本的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事項、目標達成のために国、地方公共団体が講ずべき施策</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ついて記載</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78396" y="2348880"/>
            <a:ext cx="4176464" cy="400110"/>
          </a:xfrm>
          <a:prstGeom prst="rect">
            <a:avLst/>
          </a:prstGeom>
          <a:noFill/>
        </p:spPr>
        <p:txBody>
          <a:bodyPr wrap="square" rtlCol="0">
            <a:spAutoFit/>
          </a:bodyPr>
          <a:lstStyle/>
          <a:p>
            <a:r>
              <a:rPr lang="ja-JP" altLang="en-US"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○策定に当たって踏まえるべき背景</a:t>
            </a:r>
            <a:endParaRPr lang="en-US" altLang="ja-JP"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auto">
          <a:xfrm>
            <a:off x="416496" y="2829506"/>
            <a:ext cx="4680520" cy="3735908"/>
          </a:xfrm>
          <a:prstGeom prst="roundRect">
            <a:avLst>
              <a:gd name="adj" fmla="val 3671"/>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12" name="角丸四角形 11"/>
          <p:cNvSpPr/>
          <p:nvPr/>
        </p:nvSpPr>
        <p:spPr bwMode="auto">
          <a:xfrm>
            <a:off x="5169024" y="2829506"/>
            <a:ext cx="4680520" cy="3735908"/>
          </a:xfrm>
          <a:prstGeom prst="roundRect">
            <a:avLst>
              <a:gd name="adj" fmla="val 3671"/>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ja-JP" altLang="en-US">
              <a:solidFill>
                <a:schemeClr val="tx1"/>
              </a:solidFill>
            </a:endParaRPr>
          </a:p>
        </p:txBody>
      </p:sp>
      <p:sp>
        <p:nvSpPr>
          <p:cNvPr id="13" name="テキスト ボックス 12"/>
          <p:cNvSpPr txBox="1"/>
          <p:nvPr/>
        </p:nvSpPr>
        <p:spPr>
          <a:xfrm>
            <a:off x="560512" y="2829506"/>
            <a:ext cx="4376936" cy="369332"/>
          </a:xfrm>
          <a:prstGeom prst="rect">
            <a:avLst/>
          </a:prstGeom>
          <a:noFill/>
        </p:spPr>
        <p:txBody>
          <a:bodyPr wrap="square" rtlCol="0">
            <a:spAutoFit/>
          </a:bodyPr>
          <a:lstStyle/>
          <a:p>
            <a:pPr algn="ct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地球温暖化の科学的知見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5133020" y="2820998"/>
            <a:ext cx="4757428" cy="646331"/>
          </a:xfrm>
          <a:prstGeom prst="rect">
            <a:avLst/>
          </a:prstGeom>
          <a:noFill/>
        </p:spPr>
        <p:txBody>
          <a:bodyPr wrap="square" rtlCol="0">
            <a:spAutoFit/>
          </a:bodyPr>
          <a:lstStyle/>
          <a:p>
            <a:pPr algn="ct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年以降の国際枠組みの構築に向けた</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対応と貢献案（「日本の約束草案」）の提出</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560512" y="3198838"/>
            <a:ext cx="4376936" cy="646331"/>
          </a:xfrm>
          <a:prstGeom prst="rect">
            <a:avLst/>
          </a:prstGeom>
          <a:solidFill>
            <a:schemeClr val="bg1"/>
          </a:solidFill>
          <a:ln>
            <a:solidFill>
              <a:schemeClr val="tx1"/>
            </a:solidFill>
            <a:prstDash val="dash"/>
          </a:ln>
        </p:spPr>
        <p:txBody>
          <a:bodyPr wrap="square" rtlCol="0">
            <a:spAutoFit/>
          </a:bodyPr>
          <a:lstStyle/>
          <a:p>
            <a:r>
              <a:rPr kumimoji="1" lang="ja-JP" altLang="en-US" dirty="0" smtClean="0"/>
              <a:t>気候変動に関する政府間</a:t>
            </a:r>
            <a:r>
              <a:rPr kumimoji="1" lang="ja-JP" altLang="en-US" smtClean="0"/>
              <a:t>パネル（ＩＰＣＣ）</a:t>
            </a:r>
            <a:r>
              <a:rPr kumimoji="1" lang="ja-JP" altLang="en-US" dirty="0" smtClean="0"/>
              <a:t>による第五次評価報告書（ＡＲ５）</a:t>
            </a:r>
            <a:endParaRPr kumimoji="1" lang="ja-JP" altLang="en-US" dirty="0"/>
          </a:p>
        </p:txBody>
      </p:sp>
      <p:sp>
        <p:nvSpPr>
          <p:cNvPr id="16" name="テキスト ボックス 15"/>
          <p:cNvSpPr txBox="1"/>
          <p:nvPr/>
        </p:nvSpPr>
        <p:spPr>
          <a:xfrm>
            <a:off x="5313040" y="3469070"/>
            <a:ext cx="4376936" cy="369332"/>
          </a:xfrm>
          <a:prstGeom prst="rect">
            <a:avLst/>
          </a:prstGeom>
          <a:solidFill>
            <a:schemeClr val="bg1"/>
          </a:solidFill>
          <a:ln>
            <a:solidFill>
              <a:schemeClr val="tx1"/>
            </a:solidFill>
            <a:prstDash val="dash"/>
          </a:ln>
        </p:spPr>
        <p:txBody>
          <a:bodyPr wrap="square" rtlCol="0">
            <a:spAutoFit/>
          </a:bodyPr>
          <a:lstStyle/>
          <a:p>
            <a:r>
              <a:rPr kumimoji="1" lang="ja-JP" altLang="en-US" dirty="0" smtClean="0"/>
              <a:t>「日本の約束草案」</a:t>
            </a:r>
            <a:endParaRPr kumimoji="1" lang="ja-JP" altLang="en-US" dirty="0"/>
          </a:p>
        </p:txBody>
      </p:sp>
      <p:sp>
        <p:nvSpPr>
          <p:cNvPr id="17" name="テキスト ボックス 16"/>
          <p:cNvSpPr txBox="1"/>
          <p:nvPr/>
        </p:nvSpPr>
        <p:spPr>
          <a:xfrm>
            <a:off x="5315892" y="4909230"/>
            <a:ext cx="4376936" cy="369332"/>
          </a:xfrm>
          <a:prstGeom prst="rect">
            <a:avLst/>
          </a:prstGeom>
          <a:solidFill>
            <a:schemeClr val="bg1"/>
          </a:solidFill>
          <a:ln>
            <a:solidFill>
              <a:schemeClr val="tx1"/>
            </a:solidFill>
            <a:prstDash val="dash"/>
          </a:ln>
        </p:spPr>
        <p:txBody>
          <a:bodyPr wrap="square" rtlCol="0">
            <a:spAutoFit/>
          </a:bodyPr>
          <a:lstStyle/>
          <a:p>
            <a:r>
              <a:rPr lang="ja-JP" altLang="en-US" dirty="0"/>
              <a:t>パリ協定</a:t>
            </a:r>
            <a:endParaRPr kumimoji="1" lang="ja-JP" altLang="en-US" dirty="0"/>
          </a:p>
        </p:txBody>
      </p:sp>
      <p:sp>
        <p:nvSpPr>
          <p:cNvPr id="18" name="正方形/長方形 17"/>
          <p:cNvSpPr/>
          <p:nvPr/>
        </p:nvSpPr>
        <p:spPr>
          <a:xfrm>
            <a:off x="416496" y="3993774"/>
            <a:ext cx="4680520" cy="830997"/>
          </a:xfrm>
          <a:prstGeom prst="rect">
            <a:avLst/>
          </a:prstGeom>
        </p:spPr>
        <p:txBody>
          <a:bodyPr wrap="square">
            <a:spAutoFit/>
          </a:bodyPr>
          <a:lstStyle/>
          <a:p>
            <a:pPr marL="177800" indent="-177800"/>
            <a:r>
              <a:rPr lang="ja-JP" altLang="en-US" sz="1600" dirty="0" smtClean="0"/>
              <a:t>○</a:t>
            </a:r>
            <a:r>
              <a:rPr lang="ja-JP" altLang="ja-JP" sz="1600" dirty="0" smtClean="0"/>
              <a:t>気候</a:t>
            </a:r>
            <a:r>
              <a:rPr lang="ja-JP" altLang="ja-JP" sz="1600" dirty="0"/>
              <a:t>システムの温暖化には疑う余地がなく、また</a:t>
            </a:r>
            <a:r>
              <a:rPr lang="en-US" altLang="ja-JP" sz="1600" dirty="0"/>
              <a:t>1950</a:t>
            </a:r>
            <a:r>
              <a:rPr lang="ja-JP" altLang="ja-JP" sz="1600" dirty="0"/>
              <a:t>年代以降、観測された変化の多くは数十年から数千年間にわたり前例のないものである</a:t>
            </a:r>
            <a:r>
              <a:rPr lang="ja-JP" altLang="ja-JP" sz="1600" dirty="0" smtClean="0"/>
              <a:t>。</a:t>
            </a:r>
            <a:endParaRPr lang="ja-JP" altLang="en-US" sz="1600" dirty="0"/>
          </a:p>
        </p:txBody>
      </p:sp>
      <p:sp>
        <p:nvSpPr>
          <p:cNvPr id="19" name="正方形/長方形 18"/>
          <p:cNvSpPr/>
          <p:nvPr/>
        </p:nvSpPr>
        <p:spPr>
          <a:xfrm>
            <a:off x="416496" y="4837222"/>
            <a:ext cx="4680520" cy="1815882"/>
          </a:xfrm>
          <a:prstGeom prst="rect">
            <a:avLst/>
          </a:prstGeom>
        </p:spPr>
        <p:txBody>
          <a:bodyPr wrap="square">
            <a:spAutoFit/>
          </a:bodyPr>
          <a:lstStyle/>
          <a:p>
            <a:pPr marL="177800" indent="-177800"/>
            <a:r>
              <a:rPr lang="ja-JP" altLang="en-US" sz="1600" dirty="0" smtClean="0"/>
              <a:t>○工業化</a:t>
            </a:r>
            <a:r>
              <a:rPr lang="ja-JP" altLang="en-US" sz="1600" dirty="0"/>
              <a:t>以前と比べて温暖化を２℃未満に抑制する可能性が高い緩和経路は複数ある。</a:t>
            </a:r>
            <a:r>
              <a:rPr lang="en-US" altLang="ja-JP" sz="1600" dirty="0"/>
              <a:t>21</a:t>
            </a:r>
            <a:r>
              <a:rPr lang="ja-JP" altLang="en-US" sz="1600" dirty="0"/>
              <a:t>世紀にわたって２℃未満に維持できる可能性が高いシナリオでは、世界全体の人為起源の温室効果ガス排出量が</a:t>
            </a:r>
            <a:r>
              <a:rPr lang="en-US" altLang="ja-JP" sz="1600" dirty="0"/>
              <a:t>2050</a:t>
            </a:r>
            <a:r>
              <a:rPr lang="ja-JP" altLang="en-US" sz="1600" dirty="0"/>
              <a:t>年までに</a:t>
            </a:r>
            <a:r>
              <a:rPr lang="en-US" altLang="ja-JP" sz="1600" dirty="0"/>
              <a:t>2010</a:t>
            </a:r>
            <a:r>
              <a:rPr lang="ja-JP" altLang="en-US" sz="1600" dirty="0"/>
              <a:t>年と比べて</a:t>
            </a:r>
            <a:r>
              <a:rPr lang="en-US" altLang="ja-JP" sz="1600" dirty="0"/>
              <a:t>40</a:t>
            </a:r>
            <a:r>
              <a:rPr lang="ja-JP" altLang="en-US" sz="1600" dirty="0"/>
              <a:t>から</a:t>
            </a:r>
            <a:r>
              <a:rPr lang="en-US" altLang="ja-JP" sz="1600" dirty="0"/>
              <a:t>70</a:t>
            </a:r>
            <a:r>
              <a:rPr lang="ja-JP" altLang="en-US" sz="1600" dirty="0"/>
              <a:t>％削減され、</a:t>
            </a:r>
            <a:r>
              <a:rPr lang="en-US" altLang="ja-JP" sz="1600" dirty="0"/>
              <a:t>2100</a:t>
            </a:r>
            <a:r>
              <a:rPr lang="ja-JP" altLang="en-US" sz="1600" dirty="0"/>
              <a:t>年には排出水準がほぼゼロ又はそれ以下になるという特徴がある。</a:t>
            </a:r>
          </a:p>
        </p:txBody>
      </p:sp>
      <p:sp>
        <p:nvSpPr>
          <p:cNvPr id="20" name="正方形/長方形 19"/>
          <p:cNvSpPr/>
          <p:nvPr/>
        </p:nvSpPr>
        <p:spPr>
          <a:xfrm>
            <a:off x="5097016" y="3973126"/>
            <a:ext cx="4680520" cy="584775"/>
          </a:xfrm>
          <a:prstGeom prst="rect">
            <a:avLst/>
          </a:prstGeom>
        </p:spPr>
        <p:txBody>
          <a:bodyPr wrap="square">
            <a:spAutoFit/>
          </a:bodyPr>
          <a:lstStyle/>
          <a:p>
            <a:pPr marL="177800" indent="-177800"/>
            <a:r>
              <a:rPr lang="ja-JP" altLang="en-US" sz="1600" dirty="0" smtClean="0"/>
              <a:t>○</a:t>
            </a:r>
            <a:r>
              <a:rPr lang="en-US" altLang="ja-JP" sz="1600" dirty="0"/>
              <a:t>2030</a:t>
            </a:r>
            <a:r>
              <a:rPr lang="ja-JP" altLang="en-US" sz="1600" dirty="0"/>
              <a:t>年度の削減目標を、</a:t>
            </a:r>
            <a:r>
              <a:rPr lang="en-US" altLang="ja-JP" sz="1600" dirty="0"/>
              <a:t>2013</a:t>
            </a:r>
            <a:r>
              <a:rPr lang="ja-JP" altLang="en-US" sz="1600" dirty="0"/>
              <a:t>年度比で</a:t>
            </a:r>
            <a:r>
              <a:rPr lang="en-US" altLang="ja-JP" sz="1600" dirty="0"/>
              <a:t>26.0</a:t>
            </a:r>
            <a:r>
              <a:rPr lang="ja-JP" altLang="en-US" sz="1600" dirty="0"/>
              <a:t>％減（</a:t>
            </a:r>
            <a:r>
              <a:rPr lang="en-US" altLang="ja-JP" sz="1600" dirty="0"/>
              <a:t>2005</a:t>
            </a:r>
            <a:r>
              <a:rPr lang="ja-JP" altLang="en-US" sz="1600" dirty="0"/>
              <a:t>年度比で</a:t>
            </a:r>
            <a:r>
              <a:rPr lang="en-US" altLang="ja-JP" sz="1600" dirty="0"/>
              <a:t>25.4</a:t>
            </a:r>
            <a:r>
              <a:rPr lang="ja-JP" altLang="en-US" sz="1600" dirty="0"/>
              <a:t>％減）</a:t>
            </a:r>
            <a:r>
              <a:rPr lang="ja-JP" altLang="ja-JP" sz="1600" dirty="0" smtClean="0"/>
              <a:t>。</a:t>
            </a:r>
            <a:endParaRPr lang="ja-JP" altLang="en-US" sz="1600" dirty="0"/>
          </a:p>
        </p:txBody>
      </p:sp>
      <p:sp>
        <p:nvSpPr>
          <p:cNvPr id="21" name="正方形/長方形 20"/>
          <p:cNvSpPr/>
          <p:nvPr/>
        </p:nvSpPr>
        <p:spPr>
          <a:xfrm>
            <a:off x="5173216" y="5303178"/>
            <a:ext cx="4680520" cy="584775"/>
          </a:xfrm>
          <a:prstGeom prst="rect">
            <a:avLst/>
          </a:prstGeom>
        </p:spPr>
        <p:txBody>
          <a:bodyPr wrap="square">
            <a:spAutoFit/>
          </a:bodyPr>
          <a:lstStyle/>
          <a:p>
            <a:pPr marL="177800" indent="-177800"/>
            <a:r>
              <a:rPr lang="ja-JP" altLang="en-US" sz="1600" dirty="0"/>
              <a:t>○主要排出国を含む全ての国が貢献を５年ごとに提出・更新すること</a:t>
            </a:r>
          </a:p>
        </p:txBody>
      </p:sp>
      <p:sp>
        <p:nvSpPr>
          <p:cNvPr id="22" name="正方形/長方形 21"/>
          <p:cNvSpPr/>
          <p:nvPr/>
        </p:nvSpPr>
        <p:spPr>
          <a:xfrm>
            <a:off x="5169024" y="5858034"/>
            <a:ext cx="4680520" cy="584775"/>
          </a:xfrm>
          <a:prstGeom prst="rect">
            <a:avLst/>
          </a:prstGeom>
        </p:spPr>
        <p:txBody>
          <a:bodyPr wrap="square">
            <a:spAutoFit/>
          </a:bodyPr>
          <a:lstStyle/>
          <a:p>
            <a:pPr marL="177800" indent="-177800"/>
            <a:r>
              <a:rPr lang="ja-JP" altLang="en-US" sz="1600" dirty="0"/>
              <a:t>○世界共通の長期目標として２℃目標の設定、</a:t>
            </a:r>
            <a:r>
              <a:rPr lang="en-US" altLang="ja-JP" sz="1600" dirty="0"/>
              <a:t>1.5℃</a:t>
            </a:r>
            <a:r>
              <a:rPr lang="ja-JP" altLang="en-US" sz="1600" dirty="0"/>
              <a:t>に抑える努力を追求すること</a:t>
            </a:r>
          </a:p>
        </p:txBody>
      </p:sp>
      <p:sp>
        <p:nvSpPr>
          <p:cNvPr id="3" name="スライド番号プレースホルダー 2"/>
          <p:cNvSpPr>
            <a:spLocks noGrp="1"/>
          </p:cNvSpPr>
          <p:nvPr>
            <p:ph type="sldNum" sz="quarter" idx="12"/>
          </p:nvPr>
        </p:nvSpPr>
        <p:spPr>
          <a:xfrm>
            <a:off x="7594600" y="6532555"/>
            <a:ext cx="2311400" cy="365125"/>
          </a:xfrm>
        </p:spPr>
        <p:txBody>
          <a:bodyPr/>
          <a:lstStyle/>
          <a:p>
            <a:pPr>
              <a:defRPr/>
            </a:pPr>
            <a:fld id="{7F8562BC-7B4C-4328-805E-D40BBA6524D5}" type="slidenum">
              <a:rPr lang="ja-JP" altLang="en-US" smtClean="0">
                <a:solidFill>
                  <a:schemeClr val="tx1"/>
                </a:solidFill>
              </a:rPr>
              <a:pPr>
                <a:defRPr/>
              </a:pPr>
              <a:t>13</a:t>
            </a:fld>
            <a:endParaRPr lang="ja-JP" altLang="en-US" dirty="0">
              <a:solidFill>
                <a:schemeClr val="tx1"/>
              </a:solidFill>
            </a:endParaRPr>
          </a:p>
        </p:txBody>
      </p:sp>
    </p:spTree>
    <p:extLst>
      <p:ext uri="{BB962C8B-B14F-4D97-AF65-F5344CB8AC3E}">
        <p14:creationId xmlns:p14="http://schemas.microsoft.com/office/powerpoint/2010/main" val="2077688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txBox="1">
            <a:spLocks/>
          </p:cNvSpPr>
          <p:nvPr/>
        </p:nvSpPr>
        <p:spPr bwMode="auto">
          <a:xfrm>
            <a:off x="-22225" y="0"/>
            <a:ext cx="9928225" cy="520700"/>
          </a:xfrm>
          <a:prstGeom prst="rect">
            <a:avLst/>
          </a:prstGeom>
          <a:solidFill>
            <a:srgbClr val="0070C0"/>
          </a:solidFill>
          <a:ln>
            <a:noFill/>
          </a:ln>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地球温暖化対策計画の全体構成</a:t>
            </a:r>
            <a:endParaRPr lang="en-US" altLang="ja-JP"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98996" y="6042774"/>
            <a:ext cx="4854004" cy="781039"/>
          </a:xfrm>
          <a:prstGeom prst="roundRect">
            <a:avLst>
              <a:gd name="adj" fmla="val 19273"/>
            </a:avLst>
          </a:prstGeom>
          <a:solidFill>
            <a:srgbClr val="FFFF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bwMode="auto">
          <a:xfrm>
            <a:off x="47626" y="1268760"/>
            <a:ext cx="4900612" cy="2952328"/>
          </a:xfrm>
          <a:prstGeom prst="roundRect">
            <a:avLst>
              <a:gd name="adj" fmla="val 10264"/>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351024" y="6042774"/>
            <a:ext cx="4349948" cy="338554"/>
          </a:xfrm>
          <a:prstGeom prst="rect">
            <a:avLst/>
          </a:prstGeom>
          <a:noFill/>
        </p:spPr>
        <p:txBody>
          <a:bodyPr wrap="square">
            <a:spAutoFit/>
          </a:bodyPr>
          <a:lstStyle/>
          <a:p>
            <a:pPr algn="ctr" fontAlgn="auto">
              <a:spcBef>
                <a:spcPts val="0"/>
              </a:spcBef>
              <a:spcAft>
                <a:spcPts val="0"/>
              </a:spcAft>
              <a:defRPr/>
            </a:pP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＜第４章　進捗管理方法等＞</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bwMode="auto">
          <a:xfrm>
            <a:off x="128464" y="520700"/>
            <a:ext cx="9629775" cy="738664"/>
          </a:xfrm>
          <a:prstGeom prst="rect">
            <a:avLst/>
          </a:prstGeom>
          <a:noFill/>
          <a:ln w="15875" cmpd="sng">
            <a:noFill/>
          </a:ln>
        </p:spPr>
        <p:txBody>
          <a:bodyPr>
            <a:spAutoFit/>
          </a:bodyPr>
          <a:lstStyle/>
          <a:p>
            <a:pPr marL="144000" indent="-457200" fontAlgn="auto">
              <a:spcBef>
                <a:spcPts val="0"/>
              </a:spcBef>
              <a:spcAft>
                <a:spcPts val="0"/>
              </a:spcAft>
              <a:defRPr/>
            </a:pPr>
            <a:r>
              <a:rPr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＜はじめに</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○地球温暖化の科学的知見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○京都議定書第一約束期間の取組、</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年までの取組</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左大かっこ 1"/>
          <p:cNvSpPr/>
          <p:nvPr/>
        </p:nvSpPr>
        <p:spPr>
          <a:xfrm>
            <a:off x="112366" y="548680"/>
            <a:ext cx="88106" cy="724376"/>
          </a:xfrm>
          <a:prstGeom prst="leftBracket">
            <a:avLst>
              <a:gd name="adj" fmla="val 49643"/>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右大かっこ 2"/>
          <p:cNvSpPr/>
          <p:nvPr/>
        </p:nvSpPr>
        <p:spPr>
          <a:xfrm>
            <a:off x="9633520" y="549275"/>
            <a:ext cx="121444" cy="710089"/>
          </a:xfrm>
          <a:prstGeom prst="rightBracket">
            <a:avLst>
              <a:gd name="adj" fmla="val 5776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5092253" y="5949280"/>
            <a:ext cx="4756596" cy="874534"/>
          </a:xfrm>
          <a:prstGeom prst="roundRect">
            <a:avLst>
              <a:gd name="adj" fmla="val 1933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bwMode="auto">
          <a:xfrm>
            <a:off x="52388" y="4345940"/>
            <a:ext cx="4900612" cy="1603340"/>
          </a:xfrm>
          <a:prstGeom prst="roundRect">
            <a:avLst>
              <a:gd name="adj" fmla="val 17015"/>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5106288" y="1268760"/>
            <a:ext cx="4742561" cy="4608512"/>
          </a:xfrm>
          <a:prstGeom prst="roundRect">
            <a:avLst>
              <a:gd name="adj" fmla="val 5203"/>
            </a:avLst>
          </a:prstGeom>
          <a:solidFill>
            <a:srgbClr val="FFCCCC">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26988" y="1268760"/>
            <a:ext cx="4921250" cy="338554"/>
          </a:xfrm>
          <a:prstGeom prst="rect">
            <a:avLst/>
          </a:prstGeom>
          <a:noFill/>
        </p:spPr>
        <p:txBody>
          <a:bodyPr wrap="square">
            <a:spAutoFit/>
          </a:bodyPr>
          <a:lstStyle/>
          <a:p>
            <a:pPr algn="ctr" fontAlgn="auto">
              <a:spcBef>
                <a:spcPts val="0"/>
              </a:spcBef>
              <a:spcAft>
                <a:spcPts val="0"/>
              </a:spcAft>
              <a:defRPr/>
            </a:pP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＜第１章　地球温暖化対策推進の基本的方向＞</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52389" y="4345940"/>
            <a:ext cx="4473326" cy="338554"/>
          </a:xfrm>
          <a:prstGeom prst="rect">
            <a:avLst/>
          </a:prstGeom>
          <a:noFill/>
        </p:spPr>
        <p:txBody>
          <a:bodyPr wrap="square">
            <a:spAutoFit/>
          </a:bodyPr>
          <a:lstStyle/>
          <a:p>
            <a:pPr algn="ctr" fontAlgn="auto">
              <a:spcBef>
                <a:spcPts val="0"/>
              </a:spcBef>
              <a:spcAft>
                <a:spcPts val="0"/>
              </a:spcAft>
              <a:defRPr/>
            </a:pP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＜第２章　温室効果ガス削減目標＞</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5106288" y="1268760"/>
            <a:ext cx="4722749" cy="338554"/>
          </a:xfrm>
          <a:prstGeom prst="rect">
            <a:avLst/>
          </a:prstGeom>
          <a:noFill/>
        </p:spPr>
        <p:txBody>
          <a:bodyPr wrap="square">
            <a:spAutoFit/>
          </a:bodyPr>
          <a:lstStyle/>
          <a:p>
            <a:pPr algn="ctr" fontAlgn="auto">
              <a:spcBef>
                <a:spcPts val="0"/>
              </a:spcBef>
              <a:spcAft>
                <a:spcPts val="0"/>
              </a:spcAft>
              <a:defRPr/>
            </a:pP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＜第３章　目標達成のための対策・施策＞</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5106289" y="5949280"/>
            <a:ext cx="4742560" cy="338554"/>
          </a:xfrm>
          <a:prstGeom prst="rect">
            <a:avLst/>
          </a:prstGeom>
          <a:noFill/>
        </p:spPr>
        <p:txBody>
          <a:bodyPr wrap="square">
            <a:spAutoFit/>
          </a:bodyPr>
          <a:lstStyle/>
          <a:p>
            <a:pPr algn="ctr" fontAlgn="auto">
              <a:spcBef>
                <a:spcPts val="0"/>
              </a:spcBef>
              <a:spcAft>
                <a:spcPts val="0"/>
              </a:spcAft>
              <a:defRPr/>
            </a:pP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＜別表（個々の対策に係る目標）＞</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bwMode="auto">
          <a:xfrm>
            <a:off x="-15552" y="1495341"/>
            <a:ext cx="4896544" cy="1169551"/>
          </a:xfrm>
          <a:prstGeom prst="rect">
            <a:avLst/>
          </a:prstGeom>
          <a:noFill/>
        </p:spPr>
        <p:txBody>
          <a:bodyPr wrap="square">
            <a:spAutoFit/>
          </a:bodyPr>
          <a:lstStyle/>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目指す</a:t>
            </a: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べき方向</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①中期目標（</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％減）の達成に向けた取組</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②長期的な目標（</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2050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％減を目指す）を見据えた</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戦略的取組</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③世界の温室効果ガスの削減に向けた取組</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bwMode="auto">
          <a:xfrm>
            <a:off x="-15552" y="2620650"/>
            <a:ext cx="5017649" cy="1600438"/>
          </a:xfrm>
          <a:prstGeom prst="rect">
            <a:avLst/>
          </a:prstGeom>
          <a:noFill/>
        </p:spPr>
        <p:txBody>
          <a:bodyPr wrap="square">
            <a:spAutoFit/>
          </a:bodyPr>
          <a:lstStyle/>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■基本的考え方</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①環境・経済・社会の統合的向上</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②「日本の約束草案」に掲げられた対策の着実な実行</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③パリ協定への対応</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④研究</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開発の強化、優れた技術による世界の削減への貢献</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⑤全て</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の主体の意識の改革、行動の喚起、連携の強化</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⑥ＰＤＣＡ</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重視</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bwMode="auto">
          <a:xfrm>
            <a:off x="-15552" y="4626526"/>
            <a:ext cx="5256460" cy="738664"/>
          </a:xfrm>
          <a:prstGeom prst="rect">
            <a:avLst/>
          </a:prstGeom>
          <a:noFill/>
        </p:spPr>
        <p:txBody>
          <a:bodyPr wrap="square">
            <a:spAutoFit/>
          </a:bodyPr>
          <a:lstStyle/>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■我が国の温室効果ガス削減目標</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年度に</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年度比で</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％減（</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2005</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年度比</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25.4%</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減）</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年度においては</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2005</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年度比</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3.8</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％減以上</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bwMode="auto">
          <a:xfrm>
            <a:off x="-15552" y="5354052"/>
            <a:ext cx="4823717" cy="523220"/>
          </a:xfrm>
          <a:prstGeom prst="rect">
            <a:avLst/>
          </a:prstGeom>
          <a:noFill/>
        </p:spPr>
        <p:txBody>
          <a:bodyPr wrap="square">
            <a:spAutoFit/>
          </a:bodyPr>
          <a:lstStyle/>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■計画期間</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・閣議決定の日から</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年度まで</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bwMode="auto">
          <a:xfrm>
            <a:off x="5097016" y="548680"/>
            <a:ext cx="4632772" cy="954107"/>
          </a:xfrm>
          <a:prstGeom prst="rect">
            <a:avLst/>
          </a:prstGeom>
          <a:noFill/>
          <a:ln w="15875" cmpd="sng">
            <a:noFill/>
          </a:ln>
        </p:spPr>
        <p:txBody>
          <a:bodyPr wrap="square">
            <a:spAutoFit/>
          </a:bodyPr>
          <a:lstStyle/>
          <a:p>
            <a:pPr marL="144000" indent="-457200" fontAlgn="auto">
              <a:spcBef>
                <a:spcPts val="0"/>
              </a:spcBef>
              <a:spcAft>
                <a:spcPts val="0"/>
              </a:spcAft>
              <a:defRPr/>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年以降の国際枠組みの構築、自国が決定する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貢献案の提出</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bwMode="auto">
          <a:xfrm>
            <a:off x="5078867" y="1532142"/>
            <a:ext cx="4842685" cy="4616648"/>
          </a:xfrm>
          <a:prstGeom prst="rect">
            <a:avLst/>
          </a:prstGeom>
          <a:noFill/>
        </p:spPr>
        <p:txBody>
          <a:bodyPr wrap="square">
            <a:spAutoFit/>
          </a:bodyPr>
          <a:lstStyle/>
          <a:p>
            <a:pPr marL="144000" indent="-457200" fontAlgn="auto">
              <a:spcBef>
                <a:spcPts val="0"/>
              </a:spcBef>
              <a:spcAft>
                <a:spcPts val="0"/>
              </a:spcAft>
              <a:defRPr/>
            </a:pP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■国、地方公共団体、事業者及び国民の基本的</a:t>
            </a: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役割</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■地球温暖化対策・施策</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○エネルギー起源ＣＯ</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・部門別（産業・民生・運輸・エネ転）の対策</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○非エネルギー起源ＣＯ</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、メタン、一酸化二窒素対策</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○代替フロン等４ガス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○温室効果ガス吸収源対策</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○横断的施策</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○基盤的施策</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■公的機関における取組</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地方公共団体</a:t>
            </a: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が講ずべき措置等に関する基本的事項</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特に排出量の多い事業者に期待される</a:t>
            </a: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事項</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■国民運動の展開</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■海外での削減の推進と国際連携の確保、国際協力の推進</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パリ協定に関する対応</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・我が国の貢献による海外における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削減</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－二国間クレジット制度（ＪＣＭ）</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－産業界による取組</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－森林減少・劣化に由来する排出の削減への支援</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・世界各国及び国際機関との協調的施策</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bwMode="auto">
          <a:xfrm>
            <a:off x="26988" y="6290156"/>
            <a:ext cx="4854004" cy="523220"/>
          </a:xfrm>
          <a:prstGeom prst="rect">
            <a:avLst/>
          </a:prstGeom>
          <a:noFill/>
        </p:spPr>
        <p:txBody>
          <a:bodyPr wrap="square">
            <a:spAutoFit/>
          </a:bodyPr>
          <a:lstStyle/>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■地球温暖化対策計画の進捗管理</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・毎年進捗点検、少なくとも３年ごとに計画見直しを検討</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bwMode="auto">
          <a:xfrm>
            <a:off x="5142325" y="6165304"/>
            <a:ext cx="2539418" cy="738664"/>
          </a:xfrm>
          <a:prstGeom prst="rect">
            <a:avLst/>
          </a:prstGeom>
          <a:noFill/>
        </p:spPr>
        <p:txBody>
          <a:bodyPr wrap="square">
            <a:spAutoFit/>
          </a:bodyPr>
          <a:lstStyle/>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■エネルギー起源ＣＯ</a:t>
            </a:r>
            <a:r>
              <a:rPr lang="ja-JP" altLang="en-US" sz="105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２</a:t>
            </a:r>
            <a:endParaRPr lang="en-US" altLang="ja-JP" sz="105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非エネルギー起源ＣＯ</a:t>
            </a:r>
            <a:r>
              <a:rPr lang="ja-JP" altLang="en-US" sz="105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２</a:t>
            </a:r>
            <a:endParaRPr lang="en-US" altLang="ja-JP" sz="105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メタン・一酸化二窒素</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bwMode="auto">
          <a:xfrm>
            <a:off x="7526150" y="6181288"/>
            <a:ext cx="2275646" cy="738664"/>
          </a:xfrm>
          <a:prstGeom prst="rect">
            <a:avLst/>
          </a:prstGeom>
          <a:noFill/>
        </p:spPr>
        <p:txBody>
          <a:bodyPr wrap="square">
            <a:spAutoFit/>
          </a:bodyPr>
          <a:lstStyle/>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■代替フロン等４ガス</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■温室効果ガス吸収源</a:t>
            </a:r>
            <a:endPar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defRPr/>
            </a:pP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横断的施策</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スライド番号プレースホルダー 2"/>
          <p:cNvSpPr>
            <a:spLocks noGrp="1"/>
          </p:cNvSpPr>
          <p:nvPr>
            <p:ph type="sldNum" sz="quarter" idx="12"/>
          </p:nvPr>
        </p:nvSpPr>
        <p:spPr>
          <a:xfrm>
            <a:off x="7545288" y="6453336"/>
            <a:ext cx="2311400" cy="365125"/>
          </a:xfrm>
        </p:spPr>
        <p:txBody>
          <a:bodyPr/>
          <a:lstStyle/>
          <a:p>
            <a:pPr>
              <a:defRPr/>
            </a:pPr>
            <a:fld id="{7F8562BC-7B4C-4328-805E-D40BBA6524D5}" type="slidenum">
              <a:rPr lang="ja-JP" altLang="en-US" smtClean="0">
                <a:solidFill>
                  <a:schemeClr val="tx1"/>
                </a:solidFill>
              </a:rPr>
              <a:pPr>
                <a:defRPr/>
              </a:pPr>
              <a:t>14</a:t>
            </a:fld>
            <a:endParaRPr lang="ja-JP" altLang="en-US" dirty="0">
              <a:solidFill>
                <a:schemeClr val="tx1"/>
              </a:solidFill>
            </a:endParaRPr>
          </a:p>
        </p:txBody>
      </p:sp>
    </p:spTree>
    <p:extLst>
      <p:ext uri="{BB962C8B-B14F-4D97-AF65-F5344CB8AC3E}">
        <p14:creationId xmlns:p14="http://schemas.microsoft.com/office/powerpoint/2010/main" val="2960090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171896" y="1196752"/>
            <a:ext cx="9433048" cy="814095"/>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anchor="ctr"/>
          <a:lstStyle/>
          <a:p>
            <a:pPr>
              <a:spcBef>
                <a:spcPts val="600"/>
              </a:spcBef>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1"/>
          <p:cNvSpPr>
            <a:spLocks noChangeArrowheads="1"/>
          </p:cNvSpPr>
          <p:nvPr/>
        </p:nvSpPr>
        <p:spPr bwMode="auto">
          <a:xfrm>
            <a:off x="-15552" y="-31766"/>
            <a:ext cx="9906000" cy="545651"/>
          </a:xfrm>
          <a:prstGeom prst="rect">
            <a:avLst/>
          </a:prstGeom>
          <a:solidFill>
            <a:srgbClr val="0070C0"/>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地球温暖化対策の推進に関する基本的方向</a:t>
            </a:r>
            <a:endParaRPr lang="ja-JP" altLang="en-US"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bwMode="auto">
          <a:xfrm>
            <a:off x="171896" y="2010847"/>
            <a:ext cx="9433048" cy="1567685"/>
          </a:xfrm>
          <a:prstGeom prst="roundRect">
            <a:avLst>
              <a:gd name="adj" fmla="val 0"/>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solidFill>
                <a:schemeClr val="tx1"/>
              </a:solidFill>
            </a:endParaRPr>
          </a:p>
        </p:txBody>
      </p:sp>
      <p:sp>
        <p:nvSpPr>
          <p:cNvPr id="9" name="角丸四角形 8"/>
          <p:cNvSpPr/>
          <p:nvPr/>
        </p:nvSpPr>
        <p:spPr bwMode="auto">
          <a:xfrm>
            <a:off x="171896" y="3578533"/>
            <a:ext cx="9433048" cy="1021760"/>
          </a:xfrm>
          <a:prstGeom prst="roundRect">
            <a:avLst>
              <a:gd name="adj" fmla="val 0"/>
            </a:avLst>
          </a:prstGeom>
        </p:spPr>
        <p:style>
          <a:lnRef idx="1">
            <a:schemeClr val="accent3"/>
          </a:lnRef>
          <a:fillRef idx="2">
            <a:schemeClr val="accent3"/>
          </a:fillRef>
          <a:effectRef idx="1">
            <a:schemeClr val="accent3"/>
          </a:effectRef>
          <a:fontRef idx="minor">
            <a:schemeClr val="dk1"/>
          </a:fontRef>
        </p:style>
        <p:txBody>
          <a:bodyPr anchor="ctr"/>
          <a:lstStyle/>
          <a:p>
            <a:pPr>
              <a:spcBef>
                <a:spcPts val="600"/>
              </a:spcBef>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0" y="827420"/>
            <a:ext cx="9633520" cy="369332"/>
          </a:xfrm>
          <a:prstGeom prst="rect">
            <a:avLst/>
          </a:prstGeom>
          <a:noFill/>
        </p:spPr>
        <p:txBody>
          <a:bodyPr wrap="square" rtlCol="0">
            <a:spAutoFit/>
          </a:bodyPr>
          <a:lstStyle/>
          <a:p>
            <a:r>
              <a:rPr lang="ja-JP" altLang="en-US" dirty="0"/>
              <a:t>地球温暖化対策は、科学的知見に基づき、国際的な協調の下で、我が国として率先的に取り組む。</a:t>
            </a:r>
            <a:endParaRPr kumimoji="1" lang="ja-JP" altLang="en-US" dirty="0"/>
          </a:p>
        </p:txBody>
      </p:sp>
      <p:sp>
        <p:nvSpPr>
          <p:cNvPr id="12" name="テキスト ボックス 11"/>
          <p:cNvSpPr txBox="1"/>
          <p:nvPr/>
        </p:nvSpPr>
        <p:spPr>
          <a:xfrm>
            <a:off x="128464" y="1210472"/>
            <a:ext cx="6805384"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中期目標（</a:t>
            </a:r>
            <a:r>
              <a:rPr lang="en-US" altLang="ja-JP" b="1" dirty="0">
                <a:latin typeface="Meiryo UI" panose="020B0604030504040204" pitchFamily="50" charset="-128"/>
                <a:ea typeface="Meiryo UI" panose="020B0604030504040204" pitchFamily="50" charset="-128"/>
                <a:cs typeface="Meiryo UI" panose="020B0604030504040204" pitchFamily="50" charset="-128"/>
              </a:rPr>
              <a:t>2030</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年度削減目標）の達成に向けた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取組</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28464" y="1988840"/>
            <a:ext cx="640871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長期的</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な目標</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を見据えた戦略的取組</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28464" y="3573016"/>
            <a:ext cx="6177136"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世界の温室効果ガスの削減に向けた取組</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6588" y="1533793"/>
            <a:ext cx="9438356" cy="477054"/>
          </a:xfrm>
          <a:prstGeom prst="rect">
            <a:avLst/>
          </a:prstGeom>
        </p:spPr>
        <p:txBody>
          <a:bodyPr wrap="square">
            <a:spAutoFit/>
          </a:bodyPr>
          <a:lstStyle/>
          <a:p>
            <a:pPr>
              <a:lnSpc>
                <a:spcPts val="1500"/>
              </a:lnSpc>
              <a:spcBef>
                <a:spcPts val="600"/>
              </a:spcBef>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の排出削減・吸収量の確保により、</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年度において、</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26.0</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％減（</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2005</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25.4</a:t>
            </a:r>
            <a:r>
              <a:rPr lang="ja-JP" altLang="en-US"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％減）の水準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にするとの中期目標の達成に向けて着実に取り組む。</a:t>
            </a:r>
          </a:p>
        </p:txBody>
      </p:sp>
      <p:sp>
        <p:nvSpPr>
          <p:cNvPr id="16" name="正方形/長方形 15"/>
          <p:cNvSpPr/>
          <p:nvPr/>
        </p:nvSpPr>
        <p:spPr>
          <a:xfrm>
            <a:off x="128464" y="2332037"/>
            <a:ext cx="9476480" cy="1246495"/>
          </a:xfrm>
          <a:prstGeom prst="rect">
            <a:avLst/>
          </a:prstGeom>
        </p:spPr>
        <p:txBody>
          <a:bodyPr wrap="square">
            <a:spAutoFit/>
          </a:bodyPr>
          <a:lstStyle/>
          <a:p>
            <a:pPr>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パリ</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協定を踏まえ、全ての主要国が参加する公平かつ実効性ある国際枠組みのもと、主要排出国がその能力に応じた排出削減に取り組むよう国際社会を主導し、地球温暖化対策と経済成長を両立させながら、</a:t>
            </a:r>
            <a:r>
              <a:rPr lang="ja-JP"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長期的目標として</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2050</a:t>
            </a:r>
            <a:r>
              <a:rPr lang="ja-JP"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80</a:t>
            </a:r>
            <a:r>
              <a:rPr lang="ja-JP" altLang="ja-JP" sz="1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％の温室効果ガスの排出削減を目指す</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うな大幅な排出削減は、従来の取組の延長では実現が困難である。したがって、抜本的排出削減を可能とする革新的技術の開発・普及などイノベーションによる解決を最大限に追求するとともに、国内投資を促し、国際競争力を高め、国民に広く知恵を求めつつ、長期的、戦略的な取組の中で大幅な排出削減を目指し、また、世界全体での削減にも貢献していくこととする。</a:t>
            </a:r>
          </a:p>
        </p:txBody>
      </p:sp>
      <p:sp>
        <p:nvSpPr>
          <p:cNvPr id="17" name="正方形/長方形 16"/>
          <p:cNvSpPr/>
          <p:nvPr/>
        </p:nvSpPr>
        <p:spPr>
          <a:xfrm>
            <a:off x="175394" y="3911714"/>
            <a:ext cx="9413998" cy="669414"/>
          </a:xfrm>
          <a:prstGeom prst="rect">
            <a:avLst/>
          </a:prstGeom>
        </p:spPr>
        <p:txBody>
          <a:bodyPr wrap="square">
            <a:spAutoFit/>
          </a:bodyPr>
          <a:lstStyle/>
          <a:p>
            <a:pPr>
              <a:lnSpc>
                <a:spcPts val="1500"/>
              </a:lnSpc>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地球温暖化対策と経済成長を両立させる鍵は、革新的技術の開発である。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「環境エネルギー技術革新計画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踏まえつつ開発実証を進めるとともに、「エネルギー・環境イノベーション戦略」に基づき、革新的技術の研究開発を強化していく。また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我が国</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が有する優れた技術を活かし、世界全体の温室効果ガスの排出削減に最大限貢献する。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87560" y="480034"/>
            <a:ext cx="4954264" cy="400110"/>
          </a:xfrm>
          <a:prstGeom prst="rect">
            <a:avLst/>
          </a:prstGeom>
          <a:noFill/>
        </p:spPr>
        <p:txBody>
          <a:bodyPr wrap="square" rtlCol="0">
            <a:spAutoFit/>
          </a:bodyPr>
          <a:lstStyle/>
          <a:p>
            <a:r>
              <a:rPr lang="ja-JP" altLang="en-US"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○我が国の地球温暖化対策の目指す方向</a:t>
            </a:r>
            <a:endParaRPr lang="en-US" altLang="ja-JP"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87560" y="4613066"/>
            <a:ext cx="4954264" cy="400110"/>
          </a:xfrm>
          <a:prstGeom prst="rect">
            <a:avLst/>
          </a:prstGeom>
          <a:noFill/>
        </p:spPr>
        <p:txBody>
          <a:bodyPr wrap="square" rtlCol="0">
            <a:spAutoFit/>
          </a:bodyPr>
          <a:lstStyle/>
          <a:p>
            <a:r>
              <a:rPr lang="ja-JP" altLang="en-US"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○地球温暖化対策の基本的考え方</a:t>
            </a:r>
            <a:endParaRPr lang="en-US" altLang="ja-JP" sz="20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30"/>
          <p:cNvSpPr/>
          <p:nvPr/>
        </p:nvSpPr>
        <p:spPr>
          <a:xfrm>
            <a:off x="2708130" y="5896704"/>
            <a:ext cx="1969228" cy="916672"/>
          </a:xfrm>
          <a:prstGeom prst="ellipse">
            <a:avLst/>
          </a:prstGeom>
          <a:solidFill>
            <a:srgbClr val="FFFF99"/>
          </a:solidFill>
          <a:ln>
            <a:solidFill>
              <a:srgbClr val="FFFF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5050434" y="5876210"/>
            <a:ext cx="1980848" cy="916672"/>
          </a:xfrm>
          <a:prstGeom prst="ellipse">
            <a:avLst/>
          </a:prstGeom>
          <a:solidFill>
            <a:srgbClr val="FFFF99"/>
          </a:solidFill>
          <a:ln>
            <a:solidFill>
              <a:srgbClr val="FFFF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532445" y="5881714"/>
            <a:ext cx="1969228" cy="916672"/>
          </a:xfrm>
          <a:prstGeom prst="ellipse">
            <a:avLst/>
          </a:prstGeom>
          <a:solidFill>
            <a:srgbClr val="FFFF99"/>
          </a:solidFill>
          <a:ln>
            <a:solidFill>
              <a:srgbClr val="FFFF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4953000" y="4942668"/>
            <a:ext cx="1980848" cy="916672"/>
          </a:xfrm>
          <a:prstGeom prst="ellipse">
            <a:avLst/>
          </a:prstGeom>
          <a:solidFill>
            <a:srgbClr val="FFFF99"/>
          </a:solidFill>
          <a:ln>
            <a:solidFill>
              <a:srgbClr val="FFFF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525014" y="4960600"/>
            <a:ext cx="1969228" cy="916672"/>
          </a:xfrm>
          <a:prstGeom prst="ellipse">
            <a:avLst/>
          </a:prstGeom>
          <a:solidFill>
            <a:srgbClr val="FFFF99"/>
          </a:solidFill>
          <a:ln>
            <a:solidFill>
              <a:srgbClr val="FFFF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22522" y="5138524"/>
            <a:ext cx="2018638" cy="584775"/>
          </a:xfrm>
          <a:prstGeom prst="rect">
            <a:avLst/>
          </a:prstGeom>
          <a:noFill/>
        </p:spPr>
        <p:txBody>
          <a:bodyPr wrap="square" rtlCol="0">
            <a:spAutoFit/>
          </a:bodyPr>
          <a:lstStyle/>
          <a:p>
            <a:pPr algn="ct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環境・経済・社会の</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統合的向上</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円/楕円 36"/>
          <p:cNvSpPr/>
          <p:nvPr/>
        </p:nvSpPr>
        <p:spPr>
          <a:xfrm>
            <a:off x="2686534" y="4942668"/>
            <a:ext cx="1980848" cy="916672"/>
          </a:xfrm>
          <a:prstGeom prst="ellipse">
            <a:avLst/>
          </a:prstGeom>
          <a:solidFill>
            <a:srgbClr val="FFFF99"/>
          </a:solidFill>
          <a:ln>
            <a:solidFill>
              <a:srgbClr val="FFFF6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666432" y="5046275"/>
            <a:ext cx="2018638" cy="830997"/>
          </a:xfrm>
          <a:prstGeom prst="rect">
            <a:avLst/>
          </a:prstGeom>
          <a:noFill/>
        </p:spPr>
        <p:txBody>
          <a:bodyPr wrap="square" rtlCol="0">
            <a:spAutoFit/>
          </a:bodyPr>
          <a:lstStyle/>
          <a:p>
            <a:pPr algn="ct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「日本の約束草案」に掲げられた対策の着実な実行</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7071617" y="5068341"/>
            <a:ext cx="2705919" cy="1461939"/>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400" dirty="0" smtClean="0"/>
              <a:t>パリ協定では、長期の温室効果ガス低排出発展戦略を提出するよう努めるべきこととされている。</a:t>
            </a:r>
            <a:endParaRPr lang="en-US" altLang="ja-JP" sz="1400" dirty="0" smtClean="0"/>
          </a:p>
          <a:p>
            <a:pPr marL="285750" indent="-285750">
              <a:spcBef>
                <a:spcPts val="600"/>
              </a:spcBef>
              <a:buFont typeface="Wingdings" panose="05000000000000000000" pitchFamily="2" charset="2"/>
              <a:buChar char="ü"/>
            </a:pPr>
            <a:r>
              <a:rPr kumimoji="1" lang="ja-JP" altLang="en-US" sz="1400" dirty="0" smtClean="0"/>
              <a:t>我が国の長期的、戦略的取組について引き続き検討。</a:t>
            </a:r>
            <a:endParaRPr kumimoji="1" lang="ja-JP" altLang="en-US" sz="1400" dirty="0"/>
          </a:p>
        </p:txBody>
      </p:sp>
      <p:sp>
        <p:nvSpPr>
          <p:cNvPr id="29" name="スライド番号プレースホルダー 2"/>
          <p:cNvSpPr>
            <a:spLocks noGrp="1"/>
          </p:cNvSpPr>
          <p:nvPr>
            <p:ph type="sldNum" sz="quarter" idx="12"/>
          </p:nvPr>
        </p:nvSpPr>
        <p:spPr>
          <a:xfrm>
            <a:off x="7594600" y="6453336"/>
            <a:ext cx="2311400" cy="365125"/>
          </a:xfrm>
        </p:spPr>
        <p:txBody>
          <a:bodyPr/>
          <a:lstStyle/>
          <a:p>
            <a:pPr>
              <a:defRPr/>
            </a:pPr>
            <a:fld id="{7F8562BC-7B4C-4328-805E-D40BBA6524D5}" type="slidenum">
              <a:rPr lang="ja-JP" altLang="en-US" smtClean="0">
                <a:solidFill>
                  <a:schemeClr val="tx1"/>
                </a:solidFill>
              </a:rPr>
              <a:pPr>
                <a:defRPr/>
              </a:pPr>
              <a:t>15</a:t>
            </a:fld>
            <a:endParaRPr lang="ja-JP" altLang="en-US" dirty="0">
              <a:solidFill>
                <a:schemeClr val="tx1"/>
              </a:solidFill>
            </a:endParaRPr>
          </a:p>
        </p:txBody>
      </p:sp>
      <p:sp>
        <p:nvSpPr>
          <p:cNvPr id="30" name="テキスト ボックス 29"/>
          <p:cNvSpPr txBox="1"/>
          <p:nvPr/>
        </p:nvSpPr>
        <p:spPr>
          <a:xfrm>
            <a:off x="570729" y="5958629"/>
            <a:ext cx="2018638" cy="830997"/>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研究開発の強化</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優れた</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技術に</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よる</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世界</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の削減への貢献</a:t>
            </a:r>
          </a:p>
        </p:txBody>
      </p:sp>
      <p:sp>
        <p:nvSpPr>
          <p:cNvPr id="43" name="テキスト ボックス 42"/>
          <p:cNvSpPr txBox="1"/>
          <p:nvPr/>
        </p:nvSpPr>
        <p:spPr>
          <a:xfrm>
            <a:off x="2746280" y="6001071"/>
            <a:ext cx="2018638" cy="830997"/>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全ての主体の意識の改革、行動の喚起、連携の強化</a:t>
            </a:r>
          </a:p>
        </p:txBody>
      </p:sp>
      <p:sp>
        <p:nvSpPr>
          <p:cNvPr id="44" name="テキスト ボックス 43"/>
          <p:cNvSpPr txBox="1"/>
          <p:nvPr/>
        </p:nvSpPr>
        <p:spPr>
          <a:xfrm>
            <a:off x="5031539" y="6204850"/>
            <a:ext cx="2018638" cy="338554"/>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ＰＤＣＡの重視</a:t>
            </a:r>
          </a:p>
        </p:txBody>
      </p:sp>
      <p:sp>
        <p:nvSpPr>
          <p:cNvPr id="40" name="テキスト ボックス 39"/>
          <p:cNvSpPr txBox="1"/>
          <p:nvPr/>
        </p:nvSpPr>
        <p:spPr>
          <a:xfrm>
            <a:off x="4553914" y="5114634"/>
            <a:ext cx="2847358" cy="553998"/>
          </a:xfrm>
          <a:prstGeom prst="rect">
            <a:avLst/>
          </a:prstGeom>
          <a:noFill/>
        </p:spPr>
        <p:txBody>
          <a:bodyPr wrap="square" rtlCol="0">
            <a:spAutoFit/>
          </a:bodyPr>
          <a:lstStyle/>
          <a:p>
            <a:pPr algn="ct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パリ協定への対応</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（長期的戦略的取組の検討）</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6770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128464" y="620690"/>
            <a:ext cx="9721080" cy="1008110"/>
          </a:xfrm>
          <a:prstGeom prst="roundRect">
            <a:avLst>
              <a:gd name="adj" fmla="val 3671"/>
            </a:avLst>
          </a:prstGeom>
          <a:solidFill>
            <a:schemeClr val="accent1">
              <a:lumMod val="40000"/>
              <a:lumOff val="6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4" name="Rectangle 11"/>
          <p:cNvSpPr>
            <a:spLocks noChangeArrowheads="1"/>
          </p:cNvSpPr>
          <p:nvPr/>
        </p:nvSpPr>
        <p:spPr bwMode="auto">
          <a:xfrm>
            <a:off x="-15552" y="-31766"/>
            <a:ext cx="9906000" cy="508437"/>
          </a:xfrm>
          <a:prstGeom prst="rect">
            <a:avLst/>
          </a:prstGeom>
          <a:solidFill>
            <a:srgbClr val="0070C0"/>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排出抑制・吸収の量に関する目標</a:t>
            </a:r>
            <a:endParaRPr lang="ja-JP" altLang="en-US" sz="2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224432" y="620688"/>
            <a:ext cx="9625112" cy="923330"/>
          </a:xfrm>
          <a:prstGeom prst="rect">
            <a:avLst/>
          </a:prstGeom>
        </p:spPr>
        <p:txBody>
          <a:bodyPr wrap="square">
            <a:spAutoFit/>
          </a:bodyPr>
          <a:lstStyle/>
          <a:p>
            <a:pPr marL="285750" indent="-285750" latinLnBrk="1">
              <a:buFont typeface="Wingdings" panose="05000000000000000000" pitchFamily="2" charset="2"/>
              <a:buChar char="Ø"/>
            </a:pPr>
            <a:r>
              <a:rPr lang="ja-JP" altLang="ja-JP" dirty="0">
                <a:latin typeface="Meiryo UI" panose="020B0604030504040204" pitchFamily="50" charset="-128"/>
                <a:ea typeface="Meiryo UI" panose="020B0604030504040204" pitchFamily="50" charset="-128"/>
                <a:cs typeface="Meiryo UI" panose="020B0604030504040204" pitchFamily="50" charset="-128"/>
              </a:rPr>
              <a:t>我が国の中期目標として、「日本の約束草案」に基づき、国内の排出削減・吸収量の確保により、</a:t>
            </a:r>
            <a:r>
              <a:rPr lang="en-US" altLang="ja-JP" dirty="0">
                <a:latin typeface="Meiryo UI" panose="020B0604030504040204" pitchFamily="50" charset="-128"/>
                <a:ea typeface="Meiryo UI" panose="020B0604030504040204" pitchFamily="50" charset="-128"/>
                <a:cs typeface="Meiryo UI" panose="020B0604030504040204" pitchFamily="50" charset="-128"/>
              </a:rPr>
              <a:t>2030</a:t>
            </a:r>
            <a:r>
              <a:rPr lang="ja-JP" altLang="ja-JP" dirty="0">
                <a:latin typeface="Meiryo UI" panose="020B0604030504040204" pitchFamily="50" charset="-128"/>
                <a:ea typeface="Meiryo UI" panose="020B0604030504040204" pitchFamily="50" charset="-128"/>
                <a:cs typeface="Meiryo UI" panose="020B0604030504040204" pitchFamily="50" charset="-128"/>
              </a:rPr>
              <a:t>年度において、</a:t>
            </a:r>
            <a:r>
              <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2013</a:t>
            </a:r>
            <a:r>
              <a:rPr lang="ja-JP"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26.0</a:t>
            </a:r>
            <a:r>
              <a:rPr lang="ja-JP"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％減（</a:t>
            </a:r>
            <a:r>
              <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2005</a:t>
            </a:r>
            <a:r>
              <a:rPr lang="ja-JP"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25.4</a:t>
            </a:r>
            <a:r>
              <a:rPr lang="ja-JP"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％減）の水準</a:t>
            </a:r>
            <a:r>
              <a:rPr lang="ja-JP" altLang="ja-JP" dirty="0">
                <a:latin typeface="Meiryo UI" panose="020B0604030504040204" pitchFamily="50" charset="-128"/>
                <a:ea typeface="Meiryo UI" panose="020B0604030504040204" pitchFamily="50" charset="-128"/>
                <a:cs typeface="Meiryo UI" panose="020B0604030504040204" pitchFamily="50" charset="-128"/>
              </a:rPr>
              <a:t>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ja-JP" dirty="0">
                <a:latin typeface="Meiryo UI" panose="020B0604030504040204" pitchFamily="50" charset="-128"/>
                <a:ea typeface="Meiryo UI" panose="020B0604030504040204" pitchFamily="50" charset="-128"/>
                <a:cs typeface="Meiryo UI" panose="020B0604030504040204" pitchFamily="50" charset="-128"/>
              </a:rPr>
              <a:t>年度の温室効果ガス削減目標については、</a:t>
            </a:r>
            <a:r>
              <a:rPr lang="en-US" altLang="ja-JP" dirty="0">
                <a:latin typeface="Meiryo UI" panose="020B0604030504040204" pitchFamily="50" charset="-128"/>
                <a:ea typeface="Meiryo UI" panose="020B0604030504040204" pitchFamily="50" charset="-128"/>
                <a:cs typeface="Meiryo UI" panose="020B0604030504040204" pitchFamily="50" charset="-128"/>
              </a:rPr>
              <a:t>2005</a:t>
            </a:r>
            <a:r>
              <a:rPr lang="ja-JP" altLang="ja-JP" dirty="0">
                <a:latin typeface="Meiryo UI" panose="020B0604030504040204" pitchFamily="50" charset="-128"/>
                <a:ea typeface="Meiryo UI" panose="020B0604030504040204" pitchFamily="50" charset="-128"/>
                <a:cs typeface="Meiryo UI" panose="020B0604030504040204" pitchFamily="50" charset="-128"/>
              </a:rPr>
              <a:t>年度比</a:t>
            </a:r>
            <a:r>
              <a:rPr lang="en-US" altLang="ja-JP" dirty="0">
                <a:latin typeface="Meiryo UI" panose="020B0604030504040204" pitchFamily="50" charset="-128"/>
                <a:ea typeface="Meiryo UI" panose="020B0604030504040204" pitchFamily="50" charset="-128"/>
                <a:cs typeface="Meiryo UI" panose="020B0604030504040204" pitchFamily="50" charset="-128"/>
              </a:rPr>
              <a:t>3.8</a:t>
            </a:r>
            <a:r>
              <a:rPr lang="ja-JP" altLang="ja-JP" dirty="0">
                <a:latin typeface="Meiryo UI" panose="020B0604030504040204" pitchFamily="50" charset="-128"/>
                <a:ea typeface="Meiryo UI" panose="020B0604030504040204" pitchFamily="50" charset="-128"/>
                <a:cs typeface="Meiryo UI" panose="020B0604030504040204" pitchFamily="50" charset="-128"/>
              </a:rPr>
              <a:t>％減以上の水準に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591750011"/>
              </p:ext>
            </p:extLst>
          </p:nvPr>
        </p:nvGraphicFramePr>
        <p:xfrm>
          <a:off x="344488" y="1844824"/>
          <a:ext cx="8966793" cy="1333500"/>
        </p:xfrm>
        <a:graphic>
          <a:graphicData uri="http://schemas.openxmlformats.org/drawingml/2006/table">
            <a:tbl>
              <a:tblPr firstRow="1" firstCol="1" bandRow="1">
                <a:tableStyleId>{5C22544A-7EE6-4342-B048-85BDC9FD1C3A}</a:tableStyleId>
              </a:tblPr>
              <a:tblGrid>
                <a:gridCol w="345336"/>
                <a:gridCol w="1958920"/>
                <a:gridCol w="1713227"/>
                <a:gridCol w="2083139"/>
                <a:gridCol w="2866171"/>
              </a:tblGrid>
              <a:tr h="0">
                <a:tc gridSpan="2">
                  <a:txBody>
                    <a:bodyPr/>
                    <a:lstStyle/>
                    <a:p>
                      <a:pPr algn="ctr" latinLnBrk="1">
                        <a:lnSpc>
                          <a:spcPts val="1545"/>
                        </a:lnSpc>
                        <a:spcAft>
                          <a:spcPts val="0"/>
                        </a:spcAft>
                      </a:pPr>
                      <a:r>
                        <a:rPr lang="en-US" sz="1200" spc="40" dirty="0">
                          <a:effectLst/>
                        </a:rPr>
                        <a:t> </a:t>
                      </a:r>
                      <a:endParaRPr lang="ja-JP" sz="1200" spc="40" dirty="0">
                        <a:effectLst/>
                        <a:latin typeface="ＭＳ ゴシック"/>
                        <a:cs typeface="ＭＳ ゴシック"/>
                      </a:endParaRPr>
                    </a:p>
                  </a:txBody>
                  <a:tcPr marL="68580" marR="68580" marT="0" marB="0"/>
                </a:tc>
                <a:tc hMerge="1">
                  <a:txBody>
                    <a:bodyPr/>
                    <a:lstStyle/>
                    <a:p>
                      <a:endParaRPr kumimoji="1" lang="ja-JP" altLang="en-US"/>
                    </a:p>
                  </a:txBody>
                  <a:tcPr/>
                </a:tc>
                <a:tc>
                  <a:txBody>
                    <a:bodyPr/>
                    <a:lstStyle/>
                    <a:p>
                      <a:pPr algn="ctr" latinLnBrk="1">
                        <a:lnSpc>
                          <a:spcPts val="1545"/>
                        </a:lnSpc>
                        <a:spcAft>
                          <a:spcPts val="0"/>
                        </a:spcAft>
                      </a:pPr>
                      <a:r>
                        <a:rPr lang="en-US" sz="1200" spc="40" dirty="0" smtClean="0">
                          <a:effectLst/>
                        </a:rPr>
                        <a:t>2005</a:t>
                      </a:r>
                      <a:r>
                        <a:rPr lang="ja-JP" sz="1200" spc="40" dirty="0" smtClean="0">
                          <a:effectLst/>
                        </a:rPr>
                        <a:t>年度実績</a:t>
                      </a:r>
                      <a:endParaRPr lang="ja-JP" sz="1200" spc="40" dirty="0">
                        <a:effectLst/>
                        <a:latin typeface="ＭＳ ゴシック"/>
                        <a:cs typeface="ＭＳ ゴシック"/>
                      </a:endParaRPr>
                    </a:p>
                  </a:txBody>
                  <a:tcPr marL="68580" marR="68580" marT="0" marB="0" anchor="ctr"/>
                </a:tc>
                <a:tc>
                  <a:txBody>
                    <a:bodyPr/>
                    <a:lstStyle/>
                    <a:p>
                      <a:pPr algn="ctr" latinLnBrk="1">
                        <a:lnSpc>
                          <a:spcPts val="1545"/>
                        </a:lnSpc>
                        <a:spcAft>
                          <a:spcPts val="0"/>
                        </a:spcAft>
                      </a:pPr>
                      <a:r>
                        <a:rPr lang="en-US" sz="1200" spc="40" dirty="0" smtClean="0">
                          <a:effectLst/>
                        </a:rPr>
                        <a:t>2013</a:t>
                      </a:r>
                      <a:r>
                        <a:rPr lang="ja-JP" sz="1200" spc="40" dirty="0" smtClean="0">
                          <a:effectLst/>
                        </a:rPr>
                        <a:t>年度実績</a:t>
                      </a:r>
                      <a:endParaRPr lang="ja-JP" sz="1200" spc="40" dirty="0">
                        <a:effectLst/>
                        <a:latin typeface="ＭＳ ゴシック"/>
                        <a:cs typeface="ＭＳ ゴシック"/>
                      </a:endParaRPr>
                    </a:p>
                  </a:txBody>
                  <a:tcPr marL="68580" marR="68580" marT="0" marB="0" anchor="ctr"/>
                </a:tc>
                <a:tc>
                  <a:txBody>
                    <a:bodyPr/>
                    <a:lstStyle/>
                    <a:p>
                      <a:pPr algn="ctr" latinLnBrk="1">
                        <a:lnSpc>
                          <a:spcPts val="1545"/>
                        </a:lnSpc>
                        <a:spcAft>
                          <a:spcPts val="0"/>
                        </a:spcAft>
                      </a:pPr>
                      <a:r>
                        <a:rPr lang="en-US" sz="1200" spc="40" dirty="0">
                          <a:effectLst/>
                        </a:rPr>
                        <a:t>2030</a:t>
                      </a:r>
                      <a:r>
                        <a:rPr lang="ja-JP" sz="1200" spc="40" dirty="0">
                          <a:effectLst/>
                        </a:rPr>
                        <a:t>年度</a:t>
                      </a:r>
                      <a:r>
                        <a:rPr lang="ja-JP" sz="1200" spc="40" dirty="0" smtClean="0">
                          <a:effectLst/>
                        </a:rPr>
                        <a:t>の各部門の排出量</a:t>
                      </a:r>
                      <a:r>
                        <a:rPr lang="ja-JP" sz="1200" spc="40" dirty="0">
                          <a:effectLst/>
                        </a:rPr>
                        <a:t>の目安</a:t>
                      </a:r>
                      <a:endParaRPr lang="ja-JP" sz="1200" spc="40" dirty="0">
                        <a:effectLst/>
                        <a:latin typeface="ＭＳ ゴシック"/>
                        <a:cs typeface="ＭＳ ゴシック"/>
                      </a:endParaRPr>
                    </a:p>
                  </a:txBody>
                  <a:tcPr marL="68580" marR="68580" marT="0" marB="0" anchor="ctr"/>
                </a:tc>
              </a:tr>
              <a:tr h="0">
                <a:tc gridSpan="2">
                  <a:txBody>
                    <a:bodyPr/>
                    <a:lstStyle/>
                    <a:p>
                      <a:pPr algn="just" latinLnBrk="1">
                        <a:lnSpc>
                          <a:spcPts val="1545"/>
                        </a:lnSpc>
                        <a:spcAft>
                          <a:spcPts val="0"/>
                        </a:spcAft>
                      </a:pPr>
                      <a:r>
                        <a:rPr lang="ja-JP" sz="1200" spc="40" dirty="0">
                          <a:effectLst/>
                        </a:rPr>
                        <a:t>エネルギー起源ＣＯ</a:t>
                      </a:r>
                      <a:r>
                        <a:rPr lang="ja-JP" sz="1200" spc="40" baseline="-25000" dirty="0">
                          <a:effectLst/>
                        </a:rPr>
                        <a:t>２</a:t>
                      </a:r>
                      <a:endParaRPr lang="ja-JP" sz="1200" spc="40" dirty="0">
                        <a:effectLst/>
                        <a:latin typeface="ＭＳ ゴシック"/>
                        <a:cs typeface="ＭＳ ゴシック"/>
                      </a:endParaRPr>
                    </a:p>
                  </a:txBody>
                  <a:tcPr marL="68580" marR="68580" marT="0" marB="0" anchor="ctr">
                    <a:lnB w="12700" cmpd="sng">
                      <a:noFill/>
                    </a:lnB>
                  </a:tcPr>
                </a:tc>
                <a:tc hMerge="1">
                  <a:txBody>
                    <a:bodyPr/>
                    <a:lstStyle/>
                    <a:p>
                      <a:endParaRPr kumimoji="1" lang="ja-JP" altLang="en-US"/>
                    </a:p>
                  </a:txBody>
                  <a:tcPr/>
                </a:tc>
                <a:tc>
                  <a:txBody>
                    <a:bodyPr/>
                    <a:lstStyle/>
                    <a:p>
                      <a:pPr algn="r" latinLnBrk="1">
                        <a:lnSpc>
                          <a:spcPts val="1545"/>
                        </a:lnSpc>
                        <a:spcAft>
                          <a:spcPts val="0"/>
                        </a:spcAft>
                      </a:pPr>
                      <a:r>
                        <a:rPr lang="en-US" sz="1200" spc="40">
                          <a:effectLst/>
                        </a:rPr>
                        <a:t>1,219</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1,235</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927</a:t>
                      </a:r>
                      <a:endParaRPr lang="ja-JP" sz="1200" spc="40">
                        <a:effectLst/>
                        <a:latin typeface="ＭＳ ゴシック"/>
                        <a:cs typeface="ＭＳ ゴシック"/>
                      </a:endParaRPr>
                    </a:p>
                  </a:txBody>
                  <a:tcPr marL="68580" marR="68580" marT="0" marB="0" anchor="ctr"/>
                </a:tc>
              </a:tr>
              <a:tr h="0">
                <a:tc rowSpan="5">
                  <a:txBody>
                    <a:bodyPr/>
                    <a:lstStyle/>
                    <a:p>
                      <a:pPr algn="just" latinLnBrk="1">
                        <a:lnSpc>
                          <a:spcPts val="1545"/>
                        </a:lnSpc>
                        <a:spcAft>
                          <a:spcPts val="0"/>
                        </a:spcAft>
                      </a:pPr>
                      <a:r>
                        <a:rPr lang="en-US" sz="1200" spc="40" dirty="0">
                          <a:effectLst/>
                        </a:rPr>
                        <a:t> </a:t>
                      </a:r>
                      <a:endParaRPr lang="ja-JP" sz="1200" spc="40" dirty="0">
                        <a:effectLst/>
                        <a:latin typeface="ＭＳ ゴシック"/>
                        <a:cs typeface="ＭＳ ゴシック"/>
                      </a:endParaRPr>
                    </a:p>
                    <a:p>
                      <a:pPr algn="just" latinLnBrk="1">
                        <a:lnSpc>
                          <a:spcPts val="1545"/>
                        </a:lnSpc>
                        <a:spcAft>
                          <a:spcPts val="0"/>
                        </a:spcAft>
                      </a:pPr>
                      <a:r>
                        <a:rPr lang="en-US" sz="1200" spc="40" dirty="0">
                          <a:effectLst/>
                        </a:rPr>
                        <a:t> </a:t>
                      </a:r>
                      <a:endParaRPr lang="ja-JP" sz="1200" spc="40" dirty="0">
                        <a:effectLst/>
                        <a:latin typeface="ＭＳ ゴシック"/>
                        <a:cs typeface="ＭＳ ゴシック"/>
                      </a:endParaRPr>
                    </a:p>
                    <a:p>
                      <a:pPr algn="just" latinLnBrk="1">
                        <a:lnSpc>
                          <a:spcPts val="1545"/>
                        </a:lnSpc>
                        <a:spcAft>
                          <a:spcPts val="0"/>
                        </a:spcAft>
                      </a:pPr>
                      <a:r>
                        <a:rPr lang="en-US" sz="1200" spc="40" dirty="0">
                          <a:effectLst/>
                        </a:rPr>
                        <a:t> </a:t>
                      </a:r>
                      <a:endParaRPr lang="ja-JP" sz="1200" spc="40" dirty="0">
                        <a:effectLst/>
                        <a:latin typeface="ＭＳ ゴシック"/>
                        <a:cs typeface="ＭＳ ゴシック"/>
                      </a:endParaRPr>
                    </a:p>
                    <a:p>
                      <a:pPr algn="just" latinLnBrk="1">
                        <a:lnSpc>
                          <a:spcPts val="1545"/>
                        </a:lnSpc>
                        <a:spcAft>
                          <a:spcPts val="0"/>
                        </a:spcAft>
                      </a:pPr>
                      <a:r>
                        <a:rPr lang="en-US" sz="1200" spc="40" dirty="0">
                          <a:effectLst/>
                        </a:rPr>
                        <a:t> </a:t>
                      </a:r>
                      <a:endParaRPr lang="ja-JP" sz="1200" spc="40" dirty="0">
                        <a:effectLst/>
                        <a:latin typeface="ＭＳ ゴシック"/>
                        <a:cs typeface="ＭＳ ゴシック"/>
                      </a:endParaRPr>
                    </a:p>
                    <a:p>
                      <a:pPr algn="just" latinLnBrk="1">
                        <a:lnSpc>
                          <a:spcPts val="1545"/>
                        </a:lnSpc>
                        <a:spcAft>
                          <a:spcPts val="0"/>
                        </a:spcAft>
                      </a:pPr>
                      <a:r>
                        <a:rPr lang="en-US" sz="1200" spc="40" dirty="0">
                          <a:effectLst/>
                        </a:rPr>
                        <a:t> </a:t>
                      </a:r>
                      <a:endParaRPr lang="ja-JP" sz="1200" spc="40" dirty="0">
                        <a:effectLst/>
                        <a:latin typeface="ＭＳ ゴシック"/>
                        <a:cs typeface="ＭＳ ゴシック"/>
                      </a:endParaRPr>
                    </a:p>
                  </a:txBody>
                  <a:tcPr marL="68580" marR="68580" marT="0" marB="0" anchor="ctr">
                    <a:lnT w="12700" cmpd="sng">
                      <a:noFill/>
                    </a:lnT>
                  </a:tcPr>
                </a:tc>
                <a:tc>
                  <a:txBody>
                    <a:bodyPr/>
                    <a:lstStyle/>
                    <a:p>
                      <a:pPr algn="just" latinLnBrk="1">
                        <a:lnSpc>
                          <a:spcPts val="1545"/>
                        </a:lnSpc>
                        <a:spcAft>
                          <a:spcPts val="0"/>
                        </a:spcAft>
                      </a:pPr>
                      <a:r>
                        <a:rPr lang="ja-JP" sz="1200" spc="40">
                          <a:effectLst/>
                        </a:rPr>
                        <a:t>産業部門</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457</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429</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dirty="0">
                          <a:effectLst/>
                        </a:rPr>
                        <a:t>401</a:t>
                      </a:r>
                      <a:endParaRPr lang="ja-JP" sz="1200" spc="40" dirty="0">
                        <a:effectLst/>
                        <a:latin typeface="ＭＳ ゴシック"/>
                        <a:cs typeface="ＭＳ ゴシック"/>
                      </a:endParaRPr>
                    </a:p>
                  </a:txBody>
                  <a:tcPr marL="68580" marR="68580" marT="0" marB="0" anchor="ctr"/>
                </a:tc>
              </a:tr>
              <a:tr h="0">
                <a:tc vMerge="1">
                  <a:txBody>
                    <a:bodyPr/>
                    <a:lstStyle/>
                    <a:p>
                      <a:pPr algn="just" latinLnBrk="1">
                        <a:lnSpc>
                          <a:spcPts val="1545"/>
                        </a:lnSpc>
                        <a:spcAft>
                          <a:spcPts val="0"/>
                        </a:spcAft>
                      </a:pPr>
                      <a:endParaRPr lang="ja-JP" sz="1200" spc="40" dirty="0">
                        <a:effectLst/>
                        <a:latin typeface="ＭＳ ゴシック"/>
                        <a:cs typeface="ＭＳ ゴシック"/>
                      </a:endParaRPr>
                    </a:p>
                  </a:txBody>
                  <a:tcPr marL="68580" marR="68580" marT="0" marB="0" anchor="ctr"/>
                </a:tc>
                <a:tc>
                  <a:txBody>
                    <a:bodyPr/>
                    <a:lstStyle/>
                    <a:p>
                      <a:pPr algn="just" latinLnBrk="1">
                        <a:lnSpc>
                          <a:spcPts val="1545"/>
                        </a:lnSpc>
                        <a:spcAft>
                          <a:spcPts val="0"/>
                        </a:spcAft>
                      </a:pPr>
                      <a:r>
                        <a:rPr lang="ja-JP" sz="1200" spc="40">
                          <a:effectLst/>
                        </a:rPr>
                        <a:t>業務その他部門</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239</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279</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168</a:t>
                      </a:r>
                      <a:endParaRPr lang="ja-JP" sz="1200" spc="40">
                        <a:effectLst/>
                        <a:latin typeface="ＭＳ ゴシック"/>
                        <a:cs typeface="ＭＳ ゴシック"/>
                      </a:endParaRPr>
                    </a:p>
                  </a:txBody>
                  <a:tcPr marL="68580" marR="68580" marT="0" marB="0" anchor="ctr"/>
                </a:tc>
              </a:tr>
              <a:tr h="0">
                <a:tc vMerge="1">
                  <a:txBody>
                    <a:bodyPr/>
                    <a:lstStyle/>
                    <a:p>
                      <a:pPr algn="just" latinLnBrk="1">
                        <a:lnSpc>
                          <a:spcPts val="1545"/>
                        </a:lnSpc>
                        <a:spcAft>
                          <a:spcPts val="0"/>
                        </a:spcAft>
                      </a:pPr>
                      <a:endParaRPr lang="ja-JP" sz="1200" spc="40" dirty="0">
                        <a:effectLst/>
                        <a:latin typeface="ＭＳ ゴシック"/>
                        <a:cs typeface="ＭＳ ゴシック"/>
                      </a:endParaRPr>
                    </a:p>
                  </a:txBody>
                  <a:tcPr marL="68580" marR="68580" marT="0" marB="0" anchor="ctr"/>
                </a:tc>
                <a:tc>
                  <a:txBody>
                    <a:bodyPr/>
                    <a:lstStyle/>
                    <a:p>
                      <a:pPr algn="just" latinLnBrk="1">
                        <a:lnSpc>
                          <a:spcPts val="1545"/>
                        </a:lnSpc>
                        <a:spcAft>
                          <a:spcPts val="0"/>
                        </a:spcAft>
                      </a:pPr>
                      <a:r>
                        <a:rPr lang="ja-JP" sz="1200" spc="40">
                          <a:effectLst/>
                        </a:rPr>
                        <a:t>家庭部門</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180</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201</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122</a:t>
                      </a:r>
                      <a:endParaRPr lang="ja-JP" sz="1200" spc="40">
                        <a:effectLst/>
                        <a:latin typeface="ＭＳ ゴシック"/>
                        <a:cs typeface="ＭＳ ゴシック"/>
                      </a:endParaRPr>
                    </a:p>
                  </a:txBody>
                  <a:tcPr marL="68580" marR="68580" marT="0" marB="0" anchor="ctr"/>
                </a:tc>
              </a:tr>
              <a:tr h="0">
                <a:tc vMerge="1">
                  <a:txBody>
                    <a:bodyPr/>
                    <a:lstStyle/>
                    <a:p>
                      <a:pPr algn="just" latinLnBrk="1">
                        <a:lnSpc>
                          <a:spcPts val="1545"/>
                        </a:lnSpc>
                        <a:spcAft>
                          <a:spcPts val="0"/>
                        </a:spcAft>
                      </a:pPr>
                      <a:endParaRPr lang="ja-JP" sz="1200" spc="40" dirty="0">
                        <a:effectLst/>
                        <a:latin typeface="ＭＳ ゴシック"/>
                        <a:cs typeface="ＭＳ ゴシック"/>
                      </a:endParaRPr>
                    </a:p>
                  </a:txBody>
                  <a:tcPr marL="68580" marR="68580" marT="0" marB="0" anchor="ctr"/>
                </a:tc>
                <a:tc>
                  <a:txBody>
                    <a:bodyPr/>
                    <a:lstStyle/>
                    <a:p>
                      <a:pPr algn="just" latinLnBrk="1">
                        <a:lnSpc>
                          <a:spcPts val="1545"/>
                        </a:lnSpc>
                        <a:spcAft>
                          <a:spcPts val="0"/>
                        </a:spcAft>
                      </a:pPr>
                      <a:r>
                        <a:rPr lang="ja-JP" sz="1200" spc="40" dirty="0">
                          <a:effectLst/>
                        </a:rPr>
                        <a:t>運輸部門</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240</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225</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163</a:t>
                      </a:r>
                      <a:endParaRPr lang="ja-JP" sz="1200" spc="40">
                        <a:effectLst/>
                        <a:latin typeface="ＭＳ ゴシック"/>
                        <a:cs typeface="ＭＳ ゴシック"/>
                      </a:endParaRPr>
                    </a:p>
                  </a:txBody>
                  <a:tcPr marL="68580" marR="68580" marT="0" marB="0" anchor="ctr"/>
                </a:tc>
              </a:tr>
              <a:tr h="0">
                <a:tc vMerge="1">
                  <a:txBody>
                    <a:bodyPr/>
                    <a:lstStyle/>
                    <a:p>
                      <a:pPr algn="just" latinLnBrk="1">
                        <a:lnSpc>
                          <a:spcPts val="1545"/>
                        </a:lnSpc>
                        <a:spcAft>
                          <a:spcPts val="0"/>
                        </a:spcAft>
                      </a:pPr>
                      <a:endParaRPr lang="ja-JP" sz="1200" spc="40" dirty="0">
                        <a:effectLst/>
                        <a:latin typeface="ＭＳ ゴシック"/>
                        <a:cs typeface="ＭＳ ゴシック"/>
                      </a:endParaRPr>
                    </a:p>
                  </a:txBody>
                  <a:tcPr marL="68580" marR="68580" marT="0" marB="0" anchor="ctr"/>
                </a:tc>
                <a:tc>
                  <a:txBody>
                    <a:bodyPr/>
                    <a:lstStyle/>
                    <a:p>
                      <a:pPr algn="just" latinLnBrk="1">
                        <a:lnSpc>
                          <a:spcPts val="1545"/>
                        </a:lnSpc>
                        <a:spcAft>
                          <a:spcPts val="0"/>
                        </a:spcAft>
                      </a:pPr>
                      <a:r>
                        <a:rPr lang="ja-JP" sz="1200" spc="40">
                          <a:effectLst/>
                        </a:rPr>
                        <a:t>エネルギー転換部門</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104</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dirty="0">
                          <a:effectLst/>
                        </a:rPr>
                        <a:t>101</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dirty="0">
                          <a:effectLst/>
                        </a:rPr>
                        <a:t>73</a:t>
                      </a:r>
                      <a:endParaRPr lang="ja-JP" sz="1200" spc="40" dirty="0">
                        <a:effectLst/>
                        <a:latin typeface="ＭＳ ゴシック"/>
                        <a:cs typeface="ＭＳ ゴシック"/>
                      </a:endParaRPr>
                    </a:p>
                  </a:txBody>
                  <a:tcPr marL="68580" marR="68580" marT="0"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250656995"/>
              </p:ext>
            </p:extLst>
          </p:nvPr>
        </p:nvGraphicFramePr>
        <p:xfrm>
          <a:off x="344488" y="3313560"/>
          <a:ext cx="8966793" cy="762000"/>
        </p:xfrm>
        <a:graphic>
          <a:graphicData uri="http://schemas.openxmlformats.org/drawingml/2006/table">
            <a:tbl>
              <a:tblPr firstRow="1" firstCol="1" bandRow="1">
                <a:tableStyleId>{5C22544A-7EE6-4342-B048-85BDC9FD1C3A}</a:tableStyleId>
              </a:tblPr>
              <a:tblGrid>
                <a:gridCol w="2304256"/>
                <a:gridCol w="1713226"/>
                <a:gridCol w="2083139"/>
                <a:gridCol w="2866172"/>
              </a:tblGrid>
              <a:tr h="0">
                <a:tc>
                  <a:txBody>
                    <a:bodyPr/>
                    <a:lstStyle/>
                    <a:p>
                      <a:pPr algn="ctr" latinLnBrk="1">
                        <a:lnSpc>
                          <a:spcPts val="1545"/>
                        </a:lnSpc>
                        <a:spcAft>
                          <a:spcPts val="0"/>
                        </a:spcAft>
                      </a:pPr>
                      <a:r>
                        <a:rPr lang="en-US" sz="1200" spc="40" dirty="0">
                          <a:effectLst/>
                        </a:rPr>
                        <a:t> </a:t>
                      </a:r>
                      <a:endParaRPr lang="ja-JP" sz="1200" spc="40" dirty="0">
                        <a:effectLst/>
                        <a:latin typeface="ＭＳ ゴシック"/>
                        <a:cs typeface="ＭＳ ゴシック"/>
                      </a:endParaRPr>
                    </a:p>
                  </a:txBody>
                  <a:tcPr marL="68580" marR="68580" marT="0" marB="0"/>
                </a:tc>
                <a:tc>
                  <a:txBody>
                    <a:bodyPr/>
                    <a:lstStyle/>
                    <a:p>
                      <a:pPr algn="ctr" latinLnBrk="1">
                        <a:lnSpc>
                          <a:spcPts val="1545"/>
                        </a:lnSpc>
                        <a:spcAft>
                          <a:spcPts val="0"/>
                        </a:spcAft>
                      </a:pPr>
                      <a:r>
                        <a:rPr lang="en-US" sz="1200" spc="40" dirty="0" smtClean="0">
                          <a:effectLst/>
                        </a:rPr>
                        <a:t>2005</a:t>
                      </a:r>
                      <a:r>
                        <a:rPr lang="ja-JP" sz="1200" spc="40" dirty="0" smtClean="0">
                          <a:effectLst/>
                        </a:rPr>
                        <a:t>年度実績</a:t>
                      </a:r>
                      <a:endParaRPr lang="ja-JP" sz="1200" spc="40" dirty="0">
                        <a:effectLst/>
                        <a:latin typeface="ＭＳ ゴシック"/>
                        <a:cs typeface="ＭＳ ゴシック"/>
                      </a:endParaRPr>
                    </a:p>
                  </a:txBody>
                  <a:tcPr marL="68580" marR="68580" marT="0" marB="0" anchor="ctr"/>
                </a:tc>
                <a:tc>
                  <a:txBody>
                    <a:bodyPr/>
                    <a:lstStyle/>
                    <a:p>
                      <a:pPr algn="ctr" latinLnBrk="1">
                        <a:lnSpc>
                          <a:spcPts val="1545"/>
                        </a:lnSpc>
                        <a:spcAft>
                          <a:spcPts val="0"/>
                        </a:spcAft>
                      </a:pPr>
                      <a:r>
                        <a:rPr lang="en-US" sz="1200" spc="40" dirty="0" smtClean="0">
                          <a:effectLst/>
                        </a:rPr>
                        <a:t>2013</a:t>
                      </a:r>
                      <a:r>
                        <a:rPr lang="ja-JP" sz="1200" spc="40" dirty="0" smtClean="0">
                          <a:effectLst/>
                        </a:rPr>
                        <a:t>年度実績</a:t>
                      </a:r>
                      <a:endParaRPr lang="ja-JP" sz="1200" spc="40" dirty="0">
                        <a:effectLst/>
                        <a:latin typeface="ＭＳ ゴシック"/>
                        <a:cs typeface="ＭＳ ゴシック"/>
                      </a:endParaRPr>
                    </a:p>
                  </a:txBody>
                  <a:tcPr marL="68580" marR="68580" marT="0" marB="0" anchor="ctr"/>
                </a:tc>
                <a:tc>
                  <a:txBody>
                    <a:bodyPr/>
                    <a:lstStyle/>
                    <a:p>
                      <a:pPr algn="ctr" latinLnBrk="1">
                        <a:lnSpc>
                          <a:spcPts val="1545"/>
                        </a:lnSpc>
                        <a:spcAft>
                          <a:spcPts val="0"/>
                        </a:spcAft>
                      </a:pPr>
                      <a:r>
                        <a:rPr lang="en-US" sz="1200" spc="40" dirty="0">
                          <a:effectLst/>
                        </a:rPr>
                        <a:t>2030</a:t>
                      </a:r>
                      <a:r>
                        <a:rPr lang="ja-JP" sz="1200" spc="40" dirty="0">
                          <a:effectLst/>
                        </a:rPr>
                        <a:t>年度</a:t>
                      </a:r>
                      <a:r>
                        <a:rPr lang="ja-JP" sz="1200" spc="40" dirty="0" smtClean="0">
                          <a:effectLst/>
                        </a:rPr>
                        <a:t>の排出量</a:t>
                      </a:r>
                      <a:r>
                        <a:rPr lang="ja-JP" sz="1200" spc="40" dirty="0">
                          <a:effectLst/>
                        </a:rPr>
                        <a:t>の目標</a:t>
                      </a:r>
                      <a:endParaRPr lang="ja-JP" sz="1200" spc="40" dirty="0">
                        <a:effectLst/>
                        <a:latin typeface="ＭＳ ゴシック"/>
                        <a:cs typeface="ＭＳ ゴシック"/>
                      </a:endParaRPr>
                    </a:p>
                  </a:txBody>
                  <a:tcPr marL="68580" marR="68580" marT="0" marB="0" anchor="ctr"/>
                </a:tc>
              </a:tr>
              <a:tr h="0">
                <a:tc>
                  <a:txBody>
                    <a:bodyPr/>
                    <a:lstStyle/>
                    <a:p>
                      <a:pPr algn="just" latinLnBrk="1">
                        <a:lnSpc>
                          <a:spcPts val="1545"/>
                        </a:lnSpc>
                        <a:spcAft>
                          <a:spcPts val="0"/>
                        </a:spcAft>
                      </a:pPr>
                      <a:r>
                        <a:rPr lang="ja-JP" sz="1200" spc="40">
                          <a:effectLst/>
                        </a:rPr>
                        <a:t>非エネルギー起源ＣＯ</a:t>
                      </a:r>
                      <a:r>
                        <a:rPr lang="ja-JP" sz="1200" spc="40" baseline="-25000">
                          <a:effectLst/>
                        </a:rPr>
                        <a:t>２</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85.4</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75.9</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70.8</a:t>
                      </a:r>
                      <a:endParaRPr lang="ja-JP" sz="1200" spc="40">
                        <a:effectLst/>
                        <a:latin typeface="ＭＳ ゴシック"/>
                        <a:cs typeface="ＭＳ ゴシック"/>
                      </a:endParaRPr>
                    </a:p>
                  </a:txBody>
                  <a:tcPr marL="68580" marR="68580" marT="0" marB="0" anchor="ctr"/>
                </a:tc>
              </a:tr>
              <a:tr h="0">
                <a:tc>
                  <a:txBody>
                    <a:bodyPr/>
                    <a:lstStyle/>
                    <a:p>
                      <a:pPr algn="just" latinLnBrk="1">
                        <a:lnSpc>
                          <a:spcPts val="1545"/>
                        </a:lnSpc>
                        <a:spcAft>
                          <a:spcPts val="0"/>
                        </a:spcAft>
                      </a:pPr>
                      <a:r>
                        <a:rPr lang="ja-JP" sz="1200" spc="40" dirty="0">
                          <a:effectLst/>
                        </a:rPr>
                        <a:t>メタン（ＣＨ</a:t>
                      </a:r>
                      <a:r>
                        <a:rPr lang="ja-JP" sz="1200" spc="40" baseline="-25000" dirty="0">
                          <a:effectLst/>
                        </a:rPr>
                        <a:t>４</a:t>
                      </a:r>
                      <a:r>
                        <a:rPr lang="ja-JP" sz="1200" spc="40" dirty="0">
                          <a:effectLst/>
                        </a:rPr>
                        <a:t>）</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39.0</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36.0</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31.6</a:t>
                      </a:r>
                      <a:endParaRPr lang="ja-JP" sz="1200" spc="40">
                        <a:effectLst/>
                        <a:latin typeface="ＭＳ ゴシック"/>
                        <a:cs typeface="ＭＳ ゴシック"/>
                      </a:endParaRPr>
                    </a:p>
                  </a:txBody>
                  <a:tcPr marL="68580" marR="68580" marT="0" marB="0" anchor="ctr"/>
                </a:tc>
              </a:tr>
              <a:tr h="0">
                <a:tc>
                  <a:txBody>
                    <a:bodyPr/>
                    <a:lstStyle/>
                    <a:p>
                      <a:pPr algn="just" latinLnBrk="1">
                        <a:lnSpc>
                          <a:spcPts val="1545"/>
                        </a:lnSpc>
                        <a:spcAft>
                          <a:spcPts val="0"/>
                        </a:spcAft>
                      </a:pPr>
                      <a:r>
                        <a:rPr lang="ja-JP" sz="1200" spc="40" dirty="0">
                          <a:effectLst/>
                        </a:rPr>
                        <a:t>一酸化二窒素（Ｎ</a:t>
                      </a:r>
                      <a:r>
                        <a:rPr lang="ja-JP" sz="1200" spc="40" baseline="-25000" dirty="0">
                          <a:effectLst/>
                        </a:rPr>
                        <a:t>２</a:t>
                      </a:r>
                      <a:r>
                        <a:rPr lang="ja-JP" sz="1200" spc="40" dirty="0">
                          <a:effectLst/>
                        </a:rPr>
                        <a:t>Ｏ）</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25.5</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22.5</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dirty="0">
                          <a:effectLst/>
                        </a:rPr>
                        <a:t>21.1</a:t>
                      </a:r>
                      <a:endParaRPr lang="ja-JP" sz="1200" spc="40" dirty="0">
                        <a:effectLst/>
                        <a:latin typeface="ＭＳ ゴシック"/>
                        <a:cs typeface="ＭＳ ゴシック"/>
                      </a:endParaRPr>
                    </a:p>
                  </a:txBody>
                  <a:tcPr marL="68580" marR="68580" marT="0" marB="0" anchor="ct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4060637695"/>
              </p:ext>
            </p:extLst>
          </p:nvPr>
        </p:nvGraphicFramePr>
        <p:xfrm>
          <a:off x="344488" y="4257389"/>
          <a:ext cx="8966792" cy="1143000"/>
        </p:xfrm>
        <a:graphic>
          <a:graphicData uri="http://schemas.openxmlformats.org/drawingml/2006/table">
            <a:tbl>
              <a:tblPr firstRow="1" firstCol="1" bandRow="1">
                <a:tableStyleId>{5C22544A-7EE6-4342-B048-85BDC9FD1C3A}</a:tableStyleId>
              </a:tblPr>
              <a:tblGrid>
                <a:gridCol w="379988"/>
                <a:gridCol w="1924268"/>
                <a:gridCol w="1713227"/>
                <a:gridCol w="2083138"/>
                <a:gridCol w="2866171"/>
              </a:tblGrid>
              <a:tr h="0">
                <a:tc gridSpan="2">
                  <a:txBody>
                    <a:bodyPr/>
                    <a:lstStyle/>
                    <a:p>
                      <a:pPr algn="ctr" latinLnBrk="1">
                        <a:lnSpc>
                          <a:spcPts val="1545"/>
                        </a:lnSpc>
                        <a:spcAft>
                          <a:spcPts val="0"/>
                        </a:spcAft>
                      </a:pPr>
                      <a:r>
                        <a:rPr lang="en-US" sz="1200" spc="40" dirty="0">
                          <a:effectLst/>
                        </a:rPr>
                        <a:t> </a:t>
                      </a:r>
                      <a:endParaRPr lang="ja-JP" sz="1200" spc="40" dirty="0">
                        <a:effectLst/>
                        <a:latin typeface="ＭＳ ゴシック"/>
                        <a:cs typeface="ＭＳ ゴシック"/>
                      </a:endParaRPr>
                    </a:p>
                  </a:txBody>
                  <a:tcPr marL="68580" marR="68580" marT="0" marB="0"/>
                </a:tc>
                <a:tc hMerge="1">
                  <a:txBody>
                    <a:bodyPr/>
                    <a:lstStyle/>
                    <a:p>
                      <a:endParaRPr kumimoji="1" lang="ja-JP" altLang="en-US"/>
                    </a:p>
                  </a:txBody>
                  <a:tcPr/>
                </a:tc>
                <a:tc>
                  <a:txBody>
                    <a:bodyPr/>
                    <a:lstStyle/>
                    <a:p>
                      <a:pPr algn="ctr" latinLnBrk="1">
                        <a:lnSpc>
                          <a:spcPts val="1545"/>
                        </a:lnSpc>
                        <a:spcAft>
                          <a:spcPts val="0"/>
                        </a:spcAft>
                      </a:pPr>
                      <a:r>
                        <a:rPr lang="en-US" sz="1200" spc="40" dirty="0" smtClean="0">
                          <a:effectLst/>
                        </a:rPr>
                        <a:t>2005</a:t>
                      </a:r>
                      <a:r>
                        <a:rPr lang="ja-JP" sz="1200" spc="40" dirty="0" smtClean="0">
                          <a:effectLst/>
                        </a:rPr>
                        <a:t>年実績</a:t>
                      </a:r>
                      <a:endParaRPr lang="ja-JP" sz="1200" spc="40" dirty="0">
                        <a:effectLst/>
                        <a:latin typeface="ＭＳ ゴシック"/>
                        <a:cs typeface="ＭＳ ゴシック"/>
                      </a:endParaRPr>
                    </a:p>
                  </a:txBody>
                  <a:tcPr marL="68580" marR="68580" marT="0" marB="0" anchor="ctr"/>
                </a:tc>
                <a:tc>
                  <a:txBody>
                    <a:bodyPr/>
                    <a:lstStyle/>
                    <a:p>
                      <a:pPr algn="ctr" latinLnBrk="1">
                        <a:lnSpc>
                          <a:spcPts val="1545"/>
                        </a:lnSpc>
                        <a:spcAft>
                          <a:spcPts val="0"/>
                        </a:spcAft>
                      </a:pPr>
                      <a:r>
                        <a:rPr lang="en-US" sz="1200" spc="40" dirty="0" smtClean="0">
                          <a:effectLst/>
                        </a:rPr>
                        <a:t>2013</a:t>
                      </a:r>
                      <a:r>
                        <a:rPr lang="ja-JP" sz="1200" spc="40" dirty="0" smtClean="0">
                          <a:effectLst/>
                        </a:rPr>
                        <a:t>年実績</a:t>
                      </a:r>
                      <a:endParaRPr lang="ja-JP" sz="1200" spc="40" dirty="0">
                        <a:effectLst/>
                        <a:latin typeface="ＭＳ ゴシック"/>
                        <a:cs typeface="ＭＳ ゴシック"/>
                      </a:endParaRPr>
                    </a:p>
                  </a:txBody>
                  <a:tcPr marL="68580" marR="68580" marT="0" marB="0" anchor="ctr"/>
                </a:tc>
                <a:tc>
                  <a:txBody>
                    <a:bodyPr/>
                    <a:lstStyle/>
                    <a:p>
                      <a:pPr algn="ctr" latinLnBrk="1">
                        <a:lnSpc>
                          <a:spcPts val="1545"/>
                        </a:lnSpc>
                        <a:spcAft>
                          <a:spcPts val="0"/>
                        </a:spcAft>
                      </a:pPr>
                      <a:r>
                        <a:rPr lang="en-US" sz="1200" spc="40" dirty="0">
                          <a:effectLst/>
                        </a:rPr>
                        <a:t>2030</a:t>
                      </a:r>
                      <a:r>
                        <a:rPr lang="ja-JP" sz="1200" spc="40" dirty="0">
                          <a:effectLst/>
                        </a:rPr>
                        <a:t>年</a:t>
                      </a:r>
                      <a:r>
                        <a:rPr lang="ja-JP" sz="1200" spc="40" dirty="0" smtClean="0">
                          <a:effectLst/>
                        </a:rPr>
                        <a:t>の排出量</a:t>
                      </a:r>
                      <a:r>
                        <a:rPr lang="ja-JP" sz="1200" spc="40" dirty="0">
                          <a:effectLst/>
                        </a:rPr>
                        <a:t>の目標</a:t>
                      </a:r>
                      <a:endParaRPr lang="ja-JP" sz="1200" spc="40" dirty="0">
                        <a:effectLst/>
                        <a:latin typeface="ＭＳ ゴシック"/>
                        <a:cs typeface="ＭＳ ゴシック"/>
                      </a:endParaRPr>
                    </a:p>
                  </a:txBody>
                  <a:tcPr marL="68580" marR="68580" marT="0" marB="0" anchor="ctr"/>
                </a:tc>
              </a:tr>
              <a:tr h="0">
                <a:tc gridSpan="2">
                  <a:txBody>
                    <a:bodyPr/>
                    <a:lstStyle/>
                    <a:p>
                      <a:pPr algn="just" latinLnBrk="1">
                        <a:lnSpc>
                          <a:spcPts val="1545"/>
                        </a:lnSpc>
                        <a:spcAft>
                          <a:spcPts val="0"/>
                        </a:spcAft>
                      </a:pPr>
                      <a:r>
                        <a:rPr lang="ja-JP" sz="1200" spc="40" dirty="0">
                          <a:effectLst/>
                        </a:rPr>
                        <a:t>代替フロン等４ガス</a:t>
                      </a:r>
                      <a:endParaRPr lang="ja-JP" sz="1200" spc="40" dirty="0">
                        <a:effectLst/>
                        <a:latin typeface="ＭＳ ゴシック"/>
                        <a:cs typeface="ＭＳ ゴシック"/>
                      </a:endParaRPr>
                    </a:p>
                  </a:txBody>
                  <a:tcPr marL="68580" marR="68580" marT="0" marB="0" anchor="ctr">
                    <a:lnB w="12700" cmpd="sng">
                      <a:noFill/>
                    </a:lnB>
                  </a:tcPr>
                </a:tc>
                <a:tc hMerge="1">
                  <a:txBody>
                    <a:bodyPr/>
                    <a:lstStyle/>
                    <a:p>
                      <a:endParaRPr kumimoji="1" lang="ja-JP" altLang="en-US"/>
                    </a:p>
                  </a:txBody>
                  <a:tcPr/>
                </a:tc>
                <a:tc>
                  <a:txBody>
                    <a:bodyPr/>
                    <a:lstStyle/>
                    <a:p>
                      <a:pPr algn="r" latinLnBrk="1">
                        <a:lnSpc>
                          <a:spcPts val="1545"/>
                        </a:lnSpc>
                        <a:spcAft>
                          <a:spcPts val="0"/>
                        </a:spcAft>
                      </a:pPr>
                      <a:r>
                        <a:rPr lang="en-US" sz="1200" spc="40">
                          <a:effectLst/>
                        </a:rPr>
                        <a:t>27.7</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38.6</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dirty="0">
                          <a:effectLst/>
                        </a:rPr>
                        <a:t>28.9</a:t>
                      </a:r>
                      <a:endParaRPr lang="ja-JP" sz="1200" spc="40" dirty="0">
                        <a:effectLst/>
                        <a:latin typeface="ＭＳ ゴシック"/>
                        <a:cs typeface="ＭＳ ゴシック"/>
                      </a:endParaRPr>
                    </a:p>
                  </a:txBody>
                  <a:tcPr marL="68580" marR="68580" marT="0" marB="0" anchor="ctr"/>
                </a:tc>
              </a:tr>
              <a:tr h="0">
                <a:tc rowSpan="4">
                  <a:txBody>
                    <a:bodyPr/>
                    <a:lstStyle/>
                    <a:p>
                      <a:pPr algn="just" latinLnBrk="1">
                        <a:lnSpc>
                          <a:spcPts val="1545"/>
                        </a:lnSpc>
                        <a:spcAft>
                          <a:spcPts val="0"/>
                        </a:spcAft>
                      </a:pPr>
                      <a:r>
                        <a:rPr lang="en-US" sz="1200" spc="40">
                          <a:effectLst/>
                        </a:rPr>
                        <a:t> </a:t>
                      </a:r>
                      <a:endParaRPr lang="ja-JP" sz="1200" spc="40">
                        <a:effectLst/>
                        <a:latin typeface="ＭＳ ゴシック"/>
                        <a:cs typeface="ＭＳ ゴシック"/>
                      </a:endParaRPr>
                    </a:p>
                    <a:p>
                      <a:pPr algn="just" latinLnBrk="1">
                        <a:lnSpc>
                          <a:spcPts val="1545"/>
                        </a:lnSpc>
                        <a:spcAft>
                          <a:spcPts val="0"/>
                        </a:spcAft>
                      </a:pPr>
                      <a:r>
                        <a:rPr lang="en-US" sz="1200" spc="40">
                          <a:effectLst/>
                        </a:rPr>
                        <a:t> </a:t>
                      </a:r>
                      <a:endParaRPr lang="ja-JP" sz="1200" spc="40">
                        <a:effectLst/>
                        <a:latin typeface="ＭＳ ゴシック"/>
                        <a:cs typeface="ＭＳ ゴシック"/>
                      </a:endParaRPr>
                    </a:p>
                    <a:p>
                      <a:pPr algn="just" latinLnBrk="1">
                        <a:lnSpc>
                          <a:spcPts val="1545"/>
                        </a:lnSpc>
                        <a:spcAft>
                          <a:spcPts val="0"/>
                        </a:spcAft>
                      </a:pPr>
                      <a:r>
                        <a:rPr lang="en-US" sz="1200" spc="40">
                          <a:effectLst/>
                        </a:rPr>
                        <a:t> </a:t>
                      </a:r>
                      <a:endParaRPr lang="ja-JP" sz="1200" spc="40">
                        <a:effectLst/>
                        <a:latin typeface="ＭＳ ゴシック"/>
                        <a:cs typeface="ＭＳ ゴシック"/>
                      </a:endParaRPr>
                    </a:p>
                    <a:p>
                      <a:pPr algn="just" latinLnBrk="1">
                        <a:lnSpc>
                          <a:spcPts val="1545"/>
                        </a:lnSpc>
                        <a:spcAft>
                          <a:spcPts val="0"/>
                        </a:spcAft>
                      </a:pPr>
                      <a:r>
                        <a:rPr lang="en-US" sz="1200" spc="40">
                          <a:effectLst/>
                        </a:rPr>
                        <a:t> </a:t>
                      </a:r>
                      <a:endParaRPr lang="ja-JP" sz="1200" spc="40">
                        <a:effectLst/>
                        <a:latin typeface="ＭＳ ゴシック"/>
                        <a:cs typeface="ＭＳ ゴシック"/>
                      </a:endParaRPr>
                    </a:p>
                  </a:txBody>
                  <a:tcPr marL="68580" marR="68580" marT="0" marB="0" anchor="ctr">
                    <a:lnT w="12700" cmpd="sng">
                      <a:noFill/>
                    </a:lnT>
                  </a:tcPr>
                </a:tc>
                <a:tc>
                  <a:txBody>
                    <a:bodyPr/>
                    <a:lstStyle/>
                    <a:p>
                      <a:pPr algn="just" latinLnBrk="1">
                        <a:lnSpc>
                          <a:spcPts val="1545"/>
                        </a:lnSpc>
                        <a:spcAft>
                          <a:spcPts val="0"/>
                        </a:spcAft>
                      </a:pPr>
                      <a:r>
                        <a:rPr lang="ja-JP" sz="1200" spc="40">
                          <a:effectLst/>
                        </a:rPr>
                        <a:t>ＨＦＣｓ</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12.7</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31.8</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21.6</a:t>
                      </a:r>
                      <a:endParaRPr lang="ja-JP" sz="1200" spc="40">
                        <a:effectLst/>
                        <a:latin typeface="ＭＳ ゴシック"/>
                        <a:cs typeface="ＭＳ ゴシック"/>
                      </a:endParaRPr>
                    </a:p>
                  </a:txBody>
                  <a:tcPr marL="68580" marR="68580" marT="0" marB="0" anchor="ctr"/>
                </a:tc>
              </a:tr>
              <a:tr h="0">
                <a:tc vMerge="1">
                  <a:txBody>
                    <a:bodyPr/>
                    <a:lstStyle/>
                    <a:p>
                      <a:pPr algn="just" latinLnBrk="1">
                        <a:lnSpc>
                          <a:spcPts val="1545"/>
                        </a:lnSpc>
                        <a:spcAft>
                          <a:spcPts val="0"/>
                        </a:spcAft>
                      </a:pPr>
                      <a:endParaRPr lang="ja-JP" sz="1200" spc="40">
                        <a:effectLst/>
                        <a:latin typeface="ＭＳ ゴシック"/>
                        <a:cs typeface="ＭＳ ゴシック"/>
                      </a:endParaRPr>
                    </a:p>
                  </a:txBody>
                  <a:tcPr marL="68580" marR="68580" marT="0" marB="0" anchor="ctr"/>
                </a:tc>
                <a:tc>
                  <a:txBody>
                    <a:bodyPr/>
                    <a:lstStyle/>
                    <a:p>
                      <a:pPr algn="just" latinLnBrk="1">
                        <a:lnSpc>
                          <a:spcPts val="1545"/>
                        </a:lnSpc>
                        <a:spcAft>
                          <a:spcPts val="0"/>
                        </a:spcAft>
                      </a:pPr>
                      <a:r>
                        <a:rPr lang="ja-JP" sz="1200" spc="40">
                          <a:effectLst/>
                        </a:rPr>
                        <a:t>ＰＦＣｓ</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8.6</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3.3</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4.2</a:t>
                      </a:r>
                      <a:endParaRPr lang="ja-JP" sz="1200" spc="40">
                        <a:effectLst/>
                        <a:latin typeface="ＭＳ ゴシック"/>
                        <a:cs typeface="ＭＳ ゴシック"/>
                      </a:endParaRPr>
                    </a:p>
                  </a:txBody>
                  <a:tcPr marL="68580" marR="68580" marT="0" marB="0" anchor="ctr"/>
                </a:tc>
              </a:tr>
              <a:tr h="0">
                <a:tc vMerge="1">
                  <a:txBody>
                    <a:bodyPr/>
                    <a:lstStyle/>
                    <a:p>
                      <a:pPr algn="just" latinLnBrk="1">
                        <a:lnSpc>
                          <a:spcPts val="1545"/>
                        </a:lnSpc>
                        <a:spcAft>
                          <a:spcPts val="0"/>
                        </a:spcAft>
                      </a:pPr>
                      <a:endParaRPr lang="ja-JP" sz="1200" spc="40">
                        <a:effectLst/>
                        <a:latin typeface="ＭＳ ゴシック"/>
                        <a:cs typeface="ＭＳ ゴシック"/>
                      </a:endParaRPr>
                    </a:p>
                  </a:txBody>
                  <a:tcPr marL="68580" marR="68580" marT="0" marB="0" anchor="ctr"/>
                </a:tc>
                <a:tc>
                  <a:txBody>
                    <a:bodyPr/>
                    <a:lstStyle/>
                    <a:p>
                      <a:pPr algn="just" latinLnBrk="1">
                        <a:lnSpc>
                          <a:spcPts val="1545"/>
                        </a:lnSpc>
                        <a:spcAft>
                          <a:spcPts val="0"/>
                        </a:spcAft>
                      </a:pPr>
                      <a:r>
                        <a:rPr lang="ja-JP" sz="1200" spc="40">
                          <a:effectLst/>
                        </a:rPr>
                        <a:t>ＳＦ６</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5.1</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2.2</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2.7</a:t>
                      </a:r>
                      <a:endParaRPr lang="ja-JP" sz="1200" spc="40">
                        <a:effectLst/>
                        <a:latin typeface="ＭＳ ゴシック"/>
                        <a:cs typeface="ＭＳ ゴシック"/>
                      </a:endParaRPr>
                    </a:p>
                  </a:txBody>
                  <a:tcPr marL="68580" marR="68580" marT="0" marB="0" anchor="ctr"/>
                </a:tc>
              </a:tr>
              <a:tr h="0">
                <a:tc vMerge="1">
                  <a:txBody>
                    <a:bodyPr/>
                    <a:lstStyle/>
                    <a:p>
                      <a:pPr algn="just" latinLnBrk="1">
                        <a:lnSpc>
                          <a:spcPts val="1545"/>
                        </a:lnSpc>
                        <a:spcAft>
                          <a:spcPts val="0"/>
                        </a:spcAft>
                      </a:pPr>
                      <a:endParaRPr lang="ja-JP" sz="1200" spc="40">
                        <a:effectLst/>
                        <a:latin typeface="ＭＳ ゴシック"/>
                        <a:cs typeface="ＭＳ ゴシック"/>
                      </a:endParaRPr>
                    </a:p>
                  </a:txBody>
                  <a:tcPr marL="68580" marR="68580" marT="0" marB="0" anchor="ctr"/>
                </a:tc>
                <a:tc>
                  <a:txBody>
                    <a:bodyPr/>
                    <a:lstStyle/>
                    <a:p>
                      <a:pPr algn="just" latinLnBrk="1">
                        <a:lnSpc>
                          <a:spcPts val="1545"/>
                        </a:lnSpc>
                        <a:spcAft>
                          <a:spcPts val="0"/>
                        </a:spcAft>
                      </a:pPr>
                      <a:r>
                        <a:rPr lang="ja-JP" sz="1200" spc="40" dirty="0">
                          <a:effectLst/>
                        </a:rPr>
                        <a:t>ＮＦ３</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1.2</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a:effectLst/>
                        </a:rPr>
                        <a:t>1.4</a:t>
                      </a:r>
                      <a:endParaRPr lang="ja-JP" sz="1200" spc="4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sz="1200" spc="40" dirty="0">
                          <a:effectLst/>
                        </a:rPr>
                        <a:t>0.5</a:t>
                      </a:r>
                      <a:endParaRPr lang="ja-JP" sz="1200" spc="40" dirty="0">
                        <a:effectLst/>
                        <a:latin typeface="ＭＳ ゴシック"/>
                        <a:cs typeface="ＭＳ ゴシック"/>
                      </a:endParaRPr>
                    </a:p>
                  </a:txBody>
                  <a:tcPr marL="68580" marR="68580" marT="0" marB="0" anchor="ctr"/>
                </a:tc>
              </a:tr>
            </a:tbl>
          </a:graphicData>
        </a:graphic>
      </p:graphicFrame>
      <p:sp>
        <p:nvSpPr>
          <p:cNvPr id="14" name="テキスト ボックス 13"/>
          <p:cNvSpPr txBox="1"/>
          <p:nvPr/>
        </p:nvSpPr>
        <p:spPr>
          <a:xfrm>
            <a:off x="8193360" y="6464369"/>
            <a:ext cx="1656184" cy="276999"/>
          </a:xfrm>
          <a:prstGeom prst="rect">
            <a:avLst/>
          </a:prstGeom>
          <a:noFill/>
        </p:spPr>
        <p:txBody>
          <a:bodyPr wrap="square" rtlCol="0">
            <a:spAutoFit/>
          </a:bodyPr>
          <a:lstStyle/>
          <a:p>
            <a:r>
              <a:rPr lang="ja-JP" altLang="en-US" sz="1200" dirty="0" smtClean="0"/>
              <a:t>単位：</a:t>
            </a:r>
            <a:r>
              <a:rPr kumimoji="1" lang="ja-JP" altLang="en-US" sz="1200" dirty="0" smtClean="0"/>
              <a:t>百万トン</a:t>
            </a:r>
            <a:r>
              <a:rPr kumimoji="1" lang="en-US" altLang="ja-JP" sz="1200" dirty="0" smtClean="0"/>
              <a:t>CO2</a:t>
            </a:r>
            <a:endParaRPr kumimoji="1" lang="ja-JP" altLang="en-US" sz="1200" dirty="0"/>
          </a:p>
        </p:txBody>
      </p:sp>
      <p:graphicFrame>
        <p:nvGraphicFramePr>
          <p:cNvPr id="15" name="表 14"/>
          <p:cNvGraphicFramePr>
            <a:graphicFrameLocks noGrp="1"/>
          </p:cNvGraphicFramePr>
          <p:nvPr>
            <p:extLst>
              <p:ext uri="{D42A27DB-BD31-4B8C-83A1-F6EECF244321}">
                <p14:modId xmlns:p14="http://schemas.microsoft.com/office/powerpoint/2010/main" val="2344798557"/>
              </p:ext>
            </p:extLst>
          </p:nvPr>
        </p:nvGraphicFramePr>
        <p:xfrm>
          <a:off x="344488" y="5480665"/>
          <a:ext cx="9001001" cy="952500"/>
        </p:xfrm>
        <a:graphic>
          <a:graphicData uri="http://schemas.openxmlformats.org/drawingml/2006/table">
            <a:tbl>
              <a:tblPr firstRow="1" firstCol="1" bandRow="1">
                <a:tableStyleId>{5C22544A-7EE6-4342-B048-85BDC9FD1C3A}</a:tableStyleId>
              </a:tblPr>
              <a:tblGrid>
                <a:gridCol w="381438"/>
                <a:gridCol w="1941401"/>
                <a:gridCol w="1742129"/>
                <a:gridCol w="2105073"/>
                <a:gridCol w="2830960"/>
              </a:tblGrid>
              <a:tr h="0">
                <a:tc gridSpan="2">
                  <a:txBody>
                    <a:bodyPr/>
                    <a:lstStyle/>
                    <a:p>
                      <a:pPr algn="ctr" latinLnBrk="1">
                        <a:lnSpc>
                          <a:spcPts val="1545"/>
                        </a:lnSpc>
                        <a:spcAft>
                          <a:spcPts val="0"/>
                        </a:spcAft>
                      </a:pPr>
                      <a:r>
                        <a:rPr lang="en-US" sz="1200" spc="40" dirty="0">
                          <a:effectLst/>
                        </a:rPr>
                        <a:t> </a:t>
                      </a:r>
                      <a:endParaRPr lang="ja-JP" sz="1200" spc="40" dirty="0">
                        <a:effectLst/>
                        <a:latin typeface="ＭＳ ゴシック"/>
                        <a:cs typeface="ＭＳ ゴシック"/>
                      </a:endParaRPr>
                    </a:p>
                  </a:txBody>
                  <a:tcPr marL="68580" marR="68580" marT="0" marB="0"/>
                </a:tc>
                <a:tc hMerge="1">
                  <a:txBody>
                    <a:bodyPr/>
                    <a:lstStyle/>
                    <a:p>
                      <a:endParaRPr kumimoji="1" lang="ja-JP" altLang="en-US"/>
                    </a:p>
                  </a:txBody>
                  <a:tcPr/>
                </a:tc>
                <a:tc>
                  <a:txBody>
                    <a:bodyPr/>
                    <a:lstStyle/>
                    <a:p>
                      <a:pPr algn="ctr" latinLnBrk="1">
                        <a:lnSpc>
                          <a:spcPts val="1545"/>
                        </a:lnSpc>
                        <a:spcAft>
                          <a:spcPts val="0"/>
                        </a:spcAft>
                      </a:pPr>
                      <a:r>
                        <a:rPr lang="en-US" sz="1200" spc="40" dirty="0" smtClean="0">
                          <a:effectLst/>
                        </a:rPr>
                        <a:t>2005</a:t>
                      </a:r>
                      <a:r>
                        <a:rPr lang="ja-JP" sz="1200" spc="40" dirty="0" smtClean="0">
                          <a:effectLst/>
                        </a:rPr>
                        <a:t>年実績</a:t>
                      </a:r>
                      <a:endParaRPr lang="ja-JP" sz="1200" spc="40" dirty="0">
                        <a:effectLst/>
                        <a:latin typeface="ＭＳ ゴシック"/>
                        <a:cs typeface="ＭＳ ゴシック"/>
                      </a:endParaRPr>
                    </a:p>
                  </a:txBody>
                  <a:tcPr marL="68580" marR="68580" marT="0" marB="0" anchor="ctr"/>
                </a:tc>
                <a:tc>
                  <a:txBody>
                    <a:bodyPr/>
                    <a:lstStyle/>
                    <a:p>
                      <a:pPr algn="ctr" latinLnBrk="1">
                        <a:lnSpc>
                          <a:spcPts val="1545"/>
                        </a:lnSpc>
                        <a:spcAft>
                          <a:spcPts val="0"/>
                        </a:spcAft>
                      </a:pPr>
                      <a:r>
                        <a:rPr lang="en-US" sz="1200" spc="40" dirty="0" smtClean="0">
                          <a:effectLst/>
                        </a:rPr>
                        <a:t>2013</a:t>
                      </a:r>
                      <a:r>
                        <a:rPr lang="ja-JP" sz="1200" spc="40" dirty="0" smtClean="0">
                          <a:effectLst/>
                        </a:rPr>
                        <a:t>年実績</a:t>
                      </a:r>
                      <a:endParaRPr lang="ja-JP" sz="1200" spc="40" dirty="0">
                        <a:effectLst/>
                        <a:latin typeface="ＭＳ ゴシック"/>
                        <a:cs typeface="ＭＳ ゴシック"/>
                      </a:endParaRPr>
                    </a:p>
                  </a:txBody>
                  <a:tcPr marL="68580" marR="68580" marT="0" marB="0" anchor="ctr"/>
                </a:tc>
                <a:tc>
                  <a:txBody>
                    <a:bodyPr/>
                    <a:lstStyle/>
                    <a:p>
                      <a:pPr algn="ctr" latinLnBrk="1">
                        <a:lnSpc>
                          <a:spcPts val="1545"/>
                        </a:lnSpc>
                        <a:spcAft>
                          <a:spcPts val="0"/>
                        </a:spcAft>
                      </a:pPr>
                      <a:r>
                        <a:rPr lang="en-US" sz="1200" spc="40" dirty="0">
                          <a:effectLst/>
                        </a:rPr>
                        <a:t>2030</a:t>
                      </a:r>
                      <a:r>
                        <a:rPr lang="ja-JP" sz="1200" spc="40" dirty="0">
                          <a:effectLst/>
                        </a:rPr>
                        <a:t>年</a:t>
                      </a:r>
                      <a:r>
                        <a:rPr lang="ja-JP" sz="1200" spc="40" dirty="0" smtClean="0">
                          <a:effectLst/>
                        </a:rPr>
                        <a:t>の</a:t>
                      </a:r>
                      <a:r>
                        <a:rPr lang="ja-JP" altLang="en-US" sz="1200" spc="40" dirty="0" smtClean="0">
                          <a:effectLst/>
                        </a:rPr>
                        <a:t>吸収</a:t>
                      </a:r>
                      <a:r>
                        <a:rPr lang="ja-JP" sz="1200" spc="40" dirty="0" smtClean="0">
                          <a:effectLst/>
                        </a:rPr>
                        <a:t>量</a:t>
                      </a:r>
                      <a:r>
                        <a:rPr lang="ja-JP" sz="1200" spc="40" dirty="0">
                          <a:effectLst/>
                        </a:rPr>
                        <a:t>の目標</a:t>
                      </a:r>
                      <a:endParaRPr lang="ja-JP" sz="1200" spc="40" dirty="0">
                        <a:effectLst/>
                        <a:latin typeface="ＭＳ ゴシック"/>
                        <a:cs typeface="ＭＳ ゴシック"/>
                      </a:endParaRPr>
                    </a:p>
                  </a:txBody>
                  <a:tcPr marL="68580" marR="68580" marT="0" marB="0" anchor="ctr"/>
                </a:tc>
              </a:tr>
              <a:tr h="0">
                <a:tc gridSpan="2">
                  <a:txBody>
                    <a:bodyPr/>
                    <a:lstStyle/>
                    <a:p>
                      <a:pPr algn="just" latinLnBrk="1">
                        <a:lnSpc>
                          <a:spcPts val="1545"/>
                        </a:lnSpc>
                        <a:spcAft>
                          <a:spcPts val="0"/>
                        </a:spcAft>
                      </a:pPr>
                      <a:r>
                        <a:rPr lang="ja-JP" altLang="en-US" sz="1200" spc="40" dirty="0" smtClean="0">
                          <a:effectLst/>
                          <a:latin typeface="+mn-lt"/>
                          <a:cs typeface="+mn-cs"/>
                        </a:rPr>
                        <a:t>温室効果ガス吸収源</a:t>
                      </a:r>
                      <a:endParaRPr lang="ja-JP" sz="1200" spc="40" dirty="0">
                        <a:effectLst/>
                        <a:latin typeface="ＭＳ ゴシック"/>
                        <a:cs typeface="ＭＳ ゴシック"/>
                      </a:endParaRPr>
                    </a:p>
                  </a:txBody>
                  <a:tcPr marL="68580" marR="68580" marT="0" marB="0" anchor="ctr">
                    <a:lnB w="12700" cmpd="sng">
                      <a:noFill/>
                    </a:lnB>
                  </a:tcPr>
                </a:tc>
                <a:tc hMerge="1">
                  <a:txBody>
                    <a:bodyPr/>
                    <a:lstStyle/>
                    <a:p>
                      <a:endParaRPr kumimoji="1" lang="ja-JP" altLang="en-US"/>
                    </a:p>
                  </a:txBody>
                  <a:tcPr/>
                </a:tc>
                <a:tc>
                  <a:txBody>
                    <a:bodyPr/>
                    <a:lstStyle/>
                    <a:p>
                      <a:pPr algn="r" latinLnBrk="1">
                        <a:lnSpc>
                          <a:spcPts val="1545"/>
                        </a:lnSpc>
                        <a:spcAft>
                          <a:spcPts val="0"/>
                        </a:spcAft>
                      </a:pPr>
                      <a:r>
                        <a:rPr lang="en-US" altLang="ja-JP" sz="1200" spc="40" dirty="0" smtClean="0">
                          <a:effectLst/>
                          <a:latin typeface="ＭＳ ゴシック"/>
                          <a:cs typeface="ＭＳ ゴシック"/>
                        </a:rPr>
                        <a:t>-</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altLang="ja-JP" sz="1200" spc="40" dirty="0" smtClean="0">
                          <a:effectLst/>
                          <a:latin typeface="ＭＳ ゴシック"/>
                          <a:cs typeface="ＭＳ ゴシック"/>
                        </a:rPr>
                        <a:t>-</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altLang="ja-JP" sz="1200" spc="40" dirty="0" smtClean="0">
                          <a:effectLst/>
                          <a:latin typeface="+mn-lt"/>
                          <a:cs typeface="ＭＳ ゴシック"/>
                        </a:rPr>
                        <a:t>37.0</a:t>
                      </a:r>
                      <a:endParaRPr lang="ja-JP" sz="1200" spc="40" dirty="0">
                        <a:effectLst/>
                        <a:latin typeface="+mn-lt"/>
                        <a:cs typeface="ＭＳ ゴシック"/>
                      </a:endParaRPr>
                    </a:p>
                  </a:txBody>
                  <a:tcPr marL="68580" marR="68580" marT="0" marB="0" anchor="ctr"/>
                </a:tc>
              </a:tr>
              <a:tr h="0">
                <a:tc rowSpan="2">
                  <a:txBody>
                    <a:bodyPr/>
                    <a:lstStyle/>
                    <a:p>
                      <a:pPr algn="just" latinLnBrk="1">
                        <a:lnSpc>
                          <a:spcPts val="1545"/>
                        </a:lnSpc>
                        <a:spcAft>
                          <a:spcPts val="0"/>
                        </a:spcAft>
                      </a:pPr>
                      <a:r>
                        <a:rPr lang="en-US" sz="1200" spc="40">
                          <a:effectLst/>
                        </a:rPr>
                        <a:t> </a:t>
                      </a:r>
                      <a:endParaRPr lang="ja-JP" sz="1200" spc="40">
                        <a:effectLst/>
                        <a:latin typeface="ＭＳ ゴシック"/>
                        <a:cs typeface="ＭＳ ゴシック"/>
                      </a:endParaRPr>
                    </a:p>
                    <a:p>
                      <a:pPr algn="just" latinLnBrk="1">
                        <a:lnSpc>
                          <a:spcPts val="1545"/>
                        </a:lnSpc>
                        <a:spcAft>
                          <a:spcPts val="0"/>
                        </a:spcAft>
                      </a:pPr>
                      <a:r>
                        <a:rPr lang="en-US" sz="1200" spc="40">
                          <a:effectLst/>
                        </a:rPr>
                        <a:t> </a:t>
                      </a:r>
                      <a:endParaRPr lang="ja-JP" sz="1200" spc="40">
                        <a:effectLst/>
                        <a:latin typeface="ＭＳ ゴシック"/>
                        <a:cs typeface="ＭＳ ゴシック"/>
                      </a:endParaRPr>
                    </a:p>
                  </a:txBody>
                  <a:tcPr marL="68580" marR="68580" marT="0" marB="0" anchor="ctr">
                    <a:lnT w="12700" cmpd="sng">
                      <a:noFill/>
                    </a:lnT>
                  </a:tcPr>
                </a:tc>
                <a:tc>
                  <a:txBody>
                    <a:bodyPr/>
                    <a:lstStyle/>
                    <a:p>
                      <a:pPr algn="just" latinLnBrk="1">
                        <a:lnSpc>
                          <a:spcPts val="1545"/>
                        </a:lnSpc>
                        <a:spcAft>
                          <a:spcPts val="0"/>
                        </a:spcAft>
                      </a:pPr>
                      <a:r>
                        <a:rPr lang="ja-JP" altLang="en-US" sz="1200" spc="40" dirty="0" smtClean="0">
                          <a:effectLst/>
                          <a:latin typeface="+mn-lt"/>
                          <a:cs typeface="+mn-cs"/>
                        </a:rPr>
                        <a:t>森林吸収源対策</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altLang="ja-JP" sz="1200" spc="40" dirty="0" smtClean="0">
                          <a:effectLst/>
                          <a:latin typeface="ＭＳ ゴシック"/>
                          <a:cs typeface="ＭＳ ゴシック"/>
                        </a:rPr>
                        <a:t>-</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altLang="ja-JP" sz="1200" spc="40" dirty="0" smtClean="0">
                          <a:effectLst/>
                          <a:latin typeface="ＭＳ ゴシック"/>
                          <a:cs typeface="ＭＳ ゴシック"/>
                        </a:rPr>
                        <a:t>-</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altLang="ja-JP" sz="1200" spc="40" dirty="0" smtClean="0">
                          <a:effectLst/>
                          <a:latin typeface="+mn-lt"/>
                          <a:cs typeface="+mn-cs"/>
                        </a:rPr>
                        <a:t>27.8</a:t>
                      </a:r>
                      <a:endParaRPr lang="ja-JP" sz="1200" spc="40" dirty="0">
                        <a:effectLst/>
                        <a:latin typeface="ＭＳ ゴシック"/>
                        <a:cs typeface="ＭＳ ゴシック"/>
                      </a:endParaRPr>
                    </a:p>
                  </a:txBody>
                  <a:tcPr marL="68580" marR="68580" marT="0" marB="0" anchor="ctr"/>
                </a:tc>
              </a:tr>
              <a:tr h="0">
                <a:tc vMerge="1">
                  <a:txBody>
                    <a:bodyPr/>
                    <a:lstStyle/>
                    <a:p>
                      <a:pPr algn="just" latinLnBrk="1">
                        <a:lnSpc>
                          <a:spcPts val="1545"/>
                        </a:lnSpc>
                        <a:spcAft>
                          <a:spcPts val="0"/>
                        </a:spcAft>
                      </a:pPr>
                      <a:endParaRPr lang="ja-JP" sz="1200" spc="40">
                        <a:effectLst/>
                        <a:latin typeface="ＭＳ ゴシック"/>
                        <a:cs typeface="ＭＳ ゴシック"/>
                      </a:endParaRPr>
                    </a:p>
                  </a:txBody>
                  <a:tcPr marL="68580" marR="68580" marT="0" marB="0" anchor="ctr"/>
                </a:tc>
                <a:tc>
                  <a:txBody>
                    <a:bodyPr/>
                    <a:lstStyle/>
                    <a:p>
                      <a:pPr algn="just" latinLnBrk="1">
                        <a:lnSpc>
                          <a:spcPts val="1545"/>
                        </a:lnSpc>
                        <a:spcAft>
                          <a:spcPts val="0"/>
                        </a:spcAft>
                      </a:pPr>
                      <a:r>
                        <a:rPr lang="ja-JP" altLang="en-US" sz="1200" spc="40" dirty="0" smtClean="0">
                          <a:effectLst/>
                          <a:latin typeface="+mn-lt"/>
                          <a:cs typeface="+mn-cs"/>
                        </a:rPr>
                        <a:t>農地土壌炭素吸収源対策及び都市緑化等の推進</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altLang="ja-JP" sz="1200" spc="40" dirty="0" smtClean="0">
                          <a:effectLst/>
                          <a:latin typeface="ＭＳ ゴシック"/>
                          <a:cs typeface="ＭＳ ゴシック"/>
                        </a:rPr>
                        <a:t>-</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altLang="ja-JP" sz="1200" spc="40" dirty="0" smtClean="0">
                          <a:effectLst/>
                          <a:latin typeface="ＭＳ ゴシック"/>
                          <a:cs typeface="ＭＳ ゴシック"/>
                        </a:rPr>
                        <a:t>-</a:t>
                      </a:r>
                      <a:endParaRPr lang="ja-JP" sz="1200" spc="40" dirty="0">
                        <a:effectLst/>
                        <a:latin typeface="ＭＳ ゴシック"/>
                        <a:cs typeface="ＭＳ ゴシック"/>
                      </a:endParaRPr>
                    </a:p>
                  </a:txBody>
                  <a:tcPr marL="68580" marR="68580" marT="0" marB="0" anchor="ctr"/>
                </a:tc>
                <a:tc>
                  <a:txBody>
                    <a:bodyPr/>
                    <a:lstStyle/>
                    <a:p>
                      <a:pPr algn="r" latinLnBrk="1">
                        <a:lnSpc>
                          <a:spcPts val="1545"/>
                        </a:lnSpc>
                        <a:spcAft>
                          <a:spcPts val="0"/>
                        </a:spcAft>
                      </a:pPr>
                      <a:r>
                        <a:rPr lang="en-US" altLang="ja-JP" sz="1200" spc="40" dirty="0" smtClean="0">
                          <a:effectLst/>
                          <a:latin typeface="+mn-lt"/>
                          <a:cs typeface="+mn-cs"/>
                        </a:rPr>
                        <a:t>9.1</a:t>
                      </a:r>
                      <a:endParaRPr lang="ja-JP" sz="1200" spc="40" dirty="0">
                        <a:effectLst/>
                        <a:latin typeface="ＭＳ ゴシック"/>
                        <a:cs typeface="ＭＳ ゴシック"/>
                      </a:endParaRPr>
                    </a:p>
                  </a:txBody>
                  <a:tcPr marL="68580" marR="68580" marT="0" marB="0" anchor="ctr"/>
                </a:tc>
              </a:tr>
            </a:tbl>
          </a:graphicData>
        </a:graphic>
      </p:graphicFrame>
      <p:sp>
        <p:nvSpPr>
          <p:cNvPr id="16" name="スライド番号プレースホルダー 2"/>
          <p:cNvSpPr>
            <a:spLocks noGrp="1"/>
          </p:cNvSpPr>
          <p:nvPr>
            <p:ph type="sldNum" sz="quarter" idx="12"/>
          </p:nvPr>
        </p:nvSpPr>
        <p:spPr>
          <a:xfrm>
            <a:off x="7594600" y="6453336"/>
            <a:ext cx="2311400" cy="365125"/>
          </a:xfrm>
        </p:spPr>
        <p:txBody>
          <a:bodyPr/>
          <a:lstStyle/>
          <a:p>
            <a:pPr>
              <a:defRPr/>
            </a:pPr>
            <a:fld id="{7F8562BC-7B4C-4328-805E-D40BBA6524D5}" type="slidenum">
              <a:rPr lang="ja-JP" altLang="en-US" smtClean="0">
                <a:solidFill>
                  <a:schemeClr val="tx1"/>
                </a:solidFill>
              </a:rPr>
              <a:pPr>
                <a:defRPr/>
              </a:pPr>
              <a:t>16</a:t>
            </a:fld>
            <a:endParaRPr lang="ja-JP" altLang="en-US" dirty="0">
              <a:solidFill>
                <a:schemeClr val="tx1"/>
              </a:solidFill>
            </a:endParaRPr>
          </a:p>
        </p:txBody>
      </p:sp>
    </p:spTree>
    <p:extLst>
      <p:ext uri="{BB962C8B-B14F-4D97-AF65-F5344CB8AC3E}">
        <p14:creationId xmlns:p14="http://schemas.microsoft.com/office/powerpoint/2010/main" val="58822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bwMode="auto">
          <a:xfrm>
            <a:off x="126047" y="1340768"/>
            <a:ext cx="6123171" cy="5258002"/>
          </a:xfrm>
          <a:prstGeom prst="roundRect">
            <a:avLst>
              <a:gd name="adj" fmla="val 3671"/>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23" name="テキスト ボックス 22"/>
          <p:cNvSpPr txBox="1"/>
          <p:nvPr/>
        </p:nvSpPr>
        <p:spPr>
          <a:xfrm>
            <a:off x="-15552" y="1428123"/>
            <a:ext cx="6279967" cy="5375831"/>
          </a:xfrm>
          <a:prstGeom prst="rect">
            <a:avLst/>
          </a:prstGeom>
          <a:noFill/>
        </p:spPr>
        <p:txBody>
          <a:bodyPr wrap="square" rtlCol="0">
            <a:spAutoFit/>
          </a:bodyPr>
          <a:lstStyle/>
          <a:p>
            <a:pPr>
              <a:lnSpc>
                <a:spcPts val="16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産業部門の取組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○低炭素社会実行計画の着実な実施と評価・検証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の最大限導入等をもとに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削減目標策定、厳格な評価・検証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○設備・機器の省エネとエネルギー管理の徹底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－省エネ性能の高い設備・機器の導入、ｴﾈﾙｷﾞｰﾏﾈｼﾞﾒﾝﾄｼｽﾃﾑ（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FEMS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）の利用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業務その他部門の取組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○建築物の省エネ対策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－新築建築物の省エネ基準適合義務化・既存建築物の省エネ改修、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ZEB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（ﾈｯﾄ・ｾﾞﾛ・ ｴﾈﾙｷﾞｰﾋﾞﾙ）の推進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○機器の省エネ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LED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等の高効率照明を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年度までにストックで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％、トップランナー制度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による省エネ性能向上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○エネルギー管理の徹底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ｴﾈﾙｷﾞｰﾏﾈｼﾞﾒﾝﾄｼｽﾃﾑ（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BEMS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）、省エネ診断等による徹底したエネルギー管理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72000">
              <a:lnSpc>
                <a:spcPts val="1600"/>
              </a:lnSpc>
              <a:spcBef>
                <a:spcPts val="6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家庭部門の取組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○国民運動の推進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住宅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の省エネ対策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－新築住宅の省エネ基準適合義務化、既存住宅の断熱改修、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ZEH</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（ﾈｯﾄ・ｾﾞﾛ・ｴﾈﾙｷﾞｰﾊｳｽ）の推進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○機器の省エネ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等の高効率照明を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年度までにストックで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、家庭用燃料電池を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2030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年時点で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導入、トップランナー制度による省エネ性能向上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○エネルギー管理の徹底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ｴﾈﾙｷﾞｰﾏﾈｼﾞﾒﾝﾄｼｽﾃﾑ（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HEMS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）、ｽﾏｰﾄﾒｰﾀｰを利用した徹底したエネルギー管理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842" name="Rectangle 11"/>
          <p:cNvSpPr>
            <a:spLocks noChangeArrowheads="1"/>
          </p:cNvSpPr>
          <p:nvPr/>
        </p:nvSpPr>
        <p:spPr bwMode="auto">
          <a:xfrm>
            <a:off x="0" y="1"/>
            <a:ext cx="9906000" cy="5746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p>
            <a:pPr algn="ctr"/>
            <a:r>
              <a:rPr lang="ja-JP" altLang="en-US" sz="2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計画に位置付ける主要な対策・施策①</a:t>
            </a:r>
            <a:endParaRPr lang="ja-JP" altLang="en-US"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89349" y="775277"/>
            <a:ext cx="9673113" cy="398951"/>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rtlCol="0" anchor="t"/>
          <a:lstStyle/>
          <a:p>
            <a:pPr marL="285750" indent="-285750">
              <a:buFont typeface="Wingdings" panose="05000000000000000000" pitchFamily="2" charset="2"/>
              <a:buChar char="Ø"/>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温室</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効果ガス別の対策・施策を示し、</a:t>
            </a:r>
            <a:r>
              <a:rPr lang="en-US" altLang="ja-JP"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％削減目標達成に向けた</a:t>
            </a:r>
            <a:r>
              <a:rPr lang="ja-JP" altLang="en-US"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道筋を</a:t>
            </a:r>
            <a:r>
              <a:rPr lang="ja-JP" altLang="en-US"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明らかに</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5243" y="2910454"/>
            <a:ext cx="1656109" cy="108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8" name="テキスト ボックス 917"/>
          <p:cNvSpPr txBox="1"/>
          <p:nvPr/>
        </p:nvSpPr>
        <p:spPr>
          <a:xfrm>
            <a:off x="6516960" y="3949606"/>
            <a:ext cx="1532384" cy="253916"/>
          </a:xfrm>
          <a:prstGeom prst="rect">
            <a:avLst/>
          </a:prstGeom>
          <a:noFill/>
        </p:spPr>
        <p:txBody>
          <a:bodyPr wrap="square" rtlCol="0">
            <a:spAutoFit/>
          </a:bodyPr>
          <a:lstStyle/>
          <a:p>
            <a:pPr algn="ctr"/>
            <a:r>
              <a:rPr kumimoji="1" lang="en-US" altLang="ja-JP" sz="1050" dirty="0" smtClean="0"/>
              <a:t>ZEB</a:t>
            </a:r>
            <a:r>
              <a:rPr kumimoji="1" lang="ja-JP" altLang="en-US" sz="1050" dirty="0" smtClean="0"/>
              <a:t>の推進</a:t>
            </a:r>
            <a:endParaRPr kumimoji="1" lang="ja-JP" altLang="en-US" sz="1050" dirty="0"/>
          </a:p>
        </p:txBody>
      </p:sp>
      <p:sp>
        <p:nvSpPr>
          <p:cNvPr id="919" name="テキスト ボックス 918"/>
          <p:cNvSpPr txBox="1"/>
          <p:nvPr/>
        </p:nvSpPr>
        <p:spPr>
          <a:xfrm>
            <a:off x="8173144" y="3979872"/>
            <a:ext cx="1532384" cy="253916"/>
          </a:xfrm>
          <a:prstGeom prst="rect">
            <a:avLst/>
          </a:prstGeom>
          <a:noFill/>
        </p:spPr>
        <p:txBody>
          <a:bodyPr wrap="square" rtlCol="0">
            <a:spAutoFit/>
          </a:bodyPr>
          <a:lstStyle/>
          <a:p>
            <a:pPr algn="ctr"/>
            <a:r>
              <a:rPr kumimoji="1" lang="en-US" altLang="ja-JP" sz="1050" dirty="0" smtClean="0"/>
              <a:t>LED</a:t>
            </a:r>
            <a:r>
              <a:rPr kumimoji="1" lang="ja-JP" altLang="en-US" sz="1050" dirty="0" smtClean="0"/>
              <a:t>照明</a:t>
            </a:r>
            <a:endParaRPr kumimoji="1" lang="ja-JP" altLang="en-US" sz="1050" dirty="0"/>
          </a:p>
        </p:txBody>
      </p:sp>
      <p:pic>
        <p:nvPicPr>
          <p:cNvPr id="920" name="Picture 5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7395" y="4426358"/>
            <a:ext cx="2877939" cy="210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 name="Rectangle 554"/>
          <p:cNvSpPr>
            <a:spLocks noChangeArrowheads="1"/>
          </p:cNvSpPr>
          <p:nvPr/>
        </p:nvSpPr>
        <p:spPr bwMode="auto">
          <a:xfrm>
            <a:off x="8661292" y="4769693"/>
            <a:ext cx="638175" cy="180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00" dirty="0">
                <a:ea typeface="ＭＳ ゴシック" panose="020B0609070205080204" pitchFamily="49" charset="-128"/>
              </a:rPr>
              <a:t>高断熱</a:t>
            </a:r>
          </a:p>
        </p:txBody>
      </p:sp>
      <p:sp>
        <p:nvSpPr>
          <p:cNvPr id="922" name="Rectangle 555"/>
          <p:cNvSpPr>
            <a:spLocks noChangeArrowheads="1"/>
          </p:cNvSpPr>
          <p:nvPr/>
        </p:nvSpPr>
        <p:spPr bwMode="auto">
          <a:xfrm>
            <a:off x="7085156" y="4598243"/>
            <a:ext cx="685800" cy="171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00" dirty="0">
                <a:ea typeface="ＭＳ ゴシック" panose="020B0609070205080204" pitchFamily="49" charset="-128"/>
              </a:rPr>
              <a:t>太陽光発電</a:t>
            </a:r>
          </a:p>
        </p:txBody>
      </p:sp>
      <p:sp>
        <p:nvSpPr>
          <p:cNvPr id="923" name="Rectangle 556"/>
          <p:cNvSpPr>
            <a:spLocks noChangeArrowheads="1"/>
          </p:cNvSpPr>
          <p:nvPr/>
        </p:nvSpPr>
        <p:spPr bwMode="auto">
          <a:xfrm>
            <a:off x="6848846" y="6329462"/>
            <a:ext cx="969962" cy="196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00" dirty="0">
                <a:ea typeface="ＭＳ ゴシック" panose="020B0609070205080204" pitchFamily="49" charset="-128"/>
              </a:rPr>
              <a:t>高効率</a:t>
            </a:r>
            <a:r>
              <a:rPr lang="ja-JP" altLang="en-US" sz="900" dirty="0"/>
              <a:t>ヒートポンプ</a:t>
            </a:r>
          </a:p>
        </p:txBody>
      </p:sp>
      <p:sp>
        <p:nvSpPr>
          <p:cNvPr id="924" name="Rectangle 560"/>
          <p:cNvSpPr>
            <a:spLocks noChangeArrowheads="1"/>
          </p:cNvSpPr>
          <p:nvPr/>
        </p:nvSpPr>
        <p:spPr bwMode="auto">
          <a:xfrm>
            <a:off x="8401458" y="6330206"/>
            <a:ext cx="960437" cy="200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00" dirty="0" smtClean="0"/>
              <a:t>家庭用燃料電池</a:t>
            </a:r>
            <a:endParaRPr lang="ja-JP" altLang="en-US" sz="900" dirty="0"/>
          </a:p>
        </p:txBody>
      </p:sp>
      <p:sp>
        <p:nvSpPr>
          <p:cNvPr id="925" name="Rectangle 562"/>
          <p:cNvSpPr>
            <a:spLocks noChangeArrowheads="1"/>
          </p:cNvSpPr>
          <p:nvPr/>
        </p:nvSpPr>
        <p:spPr bwMode="auto">
          <a:xfrm>
            <a:off x="6810042" y="5085184"/>
            <a:ext cx="685800" cy="171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dirty="0" smtClean="0">
                <a:ea typeface="ＭＳ ゴシック" panose="020B0609070205080204" pitchFamily="49" charset="-128"/>
              </a:rPr>
              <a:t>HEMS</a:t>
            </a:r>
            <a:endParaRPr lang="ja-JP" altLang="en-US" sz="900" dirty="0">
              <a:ea typeface="ＭＳ ゴシック" panose="020B0609070205080204" pitchFamily="49" charset="-128"/>
            </a:endParaRPr>
          </a:p>
        </p:txBody>
      </p:sp>
      <p:sp>
        <p:nvSpPr>
          <p:cNvPr id="926" name="Rectangle 560"/>
          <p:cNvSpPr>
            <a:spLocks noChangeArrowheads="1"/>
          </p:cNvSpPr>
          <p:nvPr/>
        </p:nvSpPr>
        <p:spPr bwMode="auto">
          <a:xfrm>
            <a:off x="8719326" y="5589240"/>
            <a:ext cx="1058210" cy="200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dirty="0" smtClean="0"/>
              <a:t>LED</a:t>
            </a:r>
            <a:r>
              <a:rPr lang="ja-JP" altLang="en-US" sz="900" dirty="0" smtClean="0"/>
              <a:t>等の高効率照明</a:t>
            </a:r>
            <a:endParaRPr lang="ja-JP" altLang="en-US" sz="900" dirty="0"/>
          </a:p>
        </p:txBody>
      </p:sp>
      <p:sp>
        <p:nvSpPr>
          <p:cNvPr id="927" name="Rectangle 554"/>
          <p:cNvSpPr>
            <a:spLocks noChangeArrowheads="1"/>
          </p:cNvSpPr>
          <p:nvPr/>
        </p:nvSpPr>
        <p:spPr bwMode="auto">
          <a:xfrm>
            <a:off x="7763283" y="5778995"/>
            <a:ext cx="638175" cy="180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00" dirty="0">
                <a:ea typeface="ＭＳ ゴシック" panose="020B0609070205080204" pitchFamily="49" charset="-128"/>
              </a:rPr>
              <a:t>高効率</a:t>
            </a:r>
            <a:r>
              <a:rPr lang="ja-JP" altLang="en-US" sz="900" dirty="0" smtClean="0">
                <a:ea typeface="ＭＳ ゴシック" panose="020B0609070205080204" pitchFamily="49" charset="-128"/>
              </a:rPr>
              <a:t>機器</a:t>
            </a:r>
            <a:endParaRPr lang="ja-JP" altLang="en-US" sz="900" dirty="0">
              <a:ea typeface="ＭＳ ゴシック" panose="020B0609070205080204" pitchFamily="49" charset="-128"/>
            </a:endParaRPr>
          </a:p>
        </p:txBody>
      </p:sp>
      <p:sp>
        <p:nvSpPr>
          <p:cNvPr id="928" name="Rectangle 554"/>
          <p:cNvSpPr>
            <a:spLocks noChangeArrowheads="1"/>
          </p:cNvSpPr>
          <p:nvPr/>
        </p:nvSpPr>
        <p:spPr bwMode="auto">
          <a:xfrm>
            <a:off x="6567635" y="5698777"/>
            <a:ext cx="638175" cy="180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00" dirty="0" smtClean="0">
                <a:ea typeface="ＭＳ ゴシック" panose="020B0609070205080204" pitchFamily="49" charset="-128"/>
              </a:rPr>
              <a:t>複層ガラス</a:t>
            </a:r>
            <a:endParaRPr lang="ja-JP" altLang="en-US" sz="900" dirty="0">
              <a:ea typeface="ＭＳ ゴシック" panose="020B0609070205080204" pitchFamily="49" charset="-128"/>
            </a:endParaRPr>
          </a:p>
        </p:txBody>
      </p:sp>
      <p:sp>
        <p:nvSpPr>
          <p:cNvPr id="2" name="テキスト ボックス 1"/>
          <p:cNvSpPr txBox="1"/>
          <p:nvPr/>
        </p:nvSpPr>
        <p:spPr>
          <a:xfrm>
            <a:off x="6266087" y="1527175"/>
            <a:ext cx="3178846" cy="461665"/>
          </a:xfrm>
          <a:prstGeom prst="rect">
            <a:avLst/>
          </a:prstGeom>
          <a:noFill/>
        </p:spPr>
        <p:txBody>
          <a:bodyPr wrap="square" rtlCol="0">
            <a:spAutoFit/>
          </a:bodyPr>
          <a:lstStyle/>
          <a:p>
            <a:r>
              <a:rPr kumimoji="1" lang="en-US" altLang="ja-JP" sz="1200" dirty="0" smtClean="0"/>
              <a:t>※BAT</a:t>
            </a:r>
            <a:r>
              <a:rPr lang="ja-JP" altLang="en-US" sz="1200" dirty="0"/>
              <a:t>：</a:t>
            </a:r>
            <a:r>
              <a:rPr kumimoji="1" lang="en-US" altLang="ja-JP" sz="1200" dirty="0" smtClean="0"/>
              <a:t>Best Available Technology</a:t>
            </a:r>
          </a:p>
          <a:p>
            <a:r>
              <a:rPr lang="ja-JP" altLang="en-US" sz="1200" dirty="0"/>
              <a:t>　</a:t>
            </a:r>
            <a:r>
              <a:rPr lang="ja-JP" altLang="en-US" sz="1200" dirty="0" smtClean="0"/>
              <a:t>　　　</a:t>
            </a:r>
            <a:r>
              <a:rPr kumimoji="1" lang="ja-JP" altLang="en-US" sz="1200" dirty="0" smtClean="0"/>
              <a:t>（経済的に利用可能な最善の技術）</a:t>
            </a:r>
            <a:endParaRPr kumimoji="1" lang="ja-JP" altLang="en-US" sz="1200" dirty="0"/>
          </a:p>
        </p:txBody>
      </p:sp>
      <p:sp>
        <p:nvSpPr>
          <p:cNvPr id="24" name="スライド番号プレースホルダー 2"/>
          <p:cNvSpPr>
            <a:spLocks noGrp="1"/>
          </p:cNvSpPr>
          <p:nvPr>
            <p:ph type="sldNum" sz="quarter" idx="12"/>
          </p:nvPr>
        </p:nvSpPr>
        <p:spPr>
          <a:xfrm>
            <a:off x="7594600" y="6453336"/>
            <a:ext cx="2311400" cy="365125"/>
          </a:xfrm>
        </p:spPr>
        <p:txBody>
          <a:bodyPr/>
          <a:lstStyle/>
          <a:p>
            <a:pPr>
              <a:defRPr/>
            </a:pPr>
            <a:fld id="{7F8562BC-7B4C-4328-805E-D40BBA6524D5}" type="slidenum">
              <a:rPr lang="ja-JP" altLang="en-US" smtClean="0">
                <a:solidFill>
                  <a:schemeClr val="tx1"/>
                </a:solidFill>
              </a:rPr>
              <a:pPr>
                <a:defRPr/>
              </a:pPr>
              <a:t>17</a:t>
            </a:fld>
            <a:endParaRPr lang="ja-JP" altLang="en-US" dirty="0">
              <a:solidFill>
                <a:schemeClr val="tx1"/>
              </a:solidFill>
            </a:endParaRPr>
          </a:p>
        </p:txBody>
      </p:sp>
      <p:sp>
        <p:nvSpPr>
          <p:cNvPr id="8" name="テキスト ボックス 20"/>
          <p:cNvSpPr txBox="1">
            <a:spLocks noChangeArrowheads="1"/>
          </p:cNvSpPr>
          <p:nvPr/>
        </p:nvSpPr>
        <p:spPr bwMode="auto">
          <a:xfrm>
            <a:off x="8261799" y="2310988"/>
            <a:ext cx="15157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500">
                <a:solidFill>
                  <a:schemeClr val="tx1"/>
                </a:solidFill>
                <a:latin typeface="Calibri" pitchFamily="34" charset="0"/>
                <a:ea typeface="ＭＳ Ｐゴシック" charset="-128"/>
              </a:defRPr>
            </a:lvl1pPr>
            <a:lvl2pPr marL="742950" indent="-285750" eaLnBrk="0" hangingPunct="0">
              <a:defRPr kumimoji="1" sz="2500">
                <a:solidFill>
                  <a:schemeClr val="tx1"/>
                </a:solidFill>
                <a:latin typeface="Calibri" pitchFamily="34" charset="0"/>
                <a:ea typeface="ＭＳ Ｐゴシック" charset="-128"/>
              </a:defRPr>
            </a:lvl2pPr>
            <a:lvl3pPr marL="1143000" indent="-228600" eaLnBrk="0" hangingPunct="0">
              <a:defRPr kumimoji="1" sz="2500">
                <a:solidFill>
                  <a:schemeClr val="tx1"/>
                </a:solidFill>
                <a:latin typeface="Calibri" pitchFamily="34" charset="0"/>
                <a:ea typeface="ＭＳ Ｐゴシック" charset="-128"/>
              </a:defRPr>
            </a:lvl3pPr>
            <a:lvl4pPr marL="1600200" indent="-228600" eaLnBrk="0" hangingPunct="0">
              <a:defRPr kumimoji="1" sz="2500">
                <a:solidFill>
                  <a:schemeClr val="tx1"/>
                </a:solidFill>
                <a:latin typeface="Calibri" pitchFamily="34" charset="0"/>
                <a:ea typeface="ＭＳ Ｐゴシック" charset="-128"/>
              </a:defRPr>
            </a:lvl4pPr>
            <a:lvl5pPr marL="2057400" indent="-228600" eaLnBrk="0" hangingPunct="0">
              <a:defRPr kumimoji="1" sz="2500">
                <a:solidFill>
                  <a:schemeClr val="tx1"/>
                </a:solidFill>
                <a:latin typeface="Calibri" pitchFamily="34"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9pPr>
          </a:lstStyle>
          <a:p>
            <a:pPr eaLnBrk="1" hangingPunct="1"/>
            <a:r>
              <a:rPr lang="ja-JP" altLang="en-US" sz="1050" dirty="0" smtClean="0">
                <a:latin typeface="+mj-ea"/>
                <a:ea typeface="+mj-ea"/>
              </a:rPr>
              <a:t>高効率空調の導入</a:t>
            </a:r>
            <a:endParaRPr lang="ja-JP" altLang="en-US" sz="1050" dirty="0">
              <a:latin typeface="+mj-ea"/>
              <a:ea typeface="+mj-ea"/>
            </a:endParaRPr>
          </a:p>
        </p:txBody>
      </p:sp>
      <p:pic>
        <p:nvPicPr>
          <p:cNvPr id="27" name="図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3037" y="2874348"/>
            <a:ext cx="652598" cy="1045651"/>
          </a:xfrm>
          <a:prstGeom prst="rect">
            <a:avLst/>
          </a:prstGeom>
        </p:spPr>
      </p:pic>
      <p:grpSp>
        <p:nvGrpSpPr>
          <p:cNvPr id="28" name="グループ化 3"/>
          <p:cNvGrpSpPr>
            <a:grpSpLocks/>
          </p:cNvGrpSpPr>
          <p:nvPr/>
        </p:nvGrpSpPr>
        <p:grpSpPr bwMode="auto">
          <a:xfrm>
            <a:off x="6898205" y="2193055"/>
            <a:ext cx="1315228" cy="609978"/>
            <a:chOff x="1897063" y="2624138"/>
            <a:chExt cx="2905125" cy="1165225"/>
          </a:xfrm>
        </p:grpSpPr>
        <p:sp>
          <p:nvSpPr>
            <p:cNvPr id="30" name="L 字 29"/>
            <p:cNvSpPr/>
            <p:nvPr/>
          </p:nvSpPr>
          <p:spPr>
            <a:xfrm rot="5400000">
              <a:off x="2774156" y="2520157"/>
              <a:ext cx="195263" cy="717550"/>
            </a:xfrm>
            <a:prstGeom prst="corner">
              <a:avLst>
                <a:gd name="adj1" fmla="val 26348"/>
                <a:gd name="adj2" fmla="val 23945"/>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L 字 30"/>
            <p:cNvSpPr/>
            <p:nvPr/>
          </p:nvSpPr>
          <p:spPr>
            <a:xfrm rot="5400000">
              <a:off x="2531268" y="2586832"/>
              <a:ext cx="195263" cy="717550"/>
            </a:xfrm>
            <a:prstGeom prst="corner">
              <a:avLst>
                <a:gd name="adj1" fmla="val 26348"/>
                <a:gd name="adj2" fmla="val 23945"/>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正方形/長方形 32"/>
            <p:cNvSpPr/>
            <p:nvPr/>
          </p:nvSpPr>
          <p:spPr>
            <a:xfrm>
              <a:off x="4572000" y="2968625"/>
              <a:ext cx="185738" cy="385763"/>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720080">
                  <a:moveTo>
                    <a:pt x="0" y="0"/>
                  </a:moveTo>
                  <a:lnTo>
                    <a:pt x="360040" y="0"/>
                  </a:lnTo>
                  <a:lnTo>
                    <a:pt x="360040" y="720080"/>
                  </a:lnTo>
                  <a:lnTo>
                    <a:pt x="0" y="662930"/>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L 字 32"/>
            <p:cNvSpPr/>
            <p:nvPr/>
          </p:nvSpPr>
          <p:spPr>
            <a:xfrm rot="10800000">
              <a:off x="4011613" y="2867025"/>
              <a:ext cx="434975" cy="215900"/>
            </a:xfrm>
            <a:prstGeom prst="corner">
              <a:avLst>
                <a:gd name="adj1" fmla="val 24074"/>
                <a:gd name="adj2" fmla="val 21429"/>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L 字 33"/>
            <p:cNvSpPr/>
            <p:nvPr/>
          </p:nvSpPr>
          <p:spPr>
            <a:xfrm rot="10800000">
              <a:off x="3924300" y="2911475"/>
              <a:ext cx="587375" cy="171450"/>
            </a:xfrm>
            <a:prstGeom prst="corner">
              <a:avLst>
                <a:gd name="adj1" fmla="val 24074"/>
                <a:gd name="adj2" fmla="val 19577"/>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正方形/長方形 32"/>
            <p:cNvSpPr/>
            <p:nvPr/>
          </p:nvSpPr>
          <p:spPr>
            <a:xfrm>
              <a:off x="3686175" y="2833688"/>
              <a:ext cx="325438" cy="433387"/>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720080">
                  <a:moveTo>
                    <a:pt x="0" y="0"/>
                  </a:moveTo>
                  <a:lnTo>
                    <a:pt x="360040" y="0"/>
                  </a:lnTo>
                  <a:lnTo>
                    <a:pt x="360040" y="720080"/>
                  </a:lnTo>
                  <a:lnTo>
                    <a:pt x="0" y="662930"/>
                  </a:lnTo>
                  <a:lnTo>
                    <a:pt x="0" y="0"/>
                  </a:lnTo>
                  <a:close/>
                </a:path>
              </a:pathLst>
            </a:cu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正方形/長方形 32"/>
            <p:cNvSpPr/>
            <p:nvPr/>
          </p:nvSpPr>
          <p:spPr>
            <a:xfrm>
              <a:off x="3944938" y="2679700"/>
              <a:ext cx="163512" cy="195263"/>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720080">
                  <a:moveTo>
                    <a:pt x="0" y="0"/>
                  </a:moveTo>
                  <a:lnTo>
                    <a:pt x="360040" y="0"/>
                  </a:lnTo>
                  <a:lnTo>
                    <a:pt x="360040" y="720080"/>
                  </a:lnTo>
                  <a:lnTo>
                    <a:pt x="0" y="662930"/>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フローチャート : 直接アクセス記憶 35"/>
            <p:cNvSpPr/>
            <p:nvPr/>
          </p:nvSpPr>
          <p:spPr>
            <a:xfrm rot="11066422">
              <a:off x="3249613" y="2665413"/>
              <a:ext cx="817562" cy="225425"/>
            </a:xfrm>
            <a:custGeom>
              <a:avLst/>
              <a:gdLst>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6666 w 10000"/>
                <a:gd name="connsiteY1" fmla="*/ 5000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9386 w 10000"/>
                <a:gd name="connsiteY1" fmla="*/ 4557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1"/>
                <a:gd name="connsiteY0" fmla="*/ 2439 h 12439"/>
                <a:gd name="connsiteX1" fmla="*/ 8333 w 10001"/>
                <a:gd name="connsiteY1" fmla="*/ 2439 h 12439"/>
                <a:gd name="connsiteX2" fmla="*/ 10000 w 10001"/>
                <a:gd name="connsiteY2" fmla="*/ 7439 h 12439"/>
                <a:gd name="connsiteX3" fmla="*/ 8333 w 10001"/>
                <a:gd name="connsiteY3" fmla="*/ 12439 h 12439"/>
                <a:gd name="connsiteX4" fmla="*/ 1667 w 10001"/>
                <a:gd name="connsiteY4" fmla="*/ 12439 h 12439"/>
                <a:gd name="connsiteX5" fmla="*/ 0 w 10001"/>
                <a:gd name="connsiteY5" fmla="*/ 7439 h 12439"/>
                <a:gd name="connsiteX6" fmla="*/ 1667 w 10001"/>
                <a:gd name="connsiteY6" fmla="*/ 2439 h 12439"/>
                <a:gd name="connsiteX0" fmla="*/ 8333 w 10001"/>
                <a:gd name="connsiteY0" fmla="*/ 12439 h 12439"/>
                <a:gd name="connsiteX1" fmla="*/ 9386 w 10001"/>
                <a:gd name="connsiteY1" fmla="*/ 6996 h 12439"/>
                <a:gd name="connsiteX2" fmla="*/ 8333 w 10001"/>
                <a:gd name="connsiteY2" fmla="*/ 2439 h 12439"/>
                <a:gd name="connsiteX0" fmla="*/ 1667 w 10001"/>
                <a:gd name="connsiteY0" fmla="*/ 2439 h 12439"/>
                <a:gd name="connsiteX1" fmla="*/ 8506 w 10001"/>
                <a:gd name="connsiteY1" fmla="*/ 0 h 12439"/>
                <a:gd name="connsiteX2" fmla="*/ 10000 w 10001"/>
                <a:gd name="connsiteY2" fmla="*/ 7439 h 12439"/>
                <a:gd name="connsiteX3" fmla="*/ 8333 w 10001"/>
                <a:gd name="connsiteY3" fmla="*/ 12439 h 12439"/>
                <a:gd name="connsiteX4" fmla="*/ 1667 w 10001"/>
                <a:gd name="connsiteY4" fmla="*/ 12439 h 12439"/>
                <a:gd name="connsiteX5" fmla="*/ 0 w 10001"/>
                <a:gd name="connsiteY5" fmla="*/ 7439 h 12439"/>
                <a:gd name="connsiteX6" fmla="*/ 1667 w 10001"/>
                <a:gd name="connsiteY6" fmla="*/ 2439 h 12439"/>
                <a:gd name="connsiteX0" fmla="*/ 1667 w 10001"/>
                <a:gd name="connsiteY0" fmla="*/ 2439 h 12735"/>
                <a:gd name="connsiteX1" fmla="*/ 8333 w 10001"/>
                <a:gd name="connsiteY1" fmla="*/ 2439 h 12735"/>
                <a:gd name="connsiteX2" fmla="*/ 10000 w 10001"/>
                <a:gd name="connsiteY2" fmla="*/ 7439 h 12735"/>
                <a:gd name="connsiteX3" fmla="*/ 8333 w 10001"/>
                <a:gd name="connsiteY3" fmla="*/ 12439 h 12735"/>
                <a:gd name="connsiteX4" fmla="*/ 1667 w 10001"/>
                <a:gd name="connsiteY4" fmla="*/ 12439 h 12735"/>
                <a:gd name="connsiteX5" fmla="*/ 0 w 10001"/>
                <a:gd name="connsiteY5" fmla="*/ 7439 h 12735"/>
                <a:gd name="connsiteX6" fmla="*/ 1667 w 10001"/>
                <a:gd name="connsiteY6" fmla="*/ 2439 h 12735"/>
                <a:gd name="connsiteX0" fmla="*/ 8333 w 10001"/>
                <a:gd name="connsiteY0" fmla="*/ 12439 h 12735"/>
                <a:gd name="connsiteX1" fmla="*/ 9386 w 10001"/>
                <a:gd name="connsiteY1" fmla="*/ 6996 h 12735"/>
                <a:gd name="connsiteX2" fmla="*/ 8333 w 10001"/>
                <a:gd name="connsiteY2" fmla="*/ 2439 h 12735"/>
                <a:gd name="connsiteX0" fmla="*/ 1667 w 10001"/>
                <a:gd name="connsiteY0" fmla="*/ 2439 h 12735"/>
                <a:gd name="connsiteX1" fmla="*/ 8506 w 10001"/>
                <a:gd name="connsiteY1" fmla="*/ 0 h 12735"/>
                <a:gd name="connsiteX2" fmla="*/ 10000 w 10001"/>
                <a:gd name="connsiteY2" fmla="*/ 7439 h 12735"/>
                <a:gd name="connsiteX3" fmla="*/ 8333 w 10001"/>
                <a:gd name="connsiteY3" fmla="*/ 12439 h 12735"/>
                <a:gd name="connsiteX4" fmla="*/ 1667 w 10001"/>
                <a:gd name="connsiteY4" fmla="*/ 12735 h 12735"/>
                <a:gd name="connsiteX5" fmla="*/ 0 w 10001"/>
                <a:gd name="connsiteY5" fmla="*/ 7439 h 12735"/>
                <a:gd name="connsiteX6" fmla="*/ 1667 w 10001"/>
                <a:gd name="connsiteY6" fmla="*/ 2439 h 12735"/>
                <a:gd name="connsiteX0" fmla="*/ 1824 w 10158"/>
                <a:gd name="connsiteY0" fmla="*/ 2439 h 12735"/>
                <a:gd name="connsiteX1" fmla="*/ 8490 w 10158"/>
                <a:gd name="connsiteY1" fmla="*/ 2439 h 12735"/>
                <a:gd name="connsiteX2" fmla="*/ 10157 w 10158"/>
                <a:gd name="connsiteY2" fmla="*/ 7439 h 12735"/>
                <a:gd name="connsiteX3" fmla="*/ 8490 w 10158"/>
                <a:gd name="connsiteY3" fmla="*/ 12439 h 12735"/>
                <a:gd name="connsiteX4" fmla="*/ 1824 w 10158"/>
                <a:gd name="connsiteY4" fmla="*/ 12439 h 12735"/>
                <a:gd name="connsiteX5" fmla="*/ 157 w 10158"/>
                <a:gd name="connsiteY5" fmla="*/ 7439 h 12735"/>
                <a:gd name="connsiteX6" fmla="*/ 1824 w 10158"/>
                <a:gd name="connsiteY6" fmla="*/ 2439 h 12735"/>
                <a:gd name="connsiteX0" fmla="*/ 8490 w 10158"/>
                <a:gd name="connsiteY0" fmla="*/ 12439 h 12735"/>
                <a:gd name="connsiteX1" fmla="*/ 9543 w 10158"/>
                <a:gd name="connsiteY1" fmla="*/ 6996 h 12735"/>
                <a:gd name="connsiteX2" fmla="*/ 8490 w 10158"/>
                <a:gd name="connsiteY2" fmla="*/ 2439 h 12735"/>
                <a:gd name="connsiteX0" fmla="*/ 1824 w 10158"/>
                <a:gd name="connsiteY0" fmla="*/ 2439 h 12735"/>
                <a:gd name="connsiteX1" fmla="*/ 8663 w 10158"/>
                <a:gd name="connsiteY1" fmla="*/ 0 h 12735"/>
                <a:gd name="connsiteX2" fmla="*/ 10157 w 10158"/>
                <a:gd name="connsiteY2" fmla="*/ 7439 h 12735"/>
                <a:gd name="connsiteX3" fmla="*/ 8490 w 10158"/>
                <a:gd name="connsiteY3" fmla="*/ 12439 h 12735"/>
                <a:gd name="connsiteX4" fmla="*/ 1824 w 10158"/>
                <a:gd name="connsiteY4" fmla="*/ 12735 h 12735"/>
                <a:gd name="connsiteX5" fmla="*/ 0 w 10158"/>
                <a:gd name="connsiteY5" fmla="*/ 7956 h 12735"/>
                <a:gd name="connsiteX6" fmla="*/ 1824 w 10158"/>
                <a:gd name="connsiteY6" fmla="*/ 2439 h 12735"/>
                <a:gd name="connsiteX0" fmla="*/ 1884 w 10218"/>
                <a:gd name="connsiteY0" fmla="*/ 2439 h 12735"/>
                <a:gd name="connsiteX1" fmla="*/ 8550 w 10218"/>
                <a:gd name="connsiteY1" fmla="*/ 2439 h 12735"/>
                <a:gd name="connsiteX2" fmla="*/ 10217 w 10218"/>
                <a:gd name="connsiteY2" fmla="*/ 7439 h 12735"/>
                <a:gd name="connsiteX3" fmla="*/ 8550 w 10218"/>
                <a:gd name="connsiteY3" fmla="*/ 12439 h 12735"/>
                <a:gd name="connsiteX4" fmla="*/ 1884 w 10218"/>
                <a:gd name="connsiteY4" fmla="*/ 12439 h 12735"/>
                <a:gd name="connsiteX5" fmla="*/ 217 w 10218"/>
                <a:gd name="connsiteY5" fmla="*/ 7439 h 12735"/>
                <a:gd name="connsiteX6" fmla="*/ 1884 w 10218"/>
                <a:gd name="connsiteY6" fmla="*/ 2439 h 12735"/>
                <a:gd name="connsiteX0" fmla="*/ 8550 w 10218"/>
                <a:gd name="connsiteY0" fmla="*/ 12439 h 12735"/>
                <a:gd name="connsiteX1" fmla="*/ 9603 w 10218"/>
                <a:gd name="connsiteY1" fmla="*/ 6996 h 12735"/>
                <a:gd name="connsiteX2" fmla="*/ 8550 w 10218"/>
                <a:gd name="connsiteY2" fmla="*/ 2439 h 12735"/>
                <a:gd name="connsiteX0" fmla="*/ 1884 w 10218"/>
                <a:gd name="connsiteY0" fmla="*/ 2439 h 12735"/>
                <a:gd name="connsiteX1" fmla="*/ 8723 w 10218"/>
                <a:gd name="connsiteY1" fmla="*/ 0 h 12735"/>
                <a:gd name="connsiteX2" fmla="*/ 10217 w 10218"/>
                <a:gd name="connsiteY2" fmla="*/ 7439 h 12735"/>
                <a:gd name="connsiteX3" fmla="*/ 8550 w 10218"/>
                <a:gd name="connsiteY3" fmla="*/ 12439 h 12735"/>
                <a:gd name="connsiteX4" fmla="*/ 1884 w 10218"/>
                <a:gd name="connsiteY4" fmla="*/ 12735 h 12735"/>
                <a:gd name="connsiteX5" fmla="*/ 60 w 10218"/>
                <a:gd name="connsiteY5" fmla="*/ 7956 h 12735"/>
                <a:gd name="connsiteX6" fmla="*/ 569 w 10218"/>
                <a:gd name="connsiteY6" fmla="*/ 3595 h 12735"/>
                <a:gd name="connsiteX7" fmla="*/ 1884 w 10218"/>
                <a:gd name="connsiteY7" fmla="*/ 2439 h 12735"/>
                <a:gd name="connsiteX0" fmla="*/ 1844 w 10178"/>
                <a:gd name="connsiteY0" fmla="*/ 2439 h 12587"/>
                <a:gd name="connsiteX1" fmla="*/ 8510 w 10178"/>
                <a:gd name="connsiteY1" fmla="*/ 2439 h 12587"/>
                <a:gd name="connsiteX2" fmla="*/ 10177 w 10178"/>
                <a:gd name="connsiteY2" fmla="*/ 7439 h 12587"/>
                <a:gd name="connsiteX3" fmla="*/ 8510 w 10178"/>
                <a:gd name="connsiteY3" fmla="*/ 12439 h 12587"/>
                <a:gd name="connsiteX4" fmla="*/ 1844 w 10178"/>
                <a:gd name="connsiteY4" fmla="*/ 12439 h 12587"/>
                <a:gd name="connsiteX5" fmla="*/ 177 w 10178"/>
                <a:gd name="connsiteY5" fmla="*/ 7439 h 12587"/>
                <a:gd name="connsiteX6" fmla="*/ 1844 w 10178"/>
                <a:gd name="connsiteY6" fmla="*/ 2439 h 12587"/>
                <a:gd name="connsiteX0" fmla="*/ 8510 w 10178"/>
                <a:gd name="connsiteY0" fmla="*/ 12439 h 12587"/>
                <a:gd name="connsiteX1" fmla="*/ 9563 w 10178"/>
                <a:gd name="connsiteY1" fmla="*/ 6996 h 12587"/>
                <a:gd name="connsiteX2" fmla="*/ 8510 w 10178"/>
                <a:gd name="connsiteY2" fmla="*/ 2439 h 12587"/>
                <a:gd name="connsiteX0" fmla="*/ 1844 w 10178"/>
                <a:gd name="connsiteY0" fmla="*/ 2439 h 12587"/>
                <a:gd name="connsiteX1" fmla="*/ 8683 w 10178"/>
                <a:gd name="connsiteY1" fmla="*/ 0 h 12587"/>
                <a:gd name="connsiteX2" fmla="*/ 10177 w 10178"/>
                <a:gd name="connsiteY2" fmla="*/ 7439 h 12587"/>
                <a:gd name="connsiteX3" fmla="*/ 8510 w 10178"/>
                <a:gd name="connsiteY3" fmla="*/ 12439 h 12587"/>
                <a:gd name="connsiteX4" fmla="*/ 1136 w 10178"/>
                <a:gd name="connsiteY4" fmla="*/ 12587 h 12587"/>
                <a:gd name="connsiteX5" fmla="*/ 20 w 10178"/>
                <a:gd name="connsiteY5" fmla="*/ 7956 h 12587"/>
                <a:gd name="connsiteX6" fmla="*/ 529 w 10178"/>
                <a:gd name="connsiteY6" fmla="*/ 3595 h 12587"/>
                <a:gd name="connsiteX7" fmla="*/ 1844 w 1017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8570 w 10238"/>
                <a:gd name="connsiteY2" fmla="*/ 2439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439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9246 w 10238"/>
                <a:gd name="connsiteY2" fmla="*/ 0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439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10189 w 10238"/>
                <a:gd name="connsiteY2"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439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10189 w 10238"/>
                <a:gd name="connsiteY2"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513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505 w 10238"/>
                <a:gd name="connsiteY1" fmla="*/ 9507 h 12587"/>
                <a:gd name="connsiteX2" fmla="*/ 9623 w 10238"/>
                <a:gd name="connsiteY2" fmla="*/ 6996 h 12587"/>
                <a:gd name="connsiteX3" fmla="*/ 10189 w 10238"/>
                <a:gd name="connsiteY3"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513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505 w 10238"/>
                <a:gd name="connsiteY1" fmla="*/ 9507 h 12587"/>
                <a:gd name="connsiteX2" fmla="*/ 9623 w 10238"/>
                <a:gd name="connsiteY2" fmla="*/ 6996 h 12587"/>
                <a:gd name="connsiteX3" fmla="*/ 10189 w 10238"/>
                <a:gd name="connsiteY3"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513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505 w 10237"/>
                <a:gd name="connsiteY1" fmla="*/ 9507 h 12587"/>
                <a:gd name="connsiteX2" fmla="*/ 9623 w 10237"/>
                <a:gd name="connsiteY2" fmla="*/ 6996 h 12587"/>
                <a:gd name="connsiteX3" fmla="*/ 10189 w 10237"/>
                <a:gd name="connsiteY3"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7 w 10237"/>
                <a:gd name="connsiteY5" fmla="*/ 8104 h 12587"/>
                <a:gd name="connsiteX6" fmla="*/ 589 w 10237"/>
                <a:gd name="connsiteY6" fmla="*/ 3595 h 12587"/>
                <a:gd name="connsiteX7" fmla="*/ 1904 w 10237"/>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017 w 10237"/>
                <a:gd name="connsiteY1" fmla="*/ 12093 h 12587"/>
                <a:gd name="connsiteX2" fmla="*/ 9505 w 10237"/>
                <a:gd name="connsiteY2" fmla="*/ 9507 h 12587"/>
                <a:gd name="connsiteX3" fmla="*/ 9623 w 10237"/>
                <a:gd name="connsiteY3" fmla="*/ 6996 h 12587"/>
                <a:gd name="connsiteX4" fmla="*/ 10189 w 10237"/>
                <a:gd name="connsiteY4"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7 w 10237"/>
                <a:gd name="connsiteY5" fmla="*/ 8104 h 12587"/>
                <a:gd name="connsiteX6" fmla="*/ 589 w 10237"/>
                <a:gd name="connsiteY6" fmla="*/ 3595 h 12587"/>
                <a:gd name="connsiteX7" fmla="*/ 1904 w 10237"/>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017 w 10237"/>
                <a:gd name="connsiteY1" fmla="*/ 12093 h 12587"/>
                <a:gd name="connsiteX2" fmla="*/ 9505 w 10237"/>
                <a:gd name="connsiteY2" fmla="*/ 9507 h 12587"/>
                <a:gd name="connsiteX3" fmla="*/ 9623 w 10237"/>
                <a:gd name="connsiteY3" fmla="*/ 6996 h 12587"/>
                <a:gd name="connsiteX4" fmla="*/ 10189 w 10237"/>
                <a:gd name="connsiteY4"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7 w 10237"/>
                <a:gd name="connsiteY5" fmla="*/ 8104 h 12587"/>
                <a:gd name="connsiteX6" fmla="*/ 589 w 10237"/>
                <a:gd name="connsiteY6" fmla="*/ 3595 h 12587"/>
                <a:gd name="connsiteX7" fmla="*/ 1904 w 10237"/>
                <a:gd name="connsiteY7" fmla="*/ 2439 h 12587"/>
                <a:gd name="connsiteX0" fmla="*/ 1919 w 10252"/>
                <a:gd name="connsiteY0" fmla="*/ 2439 h 12587"/>
                <a:gd name="connsiteX1" fmla="*/ 8585 w 10252"/>
                <a:gd name="connsiteY1" fmla="*/ 2439 h 12587"/>
                <a:gd name="connsiteX2" fmla="*/ 10252 w 10252"/>
                <a:gd name="connsiteY2" fmla="*/ 7439 h 12587"/>
                <a:gd name="connsiteX3" fmla="*/ 8585 w 10252"/>
                <a:gd name="connsiteY3" fmla="*/ 12439 h 12587"/>
                <a:gd name="connsiteX4" fmla="*/ 1919 w 10252"/>
                <a:gd name="connsiteY4" fmla="*/ 12439 h 12587"/>
                <a:gd name="connsiteX5" fmla="*/ 252 w 10252"/>
                <a:gd name="connsiteY5" fmla="*/ 7439 h 12587"/>
                <a:gd name="connsiteX6" fmla="*/ 1919 w 10252"/>
                <a:gd name="connsiteY6" fmla="*/ 2439 h 12587"/>
                <a:gd name="connsiteX0" fmla="*/ 8585 w 10252"/>
                <a:gd name="connsiteY0" fmla="*/ 12439 h 12587"/>
                <a:gd name="connsiteX1" fmla="*/ 9032 w 10252"/>
                <a:gd name="connsiteY1" fmla="*/ 12093 h 12587"/>
                <a:gd name="connsiteX2" fmla="*/ 9520 w 10252"/>
                <a:gd name="connsiteY2" fmla="*/ 9507 h 12587"/>
                <a:gd name="connsiteX3" fmla="*/ 9638 w 10252"/>
                <a:gd name="connsiteY3" fmla="*/ 6996 h 12587"/>
                <a:gd name="connsiteX4" fmla="*/ 10204 w 10252"/>
                <a:gd name="connsiteY4" fmla="*/ 7463 h 12587"/>
                <a:gd name="connsiteX0" fmla="*/ 1919 w 10252"/>
                <a:gd name="connsiteY0" fmla="*/ 2439 h 12587"/>
                <a:gd name="connsiteX1" fmla="*/ 8758 w 10252"/>
                <a:gd name="connsiteY1" fmla="*/ 0 h 12587"/>
                <a:gd name="connsiteX2" fmla="*/ 10252 w 10252"/>
                <a:gd name="connsiteY2" fmla="*/ 7439 h 12587"/>
                <a:gd name="connsiteX3" fmla="*/ 8648 w 10252"/>
                <a:gd name="connsiteY3" fmla="*/ 12513 h 12587"/>
                <a:gd name="connsiteX4" fmla="*/ 1211 w 10252"/>
                <a:gd name="connsiteY4" fmla="*/ 12587 h 12587"/>
                <a:gd name="connsiteX5" fmla="*/ 16 w 10252"/>
                <a:gd name="connsiteY5" fmla="*/ 8030 h 12587"/>
                <a:gd name="connsiteX6" fmla="*/ 604 w 10252"/>
                <a:gd name="connsiteY6" fmla="*/ 3595 h 12587"/>
                <a:gd name="connsiteX7" fmla="*/ 1919 w 10252"/>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017 w 10237"/>
                <a:gd name="connsiteY1" fmla="*/ 12093 h 12587"/>
                <a:gd name="connsiteX2" fmla="*/ 9505 w 10237"/>
                <a:gd name="connsiteY2" fmla="*/ 9507 h 12587"/>
                <a:gd name="connsiteX3" fmla="*/ 9623 w 10237"/>
                <a:gd name="connsiteY3" fmla="*/ 6996 h 12587"/>
                <a:gd name="connsiteX4" fmla="*/ 10189 w 10237"/>
                <a:gd name="connsiteY4"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 w 10237"/>
                <a:gd name="connsiteY5" fmla="*/ 8030 h 12587"/>
                <a:gd name="connsiteX6" fmla="*/ 589 w 10237"/>
                <a:gd name="connsiteY6" fmla="*/ 3595 h 12587"/>
                <a:gd name="connsiteX7" fmla="*/ 1904 w 10237"/>
                <a:gd name="connsiteY7" fmla="*/ 2439 h 12587"/>
                <a:gd name="connsiteX0" fmla="*/ 1904 w 10237"/>
                <a:gd name="connsiteY0" fmla="*/ 2439 h 12587"/>
                <a:gd name="connsiteX1" fmla="*/ 8664 w 10237"/>
                <a:gd name="connsiteY1" fmla="*/ 132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017 w 10237"/>
                <a:gd name="connsiteY1" fmla="*/ 12093 h 12587"/>
                <a:gd name="connsiteX2" fmla="*/ 9505 w 10237"/>
                <a:gd name="connsiteY2" fmla="*/ 9507 h 12587"/>
                <a:gd name="connsiteX3" fmla="*/ 9623 w 10237"/>
                <a:gd name="connsiteY3" fmla="*/ 6996 h 12587"/>
                <a:gd name="connsiteX4" fmla="*/ 10189 w 10237"/>
                <a:gd name="connsiteY4"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 w 10237"/>
                <a:gd name="connsiteY5" fmla="*/ 8030 h 12587"/>
                <a:gd name="connsiteX6" fmla="*/ 589 w 10237"/>
                <a:gd name="connsiteY6" fmla="*/ 3595 h 12587"/>
                <a:gd name="connsiteX7" fmla="*/ 1904 w 10237"/>
                <a:gd name="connsiteY7" fmla="*/ 2439 h 12587"/>
                <a:gd name="connsiteX0" fmla="*/ 1919 w 10252"/>
                <a:gd name="connsiteY0" fmla="*/ 2439 h 12587"/>
                <a:gd name="connsiteX1" fmla="*/ 8679 w 10252"/>
                <a:gd name="connsiteY1" fmla="*/ 132 h 12587"/>
                <a:gd name="connsiteX2" fmla="*/ 10252 w 10252"/>
                <a:gd name="connsiteY2" fmla="*/ 7439 h 12587"/>
                <a:gd name="connsiteX3" fmla="*/ 8585 w 10252"/>
                <a:gd name="connsiteY3" fmla="*/ 12439 h 12587"/>
                <a:gd name="connsiteX4" fmla="*/ 1919 w 10252"/>
                <a:gd name="connsiteY4" fmla="*/ 12439 h 12587"/>
                <a:gd name="connsiteX5" fmla="*/ 0 w 10252"/>
                <a:gd name="connsiteY5" fmla="*/ 7509 h 12587"/>
                <a:gd name="connsiteX6" fmla="*/ 1919 w 10252"/>
                <a:gd name="connsiteY6" fmla="*/ 2439 h 12587"/>
                <a:gd name="connsiteX0" fmla="*/ 8585 w 10252"/>
                <a:gd name="connsiteY0" fmla="*/ 12439 h 12587"/>
                <a:gd name="connsiteX1" fmla="*/ 9032 w 10252"/>
                <a:gd name="connsiteY1" fmla="*/ 12093 h 12587"/>
                <a:gd name="connsiteX2" fmla="*/ 9520 w 10252"/>
                <a:gd name="connsiteY2" fmla="*/ 9507 h 12587"/>
                <a:gd name="connsiteX3" fmla="*/ 9638 w 10252"/>
                <a:gd name="connsiteY3" fmla="*/ 6996 h 12587"/>
                <a:gd name="connsiteX4" fmla="*/ 10204 w 10252"/>
                <a:gd name="connsiteY4" fmla="*/ 7463 h 12587"/>
                <a:gd name="connsiteX0" fmla="*/ 1919 w 10252"/>
                <a:gd name="connsiteY0" fmla="*/ 2439 h 12587"/>
                <a:gd name="connsiteX1" fmla="*/ 8758 w 10252"/>
                <a:gd name="connsiteY1" fmla="*/ 0 h 12587"/>
                <a:gd name="connsiteX2" fmla="*/ 10252 w 10252"/>
                <a:gd name="connsiteY2" fmla="*/ 7439 h 12587"/>
                <a:gd name="connsiteX3" fmla="*/ 8648 w 10252"/>
                <a:gd name="connsiteY3" fmla="*/ 12513 h 12587"/>
                <a:gd name="connsiteX4" fmla="*/ 1211 w 10252"/>
                <a:gd name="connsiteY4" fmla="*/ 12587 h 12587"/>
                <a:gd name="connsiteX5" fmla="*/ 16 w 10252"/>
                <a:gd name="connsiteY5" fmla="*/ 8030 h 12587"/>
                <a:gd name="connsiteX6" fmla="*/ 604 w 10252"/>
                <a:gd name="connsiteY6" fmla="*/ 3595 h 12587"/>
                <a:gd name="connsiteX7" fmla="*/ 1919 w 10252"/>
                <a:gd name="connsiteY7" fmla="*/ 2439 h 12587"/>
                <a:gd name="connsiteX0" fmla="*/ 1979 w 10312"/>
                <a:gd name="connsiteY0" fmla="*/ 2439 h 12587"/>
                <a:gd name="connsiteX1" fmla="*/ 8739 w 10312"/>
                <a:gd name="connsiteY1" fmla="*/ 132 h 12587"/>
                <a:gd name="connsiteX2" fmla="*/ 10312 w 10312"/>
                <a:gd name="connsiteY2" fmla="*/ 7439 h 12587"/>
                <a:gd name="connsiteX3" fmla="*/ 8645 w 10312"/>
                <a:gd name="connsiteY3" fmla="*/ 12439 h 12587"/>
                <a:gd name="connsiteX4" fmla="*/ 1979 w 10312"/>
                <a:gd name="connsiteY4" fmla="*/ 12439 h 12587"/>
                <a:gd name="connsiteX5" fmla="*/ 60 w 10312"/>
                <a:gd name="connsiteY5" fmla="*/ 7509 h 12587"/>
                <a:gd name="connsiteX6" fmla="*/ 620 w 10312"/>
                <a:gd name="connsiteY6" fmla="*/ 3471 h 12587"/>
                <a:gd name="connsiteX7" fmla="*/ 1979 w 10312"/>
                <a:gd name="connsiteY7" fmla="*/ 2439 h 12587"/>
                <a:gd name="connsiteX0" fmla="*/ 8645 w 10312"/>
                <a:gd name="connsiteY0" fmla="*/ 12439 h 12587"/>
                <a:gd name="connsiteX1" fmla="*/ 9092 w 10312"/>
                <a:gd name="connsiteY1" fmla="*/ 12093 h 12587"/>
                <a:gd name="connsiteX2" fmla="*/ 9580 w 10312"/>
                <a:gd name="connsiteY2" fmla="*/ 9507 h 12587"/>
                <a:gd name="connsiteX3" fmla="*/ 9698 w 10312"/>
                <a:gd name="connsiteY3" fmla="*/ 6996 h 12587"/>
                <a:gd name="connsiteX4" fmla="*/ 10264 w 10312"/>
                <a:gd name="connsiteY4" fmla="*/ 7463 h 12587"/>
                <a:gd name="connsiteX0" fmla="*/ 1979 w 10312"/>
                <a:gd name="connsiteY0" fmla="*/ 2439 h 12587"/>
                <a:gd name="connsiteX1" fmla="*/ 8818 w 10312"/>
                <a:gd name="connsiteY1" fmla="*/ 0 h 12587"/>
                <a:gd name="connsiteX2" fmla="*/ 10312 w 10312"/>
                <a:gd name="connsiteY2" fmla="*/ 7439 h 12587"/>
                <a:gd name="connsiteX3" fmla="*/ 8708 w 10312"/>
                <a:gd name="connsiteY3" fmla="*/ 12513 h 12587"/>
                <a:gd name="connsiteX4" fmla="*/ 1271 w 10312"/>
                <a:gd name="connsiteY4" fmla="*/ 12587 h 12587"/>
                <a:gd name="connsiteX5" fmla="*/ 76 w 10312"/>
                <a:gd name="connsiteY5" fmla="*/ 8030 h 12587"/>
                <a:gd name="connsiteX6" fmla="*/ 664 w 10312"/>
                <a:gd name="connsiteY6" fmla="*/ 3595 h 12587"/>
                <a:gd name="connsiteX7" fmla="*/ 1979 w 10312"/>
                <a:gd name="connsiteY7" fmla="*/ 2439 h 12587"/>
                <a:gd name="connsiteX0" fmla="*/ 1921 w 10254"/>
                <a:gd name="connsiteY0" fmla="*/ 2439 h 12587"/>
                <a:gd name="connsiteX1" fmla="*/ 8681 w 10254"/>
                <a:gd name="connsiteY1" fmla="*/ 132 h 12587"/>
                <a:gd name="connsiteX2" fmla="*/ 10254 w 10254"/>
                <a:gd name="connsiteY2" fmla="*/ 7439 h 12587"/>
                <a:gd name="connsiteX3" fmla="*/ 8587 w 10254"/>
                <a:gd name="connsiteY3" fmla="*/ 12439 h 12587"/>
                <a:gd name="connsiteX4" fmla="*/ 1921 w 10254"/>
                <a:gd name="connsiteY4" fmla="*/ 12439 h 12587"/>
                <a:gd name="connsiteX5" fmla="*/ 451 w 10254"/>
                <a:gd name="connsiteY5" fmla="*/ 11371 h 12587"/>
                <a:gd name="connsiteX6" fmla="*/ 2 w 10254"/>
                <a:gd name="connsiteY6" fmla="*/ 7509 h 12587"/>
                <a:gd name="connsiteX7" fmla="*/ 562 w 10254"/>
                <a:gd name="connsiteY7" fmla="*/ 3471 h 12587"/>
                <a:gd name="connsiteX8" fmla="*/ 1921 w 10254"/>
                <a:gd name="connsiteY8" fmla="*/ 2439 h 12587"/>
                <a:gd name="connsiteX0" fmla="*/ 8587 w 10254"/>
                <a:gd name="connsiteY0" fmla="*/ 12439 h 12587"/>
                <a:gd name="connsiteX1" fmla="*/ 9034 w 10254"/>
                <a:gd name="connsiteY1" fmla="*/ 12093 h 12587"/>
                <a:gd name="connsiteX2" fmla="*/ 9522 w 10254"/>
                <a:gd name="connsiteY2" fmla="*/ 9507 h 12587"/>
                <a:gd name="connsiteX3" fmla="*/ 9640 w 10254"/>
                <a:gd name="connsiteY3" fmla="*/ 6996 h 12587"/>
                <a:gd name="connsiteX4" fmla="*/ 10206 w 10254"/>
                <a:gd name="connsiteY4" fmla="*/ 7463 h 12587"/>
                <a:gd name="connsiteX0" fmla="*/ 1921 w 10254"/>
                <a:gd name="connsiteY0" fmla="*/ 2439 h 12587"/>
                <a:gd name="connsiteX1" fmla="*/ 8760 w 10254"/>
                <a:gd name="connsiteY1" fmla="*/ 0 h 12587"/>
                <a:gd name="connsiteX2" fmla="*/ 10254 w 10254"/>
                <a:gd name="connsiteY2" fmla="*/ 7439 h 12587"/>
                <a:gd name="connsiteX3" fmla="*/ 8650 w 10254"/>
                <a:gd name="connsiteY3" fmla="*/ 12513 h 12587"/>
                <a:gd name="connsiteX4" fmla="*/ 1213 w 10254"/>
                <a:gd name="connsiteY4" fmla="*/ 12587 h 12587"/>
                <a:gd name="connsiteX5" fmla="*/ 18 w 10254"/>
                <a:gd name="connsiteY5" fmla="*/ 8030 h 12587"/>
                <a:gd name="connsiteX6" fmla="*/ 606 w 10254"/>
                <a:gd name="connsiteY6" fmla="*/ 3595 h 12587"/>
                <a:gd name="connsiteX7" fmla="*/ 1921 w 10254"/>
                <a:gd name="connsiteY7" fmla="*/ 2439 h 1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4" h="12587" stroke="0" extrusionOk="0">
                  <a:moveTo>
                    <a:pt x="1921" y="2439"/>
                  </a:moveTo>
                  <a:lnTo>
                    <a:pt x="8681" y="132"/>
                  </a:lnTo>
                  <a:cubicBezTo>
                    <a:pt x="9602" y="132"/>
                    <a:pt x="10270" y="5388"/>
                    <a:pt x="10254" y="7439"/>
                  </a:cubicBezTo>
                  <a:cubicBezTo>
                    <a:pt x="10238" y="9490"/>
                    <a:pt x="9508" y="12439"/>
                    <a:pt x="8587" y="12439"/>
                  </a:cubicBezTo>
                  <a:lnTo>
                    <a:pt x="1921" y="12439"/>
                  </a:lnTo>
                  <a:cubicBezTo>
                    <a:pt x="594" y="12063"/>
                    <a:pt x="771" y="12193"/>
                    <a:pt x="451" y="11371"/>
                  </a:cubicBezTo>
                  <a:cubicBezTo>
                    <a:pt x="131" y="10549"/>
                    <a:pt x="-16" y="8826"/>
                    <a:pt x="2" y="7509"/>
                  </a:cubicBezTo>
                  <a:cubicBezTo>
                    <a:pt x="21" y="6192"/>
                    <a:pt x="242" y="4316"/>
                    <a:pt x="562" y="3471"/>
                  </a:cubicBezTo>
                  <a:cubicBezTo>
                    <a:pt x="882" y="2626"/>
                    <a:pt x="602" y="3019"/>
                    <a:pt x="1921" y="2439"/>
                  </a:cubicBezTo>
                  <a:close/>
                </a:path>
                <a:path w="10254" h="12587" fill="none" extrusionOk="0">
                  <a:moveTo>
                    <a:pt x="8587" y="12439"/>
                  </a:moveTo>
                  <a:cubicBezTo>
                    <a:pt x="8609" y="12406"/>
                    <a:pt x="8878" y="12582"/>
                    <a:pt x="9034" y="12093"/>
                  </a:cubicBezTo>
                  <a:cubicBezTo>
                    <a:pt x="9379" y="11604"/>
                    <a:pt x="9369" y="10381"/>
                    <a:pt x="9522" y="9507"/>
                  </a:cubicBezTo>
                  <a:cubicBezTo>
                    <a:pt x="9698" y="8600"/>
                    <a:pt x="9358" y="7669"/>
                    <a:pt x="9640" y="6996"/>
                  </a:cubicBezTo>
                  <a:cubicBezTo>
                    <a:pt x="9640" y="4235"/>
                    <a:pt x="9285" y="7463"/>
                    <a:pt x="10206" y="7463"/>
                  </a:cubicBezTo>
                </a:path>
                <a:path w="10254" h="12587" fill="none">
                  <a:moveTo>
                    <a:pt x="1921" y="2439"/>
                  </a:moveTo>
                  <a:lnTo>
                    <a:pt x="8760" y="0"/>
                  </a:lnTo>
                  <a:cubicBezTo>
                    <a:pt x="9681" y="0"/>
                    <a:pt x="10272" y="5354"/>
                    <a:pt x="10254" y="7439"/>
                  </a:cubicBezTo>
                  <a:cubicBezTo>
                    <a:pt x="10236" y="9524"/>
                    <a:pt x="9571" y="12513"/>
                    <a:pt x="8650" y="12513"/>
                  </a:cubicBezTo>
                  <a:lnTo>
                    <a:pt x="1213" y="12587"/>
                  </a:lnTo>
                  <a:cubicBezTo>
                    <a:pt x="292" y="12587"/>
                    <a:pt x="9" y="9972"/>
                    <a:pt x="18" y="8030"/>
                  </a:cubicBezTo>
                  <a:cubicBezTo>
                    <a:pt x="27" y="6088"/>
                    <a:pt x="302" y="4514"/>
                    <a:pt x="606" y="3595"/>
                  </a:cubicBezTo>
                  <a:cubicBezTo>
                    <a:pt x="910" y="2676"/>
                    <a:pt x="772" y="2841"/>
                    <a:pt x="1921" y="2439"/>
                  </a:cubicBez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正方形/長方形 32"/>
            <p:cNvSpPr/>
            <p:nvPr/>
          </p:nvSpPr>
          <p:spPr>
            <a:xfrm>
              <a:off x="3133725" y="2624138"/>
              <a:ext cx="215900" cy="223837"/>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720080">
                  <a:moveTo>
                    <a:pt x="0" y="0"/>
                  </a:moveTo>
                  <a:lnTo>
                    <a:pt x="360040" y="0"/>
                  </a:lnTo>
                  <a:lnTo>
                    <a:pt x="360040" y="720080"/>
                  </a:lnTo>
                  <a:lnTo>
                    <a:pt x="0" y="662930"/>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フローチャート : 直接アクセス記憶 35"/>
            <p:cNvSpPr/>
            <p:nvPr/>
          </p:nvSpPr>
          <p:spPr>
            <a:xfrm rot="10800000">
              <a:off x="1897063" y="3033713"/>
              <a:ext cx="1522412" cy="466725"/>
            </a:xfrm>
            <a:custGeom>
              <a:avLst/>
              <a:gdLst>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6666 w 10000"/>
                <a:gd name="connsiteY1" fmla="*/ 5000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9386 w 10000"/>
                <a:gd name="connsiteY1" fmla="*/ 4557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1"/>
                <a:gd name="connsiteY0" fmla="*/ 2439 h 12439"/>
                <a:gd name="connsiteX1" fmla="*/ 8333 w 10001"/>
                <a:gd name="connsiteY1" fmla="*/ 2439 h 12439"/>
                <a:gd name="connsiteX2" fmla="*/ 10000 w 10001"/>
                <a:gd name="connsiteY2" fmla="*/ 7439 h 12439"/>
                <a:gd name="connsiteX3" fmla="*/ 8333 w 10001"/>
                <a:gd name="connsiteY3" fmla="*/ 12439 h 12439"/>
                <a:gd name="connsiteX4" fmla="*/ 1667 w 10001"/>
                <a:gd name="connsiteY4" fmla="*/ 12439 h 12439"/>
                <a:gd name="connsiteX5" fmla="*/ 0 w 10001"/>
                <a:gd name="connsiteY5" fmla="*/ 7439 h 12439"/>
                <a:gd name="connsiteX6" fmla="*/ 1667 w 10001"/>
                <a:gd name="connsiteY6" fmla="*/ 2439 h 12439"/>
                <a:gd name="connsiteX0" fmla="*/ 8333 w 10001"/>
                <a:gd name="connsiteY0" fmla="*/ 12439 h 12439"/>
                <a:gd name="connsiteX1" fmla="*/ 9386 w 10001"/>
                <a:gd name="connsiteY1" fmla="*/ 6996 h 12439"/>
                <a:gd name="connsiteX2" fmla="*/ 8333 w 10001"/>
                <a:gd name="connsiteY2" fmla="*/ 2439 h 12439"/>
                <a:gd name="connsiteX0" fmla="*/ 1667 w 10001"/>
                <a:gd name="connsiteY0" fmla="*/ 2439 h 12439"/>
                <a:gd name="connsiteX1" fmla="*/ 8506 w 10001"/>
                <a:gd name="connsiteY1" fmla="*/ 0 h 12439"/>
                <a:gd name="connsiteX2" fmla="*/ 10000 w 10001"/>
                <a:gd name="connsiteY2" fmla="*/ 7439 h 12439"/>
                <a:gd name="connsiteX3" fmla="*/ 8333 w 10001"/>
                <a:gd name="connsiteY3" fmla="*/ 12439 h 12439"/>
                <a:gd name="connsiteX4" fmla="*/ 1667 w 10001"/>
                <a:gd name="connsiteY4" fmla="*/ 12439 h 12439"/>
                <a:gd name="connsiteX5" fmla="*/ 0 w 10001"/>
                <a:gd name="connsiteY5" fmla="*/ 7439 h 12439"/>
                <a:gd name="connsiteX6" fmla="*/ 1667 w 10001"/>
                <a:gd name="connsiteY6" fmla="*/ 2439 h 12439"/>
                <a:gd name="connsiteX0" fmla="*/ 1667 w 10001"/>
                <a:gd name="connsiteY0" fmla="*/ 2439 h 12735"/>
                <a:gd name="connsiteX1" fmla="*/ 8333 w 10001"/>
                <a:gd name="connsiteY1" fmla="*/ 2439 h 12735"/>
                <a:gd name="connsiteX2" fmla="*/ 10000 w 10001"/>
                <a:gd name="connsiteY2" fmla="*/ 7439 h 12735"/>
                <a:gd name="connsiteX3" fmla="*/ 8333 w 10001"/>
                <a:gd name="connsiteY3" fmla="*/ 12439 h 12735"/>
                <a:gd name="connsiteX4" fmla="*/ 1667 w 10001"/>
                <a:gd name="connsiteY4" fmla="*/ 12439 h 12735"/>
                <a:gd name="connsiteX5" fmla="*/ 0 w 10001"/>
                <a:gd name="connsiteY5" fmla="*/ 7439 h 12735"/>
                <a:gd name="connsiteX6" fmla="*/ 1667 w 10001"/>
                <a:gd name="connsiteY6" fmla="*/ 2439 h 12735"/>
                <a:gd name="connsiteX0" fmla="*/ 8333 w 10001"/>
                <a:gd name="connsiteY0" fmla="*/ 12439 h 12735"/>
                <a:gd name="connsiteX1" fmla="*/ 9386 w 10001"/>
                <a:gd name="connsiteY1" fmla="*/ 6996 h 12735"/>
                <a:gd name="connsiteX2" fmla="*/ 8333 w 10001"/>
                <a:gd name="connsiteY2" fmla="*/ 2439 h 12735"/>
                <a:gd name="connsiteX0" fmla="*/ 1667 w 10001"/>
                <a:gd name="connsiteY0" fmla="*/ 2439 h 12735"/>
                <a:gd name="connsiteX1" fmla="*/ 8506 w 10001"/>
                <a:gd name="connsiteY1" fmla="*/ 0 h 12735"/>
                <a:gd name="connsiteX2" fmla="*/ 10000 w 10001"/>
                <a:gd name="connsiteY2" fmla="*/ 7439 h 12735"/>
                <a:gd name="connsiteX3" fmla="*/ 8333 w 10001"/>
                <a:gd name="connsiteY3" fmla="*/ 12439 h 12735"/>
                <a:gd name="connsiteX4" fmla="*/ 1667 w 10001"/>
                <a:gd name="connsiteY4" fmla="*/ 12735 h 12735"/>
                <a:gd name="connsiteX5" fmla="*/ 0 w 10001"/>
                <a:gd name="connsiteY5" fmla="*/ 7439 h 12735"/>
                <a:gd name="connsiteX6" fmla="*/ 1667 w 10001"/>
                <a:gd name="connsiteY6" fmla="*/ 2439 h 12735"/>
                <a:gd name="connsiteX0" fmla="*/ 1824 w 10158"/>
                <a:gd name="connsiteY0" fmla="*/ 2439 h 12735"/>
                <a:gd name="connsiteX1" fmla="*/ 8490 w 10158"/>
                <a:gd name="connsiteY1" fmla="*/ 2439 h 12735"/>
                <a:gd name="connsiteX2" fmla="*/ 10157 w 10158"/>
                <a:gd name="connsiteY2" fmla="*/ 7439 h 12735"/>
                <a:gd name="connsiteX3" fmla="*/ 8490 w 10158"/>
                <a:gd name="connsiteY3" fmla="*/ 12439 h 12735"/>
                <a:gd name="connsiteX4" fmla="*/ 1824 w 10158"/>
                <a:gd name="connsiteY4" fmla="*/ 12439 h 12735"/>
                <a:gd name="connsiteX5" fmla="*/ 157 w 10158"/>
                <a:gd name="connsiteY5" fmla="*/ 7439 h 12735"/>
                <a:gd name="connsiteX6" fmla="*/ 1824 w 10158"/>
                <a:gd name="connsiteY6" fmla="*/ 2439 h 12735"/>
                <a:gd name="connsiteX0" fmla="*/ 8490 w 10158"/>
                <a:gd name="connsiteY0" fmla="*/ 12439 h 12735"/>
                <a:gd name="connsiteX1" fmla="*/ 9543 w 10158"/>
                <a:gd name="connsiteY1" fmla="*/ 6996 h 12735"/>
                <a:gd name="connsiteX2" fmla="*/ 8490 w 10158"/>
                <a:gd name="connsiteY2" fmla="*/ 2439 h 12735"/>
                <a:gd name="connsiteX0" fmla="*/ 1824 w 10158"/>
                <a:gd name="connsiteY0" fmla="*/ 2439 h 12735"/>
                <a:gd name="connsiteX1" fmla="*/ 8663 w 10158"/>
                <a:gd name="connsiteY1" fmla="*/ 0 h 12735"/>
                <a:gd name="connsiteX2" fmla="*/ 10157 w 10158"/>
                <a:gd name="connsiteY2" fmla="*/ 7439 h 12735"/>
                <a:gd name="connsiteX3" fmla="*/ 8490 w 10158"/>
                <a:gd name="connsiteY3" fmla="*/ 12439 h 12735"/>
                <a:gd name="connsiteX4" fmla="*/ 1824 w 10158"/>
                <a:gd name="connsiteY4" fmla="*/ 12735 h 12735"/>
                <a:gd name="connsiteX5" fmla="*/ 0 w 10158"/>
                <a:gd name="connsiteY5" fmla="*/ 7956 h 12735"/>
                <a:gd name="connsiteX6" fmla="*/ 1824 w 10158"/>
                <a:gd name="connsiteY6" fmla="*/ 2439 h 12735"/>
                <a:gd name="connsiteX0" fmla="*/ 1884 w 10218"/>
                <a:gd name="connsiteY0" fmla="*/ 2439 h 12735"/>
                <a:gd name="connsiteX1" fmla="*/ 8550 w 10218"/>
                <a:gd name="connsiteY1" fmla="*/ 2439 h 12735"/>
                <a:gd name="connsiteX2" fmla="*/ 10217 w 10218"/>
                <a:gd name="connsiteY2" fmla="*/ 7439 h 12735"/>
                <a:gd name="connsiteX3" fmla="*/ 8550 w 10218"/>
                <a:gd name="connsiteY3" fmla="*/ 12439 h 12735"/>
                <a:gd name="connsiteX4" fmla="*/ 1884 w 10218"/>
                <a:gd name="connsiteY4" fmla="*/ 12439 h 12735"/>
                <a:gd name="connsiteX5" fmla="*/ 217 w 10218"/>
                <a:gd name="connsiteY5" fmla="*/ 7439 h 12735"/>
                <a:gd name="connsiteX6" fmla="*/ 1884 w 10218"/>
                <a:gd name="connsiteY6" fmla="*/ 2439 h 12735"/>
                <a:gd name="connsiteX0" fmla="*/ 8550 w 10218"/>
                <a:gd name="connsiteY0" fmla="*/ 12439 h 12735"/>
                <a:gd name="connsiteX1" fmla="*/ 9603 w 10218"/>
                <a:gd name="connsiteY1" fmla="*/ 6996 h 12735"/>
                <a:gd name="connsiteX2" fmla="*/ 8550 w 10218"/>
                <a:gd name="connsiteY2" fmla="*/ 2439 h 12735"/>
                <a:gd name="connsiteX0" fmla="*/ 1884 w 10218"/>
                <a:gd name="connsiteY0" fmla="*/ 2439 h 12735"/>
                <a:gd name="connsiteX1" fmla="*/ 8723 w 10218"/>
                <a:gd name="connsiteY1" fmla="*/ 0 h 12735"/>
                <a:gd name="connsiteX2" fmla="*/ 10217 w 10218"/>
                <a:gd name="connsiteY2" fmla="*/ 7439 h 12735"/>
                <a:gd name="connsiteX3" fmla="*/ 8550 w 10218"/>
                <a:gd name="connsiteY3" fmla="*/ 12439 h 12735"/>
                <a:gd name="connsiteX4" fmla="*/ 1884 w 10218"/>
                <a:gd name="connsiteY4" fmla="*/ 12735 h 12735"/>
                <a:gd name="connsiteX5" fmla="*/ 60 w 10218"/>
                <a:gd name="connsiteY5" fmla="*/ 7956 h 12735"/>
                <a:gd name="connsiteX6" fmla="*/ 569 w 10218"/>
                <a:gd name="connsiteY6" fmla="*/ 3595 h 12735"/>
                <a:gd name="connsiteX7" fmla="*/ 1884 w 10218"/>
                <a:gd name="connsiteY7" fmla="*/ 2439 h 12735"/>
                <a:gd name="connsiteX0" fmla="*/ 1844 w 10178"/>
                <a:gd name="connsiteY0" fmla="*/ 2439 h 12587"/>
                <a:gd name="connsiteX1" fmla="*/ 8510 w 10178"/>
                <a:gd name="connsiteY1" fmla="*/ 2439 h 12587"/>
                <a:gd name="connsiteX2" fmla="*/ 10177 w 10178"/>
                <a:gd name="connsiteY2" fmla="*/ 7439 h 12587"/>
                <a:gd name="connsiteX3" fmla="*/ 8510 w 10178"/>
                <a:gd name="connsiteY3" fmla="*/ 12439 h 12587"/>
                <a:gd name="connsiteX4" fmla="*/ 1844 w 10178"/>
                <a:gd name="connsiteY4" fmla="*/ 12439 h 12587"/>
                <a:gd name="connsiteX5" fmla="*/ 177 w 10178"/>
                <a:gd name="connsiteY5" fmla="*/ 7439 h 12587"/>
                <a:gd name="connsiteX6" fmla="*/ 1844 w 10178"/>
                <a:gd name="connsiteY6" fmla="*/ 2439 h 12587"/>
                <a:gd name="connsiteX0" fmla="*/ 8510 w 10178"/>
                <a:gd name="connsiteY0" fmla="*/ 12439 h 12587"/>
                <a:gd name="connsiteX1" fmla="*/ 9563 w 10178"/>
                <a:gd name="connsiteY1" fmla="*/ 6996 h 12587"/>
                <a:gd name="connsiteX2" fmla="*/ 8510 w 10178"/>
                <a:gd name="connsiteY2" fmla="*/ 2439 h 12587"/>
                <a:gd name="connsiteX0" fmla="*/ 1844 w 10178"/>
                <a:gd name="connsiteY0" fmla="*/ 2439 h 12587"/>
                <a:gd name="connsiteX1" fmla="*/ 8683 w 10178"/>
                <a:gd name="connsiteY1" fmla="*/ 0 h 12587"/>
                <a:gd name="connsiteX2" fmla="*/ 10177 w 10178"/>
                <a:gd name="connsiteY2" fmla="*/ 7439 h 12587"/>
                <a:gd name="connsiteX3" fmla="*/ 8510 w 10178"/>
                <a:gd name="connsiteY3" fmla="*/ 12439 h 12587"/>
                <a:gd name="connsiteX4" fmla="*/ 1136 w 10178"/>
                <a:gd name="connsiteY4" fmla="*/ 12587 h 12587"/>
                <a:gd name="connsiteX5" fmla="*/ 20 w 10178"/>
                <a:gd name="connsiteY5" fmla="*/ 7956 h 12587"/>
                <a:gd name="connsiteX6" fmla="*/ 529 w 10178"/>
                <a:gd name="connsiteY6" fmla="*/ 3595 h 12587"/>
                <a:gd name="connsiteX7" fmla="*/ 1844 w 1017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8570 w 10238"/>
                <a:gd name="connsiteY2" fmla="*/ 2439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439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9246 w 10238"/>
                <a:gd name="connsiteY2" fmla="*/ 0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439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10189 w 10238"/>
                <a:gd name="connsiteY2"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439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10189 w 10238"/>
                <a:gd name="connsiteY2"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513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505 w 10238"/>
                <a:gd name="connsiteY1" fmla="*/ 9507 h 12587"/>
                <a:gd name="connsiteX2" fmla="*/ 9623 w 10238"/>
                <a:gd name="connsiteY2" fmla="*/ 6996 h 12587"/>
                <a:gd name="connsiteX3" fmla="*/ 10189 w 10238"/>
                <a:gd name="connsiteY3"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513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505 w 10238"/>
                <a:gd name="connsiteY1" fmla="*/ 9507 h 12587"/>
                <a:gd name="connsiteX2" fmla="*/ 9623 w 10238"/>
                <a:gd name="connsiteY2" fmla="*/ 6996 h 12587"/>
                <a:gd name="connsiteX3" fmla="*/ 10189 w 10238"/>
                <a:gd name="connsiteY3"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513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505 w 10237"/>
                <a:gd name="connsiteY1" fmla="*/ 9507 h 12587"/>
                <a:gd name="connsiteX2" fmla="*/ 9623 w 10237"/>
                <a:gd name="connsiteY2" fmla="*/ 6996 h 12587"/>
                <a:gd name="connsiteX3" fmla="*/ 10189 w 10237"/>
                <a:gd name="connsiteY3"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7 w 10237"/>
                <a:gd name="connsiteY5" fmla="*/ 8104 h 12587"/>
                <a:gd name="connsiteX6" fmla="*/ 589 w 10237"/>
                <a:gd name="connsiteY6" fmla="*/ 3595 h 12587"/>
                <a:gd name="connsiteX7" fmla="*/ 1904 w 10237"/>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017 w 10237"/>
                <a:gd name="connsiteY1" fmla="*/ 12093 h 12587"/>
                <a:gd name="connsiteX2" fmla="*/ 9505 w 10237"/>
                <a:gd name="connsiteY2" fmla="*/ 9507 h 12587"/>
                <a:gd name="connsiteX3" fmla="*/ 9623 w 10237"/>
                <a:gd name="connsiteY3" fmla="*/ 6996 h 12587"/>
                <a:gd name="connsiteX4" fmla="*/ 10189 w 10237"/>
                <a:gd name="connsiteY4"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7 w 10237"/>
                <a:gd name="connsiteY5" fmla="*/ 8104 h 12587"/>
                <a:gd name="connsiteX6" fmla="*/ 589 w 10237"/>
                <a:gd name="connsiteY6" fmla="*/ 3595 h 12587"/>
                <a:gd name="connsiteX7" fmla="*/ 1904 w 10237"/>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017 w 10237"/>
                <a:gd name="connsiteY1" fmla="*/ 12093 h 12587"/>
                <a:gd name="connsiteX2" fmla="*/ 9505 w 10237"/>
                <a:gd name="connsiteY2" fmla="*/ 9507 h 12587"/>
                <a:gd name="connsiteX3" fmla="*/ 9623 w 10237"/>
                <a:gd name="connsiteY3" fmla="*/ 6996 h 12587"/>
                <a:gd name="connsiteX4" fmla="*/ 10189 w 10237"/>
                <a:gd name="connsiteY4"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7 w 10237"/>
                <a:gd name="connsiteY5" fmla="*/ 8104 h 12587"/>
                <a:gd name="connsiteX6" fmla="*/ 589 w 10237"/>
                <a:gd name="connsiteY6" fmla="*/ 3595 h 12587"/>
                <a:gd name="connsiteX7" fmla="*/ 1904 w 10237"/>
                <a:gd name="connsiteY7" fmla="*/ 2439 h 12587"/>
                <a:gd name="connsiteX0" fmla="*/ 1919 w 10252"/>
                <a:gd name="connsiteY0" fmla="*/ 2439 h 12587"/>
                <a:gd name="connsiteX1" fmla="*/ 8585 w 10252"/>
                <a:gd name="connsiteY1" fmla="*/ 2439 h 12587"/>
                <a:gd name="connsiteX2" fmla="*/ 10252 w 10252"/>
                <a:gd name="connsiteY2" fmla="*/ 7439 h 12587"/>
                <a:gd name="connsiteX3" fmla="*/ 8585 w 10252"/>
                <a:gd name="connsiteY3" fmla="*/ 12439 h 12587"/>
                <a:gd name="connsiteX4" fmla="*/ 1919 w 10252"/>
                <a:gd name="connsiteY4" fmla="*/ 12439 h 12587"/>
                <a:gd name="connsiteX5" fmla="*/ 252 w 10252"/>
                <a:gd name="connsiteY5" fmla="*/ 7439 h 12587"/>
                <a:gd name="connsiteX6" fmla="*/ 1919 w 10252"/>
                <a:gd name="connsiteY6" fmla="*/ 2439 h 12587"/>
                <a:gd name="connsiteX0" fmla="*/ 8585 w 10252"/>
                <a:gd name="connsiteY0" fmla="*/ 12439 h 12587"/>
                <a:gd name="connsiteX1" fmla="*/ 9032 w 10252"/>
                <a:gd name="connsiteY1" fmla="*/ 12093 h 12587"/>
                <a:gd name="connsiteX2" fmla="*/ 9520 w 10252"/>
                <a:gd name="connsiteY2" fmla="*/ 9507 h 12587"/>
                <a:gd name="connsiteX3" fmla="*/ 9638 w 10252"/>
                <a:gd name="connsiteY3" fmla="*/ 6996 h 12587"/>
                <a:gd name="connsiteX4" fmla="*/ 10204 w 10252"/>
                <a:gd name="connsiteY4" fmla="*/ 7463 h 12587"/>
                <a:gd name="connsiteX0" fmla="*/ 1919 w 10252"/>
                <a:gd name="connsiteY0" fmla="*/ 2439 h 12587"/>
                <a:gd name="connsiteX1" fmla="*/ 8758 w 10252"/>
                <a:gd name="connsiteY1" fmla="*/ 0 h 12587"/>
                <a:gd name="connsiteX2" fmla="*/ 10252 w 10252"/>
                <a:gd name="connsiteY2" fmla="*/ 7439 h 12587"/>
                <a:gd name="connsiteX3" fmla="*/ 8648 w 10252"/>
                <a:gd name="connsiteY3" fmla="*/ 12513 h 12587"/>
                <a:gd name="connsiteX4" fmla="*/ 1211 w 10252"/>
                <a:gd name="connsiteY4" fmla="*/ 12587 h 12587"/>
                <a:gd name="connsiteX5" fmla="*/ 16 w 10252"/>
                <a:gd name="connsiteY5" fmla="*/ 8030 h 12587"/>
                <a:gd name="connsiteX6" fmla="*/ 604 w 10252"/>
                <a:gd name="connsiteY6" fmla="*/ 3595 h 12587"/>
                <a:gd name="connsiteX7" fmla="*/ 1919 w 10252"/>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017 w 10237"/>
                <a:gd name="connsiteY1" fmla="*/ 12093 h 12587"/>
                <a:gd name="connsiteX2" fmla="*/ 9505 w 10237"/>
                <a:gd name="connsiteY2" fmla="*/ 9507 h 12587"/>
                <a:gd name="connsiteX3" fmla="*/ 9623 w 10237"/>
                <a:gd name="connsiteY3" fmla="*/ 6996 h 12587"/>
                <a:gd name="connsiteX4" fmla="*/ 10189 w 10237"/>
                <a:gd name="connsiteY4"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 w 10237"/>
                <a:gd name="connsiteY5" fmla="*/ 8030 h 12587"/>
                <a:gd name="connsiteX6" fmla="*/ 589 w 10237"/>
                <a:gd name="connsiteY6" fmla="*/ 3595 h 12587"/>
                <a:gd name="connsiteX7" fmla="*/ 1904 w 10237"/>
                <a:gd name="connsiteY7" fmla="*/ 2439 h 1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37" h="12587" stroke="0" extrusionOk="0">
                  <a:moveTo>
                    <a:pt x="1904" y="2439"/>
                  </a:moveTo>
                  <a:lnTo>
                    <a:pt x="8570" y="2439"/>
                  </a:lnTo>
                  <a:cubicBezTo>
                    <a:pt x="9491" y="2439"/>
                    <a:pt x="10237" y="4678"/>
                    <a:pt x="10237" y="7439"/>
                  </a:cubicBezTo>
                  <a:cubicBezTo>
                    <a:pt x="10237" y="10200"/>
                    <a:pt x="9491" y="12439"/>
                    <a:pt x="8570" y="12439"/>
                  </a:cubicBezTo>
                  <a:lnTo>
                    <a:pt x="1904" y="12439"/>
                  </a:lnTo>
                  <a:cubicBezTo>
                    <a:pt x="983" y="12439"/>
                    <a:pt x="237" y="10200"/>
                    <a:pt x="237" y="7439"/>
                  </a:cubicBezTo>
                  <a:cubicBezTo>
                    <a:pt x="237" y="4678"/>
                    <a:pt x="983" y="2439"/>
                    <a:pt x="1904" y="2439"/>
                  </a:cubicBezTo>
                  <a:close/>
                </a:path>
                <a:path w="10237" h="12587" fill="none" extrusionOk="0">
                  <a:moveTo>
                    <a:pt x="8570" y="12439"/>
                  </a:moveTo>
                  <a:cubicBezTo>
                    <a:pt x="8592" y="12406"/>
                    <a:pt x="8861" y="12582"/>
                    <a:pt x="9017" y="12093"/>
                  </a:cubicBezTo>
                  <a:cubicBezTo>
                    <a:pt x="9362" y="11604"/>
                    <a:pt x="9352" y="10381"/>
                    <a:pt x="9505" y="9507"/>
                  </a:cubicBezTo>
                  <a:cubicBezTo>
                    <a:pt x="9681" y="8600"/>
                    <a:pt x="9341" y="7669"/>
                    <a:pt x="9623" y="6996"/>
                  </a:cubicBezTo>
                  <a:cubicBezTo>
                    <a:pt x="9623" y="4235"/>
                    <a:pt x="9268" y="7463"/>
                    <a:pt x="10189" y="7463"/>
                  </a:cubicBezTo>
                </a:path>
                <a:path w="10237" h="12587" fill="none">
                  <a:moveTo>
                    <a:pt x="1904" y="2439"/>
                  </a:moveTo>
                  <a:lnTo>
                    <a:pt x="8743" y="0"/>
                  </a:lnTo>
                  <a:cubicBezTo>
                    <a:pt x="9664" y="0"/>
                    <a:pt x="10255" y="5354"/>
                    <a:pt x="10237" y="7439"/>
                  </a:cubicBezTo>
                  <a:cubicBezTo>
                    <a:pt x="10219" y="9524"/>
                    <a:pt x="9554" y="12513"/>
                    <a:pt x="8633" y="12513"/>
                  </a:cubicBezTo>
                  <a:lnTo>
                    <a:pt x="1196" y="12587"/>
                  </a:lnTo>
                  <a:cubicBezTo>
                    <a:pt x="275" y="12587"/>
                    <a:pt x="-8" y="9972"/>
                    <a:pt x="1" y="8030"/>
                  </a:cubicBezTo>
                  <a:cubicBezTo>
                    <a:pt x="10" y="6088"/>
                    <a:pt x="285" y="4514"/>
                    <a:pt x="589" y="3595"/>
                  </a:cubicBezTo>
                  <a:cubicBezTo>
                    <a:pt x="893" y="2676"/>
                    <a:pt x="755" y="2841"/>
                    <a:pt x="1904" y="2439"/>
                  </a:cubicBezTo>
                  <a:close/>
                </a:path>
              </a:pathLst>
            </a:custGeom>
            <a:gradFill>
              <a:gsLst>
                <a:gs pos="0">
                  <a:schemeClr val="bg1">
                    <a:lumMod val="75000"/>
                  </a:schemeClr>
                </a:gs>
                <a:gs pos="50000">
                  <a:schemeClr val="accent1">
                    <a:tint val="44500"/>
                    <a:satMod val="160000"/>
                  </a:schemeClr>
                </a:gs>
                <a:gs pos="100000">
                  <a:schemeClr val="accent1">
                    <a:tint val="23500"/>
                    <a:satMod val="160000"/>
                  </a:schemeClr>
                </a:gs>
              </a:gsLst>
              <a:lin ang="18900000" scaled="1"/>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0" name="正方形/長方形 32"/>
            <p:cNvSpPr/>
            <p:nvPr/>
          </p:nvSpPr>
          <p:spPr>
            <a:xfrm>
              <a:off x="2382838" y="2927350"/>
              <a:ext cx="215900" cy="427038"/>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720080">
                  <a:moveTo>
                    <a:pt x="0" y="0"/>
                  </a:moveTo>
                  <a:lnTo>
                    <a:pt x="360040" y="0"/>
                  </a:lnTo>
                  <a:lnTo>
                    <a:pt x="360040" y="720080"/>
                  </a:lnTo>
                  <a:lnTo>
                    <a:pt x="0" y="662930"/>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 name="正方形/長方形 32"/>
            <p:cNvSpPr/>
            <p:nvPr/>
          </p:nvSpPr>
          <p:spPr>
            <a:xfrm>
              <a:off x="4427538" y="3067050"/>
              <a:ext cx="360362" cy="504825"/>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720080">
                  <a:moveTo>
                    <a:pt x="0" y="0"/>
                  </a:moveTo>
                  <a:lnTo>
                    <a:pt x="360040" y="0"/>
                  </a:lnTo>
                  <a:lnTo>
                    <a:pt x="360040" y="720080"/>
                  </a:lnTo>
                  <a:lnTo>
                    <a:pt x="0" y="662930"/>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2" name="正方形/長方形 32"/>
            <p:cNvSpPr/>
            <p:nvPr/>
          </p:nvSpPr>
          <p:spPr>
            <a:xfrm>
              <a:off x="1897063" y="2997200"/>
              <a:ext cx="288925" cy="647700"/>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720080">
                  <a:moveTo>
                    <a:pt x="0" y="0"/>
                  </a:moveTo>
                  <a:lnTo>
                    <a:pt x="360040" y="0"/>
                  </a:lnTo>
                  <a:lnTo>
                    <a:pt x="360040" y="720080"/>
                  </a:lnTo>
                  <a:lnTo>
                    <a:pt x="0" y="662930"/>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 name="正方形/長方形 32"/>
            <p:cNvSpPr/>
            <p:nvPr/>
          </p:nvSpPr>
          <p:spPr>
            <a:xfrm rot="5400000" flipV="1">
              <a:off x="2266950" y="3289301"/>
              <a:ext cx="422275" cy="419100"/>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 name="connsiteX0" fmla="*/ 0 w 360040"/>
                <a:gd name="connsiteY0" fmla="*/ 0 h 720080"/>
                <a:gd name="connsiteX1" fmla="*/ 297782 w 360040"/>
                <a:gd name="connsiteY1" fmla="*/ 4 h 720080"/>
                <a:gd name="connsiteX2" fmla="*/ 360040 w 360040"/>
                <a:gd name="connsiteY2" fmla="*/ 720080 h 720080"/>
                <a:gd name="connsiteX3" fmla="*/ 0 w 360040"/>
                <a:gd name="connsiteY3" fmla="*/ 662930 h 720080"/>
                <a:gd name="connsiteX4" fmla="*/ 0 w 360040"/>
                <a:gd name="connsiteY4" fmla="*/ 0 h 720080"/>
                <a:gd name="connsiteX0" fmla="*/ 0 w 360040"/>
                <a:gd name="connsiteY0" fmla="*/ 0 h 720080"/>
                <a:gd name="connsiteX1" fmla="*/ 297782 w 360040"/>
                <a:gd name="connsiteY1" fmla="*/ 4 h 720080"/>
                <a:gd name="connsiteX2" fmla="*/ 360040 w 360040"/>
                <a:gd name="connsiteY2" fmla="*/ 720080 h 720080"/>
                <a:gd name="connsiteX3" fmla="*/ 16244 w 360040"/>
                <a:gd name="connsiteY3" fmla="*/ 657494 h 720080"/>
                <a:gd name="connsiteX4" fmla="*/ 0 w 3600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720080">
                  <a:moveTo>
                    <a:pt x="0" y="0"/>
                  </a:moveTo>
                  <a:lnTo>
                    <a:pt x="297782" y="4"/>
                  </a:lnTo>
                  <a:lnTo>
                    <a:pt x="360040" y="720080"/>
                  </a:lnTo>
                  <a:lnTo>
                    <a:pt x="16244" y="657494"/>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4" name="正方形/長方形 32"/>
            <p:cNvSpPr/>
            <p:nvPr/>
          </p:nvSpPr>
          <p:spPr>
            <a:xfrm>
              <a:off x="3059113" y="2676525"/>
              <a:ext cx="792162" cy="401638"/>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 name="connsiteX0" fmla="*/ 0 w 360040"/>
                <a:gd name="connsiteY0" fmla="*/ 0 h 662931"/>
                <a:gd name="connsiteX1" fmla="*/ 360040 w 360040"/>
                <a:gd name="connsiteY1" fmla="*/ 0 h 662931"/>
                <a:gd name="connsiteX2" fmla="*/ 360040 w 360040"/>
                <a:gd name="connsiteY2" fmla="*/ 621483 h 662931"/>
                <a:gd name="connsiteX3" fmla="*/ 0 w 360040"/>
                <a:gd name="connsiteY3" fmla="*/ 662930 h 662931"/>
                <a:gd name="connsiteX4" fmla="*/ 0 w 360040"/>
                <a:gd name="connsiteY4" fmla="*/ 0 h 662931"/>
                <a:gd name="connsiteX0" fmla="*/ 0 w 360040"/>
                <a:gd name="connsiteY0" fmla="*/ 0 h 623490"/>
                <a:gd name="connsiteX1" fmla="*/ 360040 w 360040"/>
                <a:gd name="connsiteY1" fmla="*/ 0 h 623490"/>
                <a:gd name="connsiteX2" fmla="*/ 360040 w 360040"/>
                <a:gd name="connsiteY2" fmla="*/ 621483 h 623490"/>
                <a:gd name="connsiteX3" fmla="*/ 0 w 360040"/>
                <a:gd name="connsiteY3" fmla="*/ 623490 h 623490"/>
                <a:gd name="connsiteX4" fmla="*/ 0 w 360040"/>
                <a:gd name="connsiteY4" fmla="*/ 0 h 623490"/>
                <a:gd name="connsiteX0" fmla="*/ 0 w 360040"/>
                <a:gd name="connsiteY0" fmla="*/ 0 h 623490"/>
                <a:gd name="connsiteX1" fmla="*/ 357154 w 360040"/>
                <a:gd name="connsiteY1" fmla="*/ 103527 h 623490"/>
                <a:gd name="connsiteX2" fmla="*/ 360040 w 360040"/>
                <a:gd name="connsiteY2" fmla="*/ 621483 h 623490"/>
                <a:gd name="connsiteX3" fmla="*/ 0 w 360040"/>
                <a:gd name="connsiteY3" fmla="*/ 623490 h 623490"/>
                <a:gd name="connsiteX4" fmla="*/ 0 w 360040"/>
                <a:gd name="connsiteY4" fmla="*/ 0 h 62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623490">
                  <a:moveTo>
                    <a:pt x="0" y="0"/>
                  </a:moveTo>
                  <a:lnTo>
                    <a:pt x="357154" y="103527"/>
                  </a:lnTo>
                  <a:lnTo>
                    <a:pt x="360040" y="621483"/>
                  </a:lnTo>
                  <a:lnTo>
                    <a:pt x="0" y="623490"/>
                  </a:lnTo>
                  <a:lnTo>
                    <a:pt x="0" y="0"/>
                  </a:lnTo>
                  <a:close/>
                </a:path>
              </a:pathLst>
            </a:cu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5" name="正方形/長方形 32"/>
            <p:cNvSpPr/>
            <p:nvPr/>
          </p:nvSpPr>
          <p:spPr>
            <a:xfrm rot="10800000">
              <a:off x="2960688" y="2676525"/>
              <a:ext cx="98425" cy="392113"/>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 name="connsiteX0" fmla="*/ 0 w 360040"/>
                <a:gd name="connsiteY0" fmla="*/ 0 h 727816"/>
                <a:gd name="connsiteX1" fmla="*/ 360040 w 360040"/>
                <a:gd name="connsiteY1" fmla="*/ 0 h 727816"/>
                <a:gd name="connsiteX2" fmla="*/ 360040 w 360040"/>
                <a:gd name="connsiteY2" fmla="*/ 720080 h 727816"/>
                <a:gd name="connsiteX3" fmla="*/ 0 w 360040"/>
                <a:gd name="connsiteY3" fmla="*/ 727816 h 727816"/>
                <a:gd name="connsiteX4" fmla="*/ 0 w 360040"/>
                <a:gd name="connsiteY4" fmla="*/ 0 h 727816"/>
                <a:gd name="connsiteX0" fmla="*/ 0 w 360040"/>
                <a:gd name="connsiteY0" fmla="*/ 0 h 727816"/>
                <a:gd name="connsiteX1" fmla="*/ 360040 w 360040"/>
                <a:gd name="connsiteY1" fmla="*/ 0 h 727816"/>
                <a:gd name="connsiteX2" fmla="*/ 348566 w 360040"/>
                <a:gd name="connsiteY2" fmla="*/ 684687 h 727816"/>
                <a:gd name="connsiteX3" fmla="*/ 0 w 360040"/>
                <a:gd name="connsiteY3" fmla="*/ 727816 h 727816"/>
                <a:gd name="connsiteX4" fmla="*/ 0 w 360040"/>
                <a:gd name="connsiteY4" fmla="*/ 0 h 727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727816">
                  <a:moveTo>
                    <a:pt x="0" y="0"/>
                  </a:moveTo>
                  <a:lnTo>
                    <a:pt x="360040" y="0"/>
                  </a:lnTo>
                  <a:lnTo>
                    <a:pt x="348566" y="684687"/>
                  </a:lnTo>
                  <a:lnTo>
                    <a:pt x="0" y="727816"/>
                  </a:lnTo>
                  <a:lnTo>
                    <a:pt x="0" y="0"/>
                  </a:lnTo>
                  <a:close/>
                </a:path>
              </a:pathLst>
            </a:cu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6" name="フローチャート : 直接アクセス記憶 35"/>
            <p:cNvSpPr/>
            <p:nvPr/>
          </p:nvSpPr>
          <p:spPr>
            <a:xfrm rot="10800000">
              <a:off x="2687638" y="3068638"/>
              <a:ext cx="2070100" cy="571500"/>
            </a:xfrm>
            <a:custGeom>
              <a:avLst/>
              <a:gdLst>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6666 w 10000"/>
                <a:gd name="connsiteY1" fmla="*/ 5000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333 w 10000"/>
                <a:gd name="connsiteY0" fmla="*/ 10000 h 10000"/>
                <a:gd name="connsiteX1" fmla="*/ 9386 w 10000"/>
                <a:gd name="connsiteY1" fmla="*/ 4557 h 10000"/>
                <a:gd name="connsiteX2" fmla="*/ 8333 w 10000"/>
                <a:gd name="connsiteY2" fmla="*/ 0 h 10000"/>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1"/>
                <a:gd name="connsiteY0" fmla="*/ 2439 h 12439"/>
                <a:gd name="connsiteX1" fmla="*/ 8333 w 10001"/>
                <a:gd name="connsiteY1" fmla="*/ 2439 h 12439"/>
                <a:gd name="connsiteX2" fmla="*/ 10000 w 10001"/>
                <a:gd name="connsiteY2" fmla="*/ 7439 h 12439"/>
                <a:gd name="connsiteX3" fmla="*/ 8333 w 10001"/>
                <a:gd name="connsiteY3" fmla="*/ 12439 h 12439"/>
                <a:gd name="connsiteX4" fmla="*/ 1667 w 10001"/>
                <a:gd name="connsiteY4" fmla="*/ 12439 h 12439"/>
                <a:gd name="connsiteX5" fmla="*/ 0 w 10001"/>
                <a:gd name="connsiteY5" fmla="*/ 7439 h 12439"/>
                <a:gd name="connsiteX6" fmla="*/ 1667 w 10001"/>
                <a:gd name="connsiteY6" fmla="*/ 2439 h 12439"/>
                <a:gd name="connsiteX0" fmla="*/ 8333 w 10001"/>
                <a:gd name="connsiteY0" fmla="*/ 12439 h 12439"/>
                <a:gd name="connsiteX1" fmla="*/ 9386 w 10001"/>
                <a:gd name="connsiteY1" fmla="*/ 6996 h 12439"/>
                <a:gd name="connsiteX2" fmla="*/ 8333 w 10001"/>
                <a:gd name="connsiteY2" fmla="*/ 2439 h 12439"/>
                <a:gd name="connsiteX0" fmla="*/ 1667 w 10001"/>
                <a:gd name="connsiteY0" fmla="*/ 2439 h 12439"/>
                <a:gd name="connsiteX1" fmla="*/ 8506 w 10001"/>
                <a:gd name="connsiteY1" fmla="*/ 0 h 12439"/>
                <a:gd name="connsiteX2" fmla="*/ 10000 w 10001"/>
                <a:gd name="connsiteY2" fmla="*/ 7439 h 12439"/>
                <a:gd name="connsiteX3" fmla="*/ 8333 w 10001"/>
                <a:gd name="connsiteY3" fmla="*/ 12439 h 12439"/>
                <a:gd name="connsiteX4" fmla="*/ 1667 w 10001"/>
                <a:gd name="connsiteY4" fmla="*/ 12439 h 12439"/>
                <a:gd name="connsiteX5" fmla="*/ 0 w 10001"/>
                <a:gd name="connsiteY5" fmla="*/ 7439 h 12439"/>
                <a:gd name="connsiteX6" fmla="*/ 1667 w 10001"/>
                <a:gd name="connsiteY6" fmla="*/ 2439 h 12439"/>
                <a:gd name="connsiteX0" fmla="*/ 1667 w 10001"/>
                <a:gd name="connsiteY0" fmla="*/ 2439 h 12735"/>
                <a:gd name="connsiteX1" fmla="*/ 8333 w 10001"/>
                <a:gd name="connsiteY1" fmla="*/ 2439 h 12735"/>
                <a:gd name="connsiteX2" fmla="*/ 10000 w 10001"/>
                <a:gd name="connsiteY2" fmla="*/ 7439 h 12735"/>
                <a:gd name="connsiteX3" fmla="*/ 8333 w 10001"/>
                <a:gd name="connsiteY3" fmla="*/ 12439 h 12735"/>
                <a:gd name="connsiteX4" fmla="*/ 1667 w 10001"/>
                <a:gd name="connsiteY4" fmla="*/ 12439 h 12735"/>
                <a:gd name="connsiteX5" fmla="*/ 0 w 10001"/>
                <a:gd name="connsiteY5" fmla="*/ 7439 h 12735"/>
                <a:gd name="connsiteX6" fmla="*/ 1667 w 10001"/>
                <a:gd name="connsiteY6" fmla="*/ 2439 h 12735"/>
                <a:gd name="connsiteX0" fmla="*/ 8333 w 10001"/>
                <a:gd name="connsiteY0" fmla="*/ 12439 h 12735"/>
                <a:gd name="connsiteX1" fmla="*/ 9386 w 10001"/>
                <a:gd name="connsiteY1" fmla="*/ 6996 h 12735"/>
                <a:gd name="connsiteX2" fmla="*/ 8333 w 10001"/>
                <a:gd name="connsiteY2" fmla="*/ 2439 h 12735"/>
                <a:gd name="connsiteX0" fmla="*/ 1667 w 10001"/>
                <a:gd name="connsiteY0" fmla="*/ 2439 h 12735"/>
                <a:gd name="connsiteX1" fmla="*/ 8506 w 10001"/>
                <a:gd name="connsiteY1" fmla="*/ 0 h 12735"/>
                <a:gd name="connsiteX2" fmla="*/ 10000 w 10001"/>
                <a:gd name="connsiteY2" fmla="*/ 7439 h 12735"/>
                <a:gd name="connsiteX3" fmla="*/ 8333 w 10001"/>
                <a:gd name="connsiteY3" fmla="*/ 12439 h 12735"/>
                <a:gd name="connsiteX4" fmla="*/ 1667 w 10001"/>
                <a:gd name="connsiteY4" fmla="*/ 12735 h 12735"/>
                <a:gd name="connsiteX5" fmla="*/ 0 w 10001"/>
                <a:gd name="connsiteY5" fmla="*/ 7439 h 12735"/>
                <a:gd name="connsiteX6" fmla="*/ 1667 w 10001"/>
                <a:gd name="connsiteY6" fmla="*/ 2439 h 12735"/>
                <a:gd name="connsiteX0" fmla="*/ 1824 w 10158"/>
                <a:gd name="connsiteY0" fmla="*/ 2439 h 12735"/>
                <a:gd name="connsiteX1" fmla="*/ 8490 w 10158"/>
                <a:gd name="connsiteY1" fmla="*/ 2439 h 12735"/>
                <a:gd name="connsiteX2" fmla="*/ 10157 w 10158"/>
                <a:gd name="connsiteY2" fmla="*/ 7439 h 12735"/>
                <a:gd name="connsiteX3" fmla="*/ 8490 w 10158"/>
                <a:gd name="connsiteY3" fmla="*/ 12439 h 12735"/>
                <a:gd name="connsiteX4" fmla="*/ 1824 w 10158"/>
                <a:gd name="connsiteY4" fmla="*/ 12439 h 12735"/>
                <a:gd name="connsiteX5" fmla="*/ 157 w 10158"/>
                <a:gd name="connsiteY5" fmla="*/ 7439 h 12735"/>
                <a:gd name="connsiteX6" fmla="*/ 1824 w 10158"/>
                <a:gd name="connsiteY6" fmla="*/ 2439 h 12735"/>
                <a:gd name="connsiteX0" fmla="*/ 8490 w 10158"/>
                <a:gd name="connsiteY0" fmla="*/ 12439 h 12735"/>
                <a:gd name="connsiteX1" fmla="*/ 9543 w 10158"/>
                <a:gd name="connsiteY1" fmla="*/ 6996 h 12735"/>
                <a:gd name="connsiteX2" fmla="*/ 8490 w 10158"/>
                <a:gd name="connsiteY2" fmla="*/ 2439 h 12735"/>
                <a:gd name="connsiteX0" fmla="*/ 1824 w 10158"/>
                <a:gd name="connsiteY0" fmla="*/ 2439 h 12735"/>
                <a:gd name="connsiteX1" fmla="*/ 8663 w 10158"/>
                <a:gd name="connsiteY1" fmla="*/ 0 h 12735"/>
                <a:gd name="connsiteX2" fmla="*/ 10157 w 10158"/>
                <a:gd name="connsiteY2" fmla="*/ 7439 h 12735"/>
                <a:gd name="connsiteX3" fmla="*/ 8490 w 10158"/>
                <a:gd name="connsiteY3" fmla="*/ 12439 h 12735"/>
                <a:gd name="connsiteX4" fmla="*/ 1824 w 10158"/>
                <a:gd name="connsiteY4" fmla="*/ 12735 h 12735"/>
                <a:gd name="connsiteX5" fmla="*/ 0 w 10158"/>
                <a:gd name="connsiteY5" fmla="*/ 7956 h 12735"/>
                <a:gd name="connsiteX6" fmla="*/ 1824 w 10158"/>
                <a:gd name="connsiteY6" fmla="*/ 2439 h 12735"/>
                <a:gd name="connsiteX0" fmla="*/ 1884 w 10218"/>
                <a:gd name="connsiteY0" fmla="*/ 2439 h 12735"/>
                <a:gd name="connsiteX1" fmla="*/ 8550 w 10218"/>
                <a:gd name="connsiteY1" fmla="*/ 2439 h 12735"/>
                <a:gd name="connsiteX2" fmla="*/ 10217 w 10218"/>
                <a:gd name="connsiteY2" fmla="*/ 7439 h 12735"/>
                <a:gd name="connsiteX3" fmla="*/ 8550 w 10218"/>
                <a:gd name="connsiteY3" fmla="*/ 12439 h 12735"/>
                <a:gd name="connsiteX4" fmla="*/ 1884 w 10218"/>
                <a:gd name="connsiteY4" fmla="*/ 12439 h 12735"/>
                <a:gd name="connsiteX5" fmla="*/ 217 w 10218"/>
                <a:gd name="connsiteY5" fmla="*/ 7439 h 12735"/>
                <a:gd name="connsiteX6" fmla="*/ 1884 w 10218"/>
                <a:gd name="connsiteY6" fmla="*/ 2439 h 12735"/>
                <a:gd name="connsiteX0" fmla="*/ 8550 w 10218"/>
                <a:gd name="connsiteY0" fmla="*/ 12439 h 12735"/>
                <a:gd name="connsiteX1" fmla="*/ 9603 w 10218"/>
                <a:gd name="connsiteY1" fmla="*/ 6996 h 12735"/>
                <a:gd name="connsiteX2" fmla="*/ 8550 w 10218"/>
                <a:gd name="connsiteY2" fmla="*/ 2439 h 12735"/>
                <a:gd name="connsiteX0" fmla="*/ 1884 w 10218"/>
                <a:gd name="connsiteY0" fmla="*/ 2439 h 12735"/>
                <a:gd name="connsiteX1" fmla="*/ 8723 w 10218"/>
                <a:gd name="connsiteY1" fmla="*/ 0 h 12735"/>
                <a:gd name="connsiteX2" fmla="*/ 10217 w 10218"/>
                <a:gd name="connsiteY2" fmla="*/ 7439 h 12735"/>
                <a:gd name="connsiteX3" fmla="*/ 8550 w 10218"/>
                <a:gd name="connsiteY3" fmla="*/ 12439 h 12735"/>
                <a:gd name="connsiteX4" fmla="*/ 1884 w 10218"/>
                <a:gd name="connsiteY4" fmla="*/ 12735 h 12735"/>
                <a:gd name="connsiteX5" fmla="*/ 60 w 10218"/>
                <a:gd name="connsiteY5" fmla="*/ 7956 h 12735"/>
                <a:gd name="connsiteX6" fmla="*/ 569 w 10218"/>
                <a:gd name="connsiteY6" fmla="*/ 3595 h 12735"/>
                <a:gd name="connsiteX7" fmla="*/ 1884 w 10218"/>
                <a:gd name="connsiteY7" fmla="*/ 2439 h 12735"/>
                <a:gd name="connsiteX0" fmla="*/ 1844 w 10178"/>
                <a:gd name="connsiteY0" fmla="*/ 2439 h 12587"/>
                <a:gd name="connsiteX1" fmla="*/ 8510 w 10178"/>
                <a:gd name="connsiteY1" fmla="*/ 2439 h 12587"/>
                <a:gd name="connsiteX2" fmla="*/ 10177 w 10178"/>
                <a:gd name="connsiteY2" fmla="*/ 7439 h 12587"/>
                <a:gd name="connsiteX3" fmla="*/ 8510 w 10178"/>
                <a:gd name="connsiteY3" fmla="*/ 12439 h 12587"/>
                <a:gd name="connsiteX4" fmla="*/ 1844 w 10178"/>
                <a:gd name="connsiteY4" fmla="*/ 12439 h 12587"/>
                <a:gd name="connsiteX5" fmla="*/ 177 w 10178"/>
                <a:gd name="connsiteY5" fmla="*/ 7439 h 12587"/>
                <a:gd name="connsiteX6" fmla="*/ 1844 w 10178"/>
                <a:gd name="connsiteY6" fmla="*/ 2439 h 12587"/>
                <a:gd name="connsiteX0" fmla="*/ 8510 w 10178"/>
                <a:gd name="connsiteY0" fmla="*/ 12439 h 12587"/>
                <a:gd name="connsiteX1" fmla="*/ 9563 w 10178"/>
                <a:gd name="connsiteY1" fmla="*/ 6996 h 12587"/>
                <a:gd name="connsiteX2" fmla="*/ 8510 w 10178"/>
                <a:gd name="connsiteY2" fmla="*/ 2439 h 12587"/>
                <a:gd name="connsiteX0" fmla="*/ 1844 w 10178"/>
                <a:gd name="connsiteY0" fmla="*/ 2439 h 12587"/>
                <a:gd name="connsiteX1" fmla="*/ 8683 w 10178"/>
                <a:gd name="connsiteY1" fmla="*/ 0 h 12587"/>
                <a:gd name="connsiteX2" fmla="*/ 10177 w 10178"/>
                <a:gd name="connsiteY2" fmla="*/ 7439 h 12587"/>
                <a:gd name="connsiteX3" fmla="*/ 8510 w 10178"/>
                <a:gd name="connsiteY3" fmla="*/ 12439 h 12587"/>
                <a:gd name="connsiteX4" fmla="*/ 1136 w 10178"/>
                <a:gd name="connsiteY4" fmla="*/ 12587 h 12587"/>
                <a:gd name="connsiteX5" fmla="*/ 20 w 10178"/>
                <a:gd name="connsiteY5" fmla="*/ 7956 h 12587"/>
                <a:gd name="connsiteX6" fmla="*/ 529 w 10178"/>
                <a:gd name="connsiteY6" fmla="*/ 3595 h 12587"/>
                <a:gd name="connsiteX7" fmla="*/ 1844 w 1017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8570 w 10238"/>
                <a:gd name="connsiteY2" fmla="*/ 2439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439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9246 w 10238"/>
                <a:gd name="connsiteY2" fmla="*/ 0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439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10189 w 10238"/>
                <a:gd name="connsiteY2"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439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623 w 10238"/>
                <a:gd name="connsiteY1" fmla="*/ 6996 h 12587"/>
                <a:gd name="connsiteX2" fmla="*/ 10189 w 10238"/>
                <a:gd name="connsiteY2"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513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505 w 10238"/>
                <a:gd name="connsiteY1" fmla="*/ 9507 h 12587"/>
                <a:gd name="connsiteX2" fmla="*/ 9623 w 10238"/>
                <a:gd name="connsiteY2" fmla="*/ 6996 h 12587"/>
                <a:gd name="connsiteX3" fmla="*/ 10189 w 10238"/>
                <a:gd name="connsiteY3"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513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8"/>
                <a:gd name="connsiteY0" fmla="*/ 2439 h 12587"/>
                <a:gd name="connsiteX1" fmla="*/ 8570 w 10238"/>
                <a:gd name="connsiteY1" fmla="*/ 2439 h 12587"/>
                <a:gd name="connsiteX2" fmla="*/ 10237 w 10238"/>
                <a:gd name="connsiteY2" fmla="*/ 7439 h 12587"/>
                <a:gd name="connsiteX3" fmla="*/ 8570 w 10238"/>
                <a:gd name="connsiteY3" fmla="*/ 12439 h 12587"/>
                <a:gd name="connsiteX4" fmla="*/ 1904 w 10238"/>
                <a:gd name="connsiteY4" fmla="*/ 12439 h 12587"/>
                <a:gd name="connsiteX5" fmla="*/ 237 w 10238"/>
                <a:gd name="connsiteY5" fmla="*/ 7439 h 12587"/>
                <a:gd name="connsiteX6" fmla="*/ 1904 w 10238"/>
                <a:gd name="connsiteY6" fmla="*/ 2439 h 12587"/>
                <a:gd name="connsiteX0" fmla="*/ 8570 w 10238"/>
                <a:gd name="connsiteY0" fmla="*/ 12439 h 12587"/>
                <a:gd name="connsiteX1" fmla="*/ 9505 w 10238"/>
                <a:gd name="connsiteY1" fmla="*/ 9507 h 12587"/>
                <a:gd name="connsiteX2" fmla="*/ 9623 w 10238"/>
                <a:gd name="connsiteY2" fmla="*/ 6996 h 12587"/>
                <a:gd name="connsiteX3" fmla="*/ 10189 w 10238"/>
                <a:gd name="connsiteY3" fmla="*/ 7463 h 12587"/>
                <a:gd name="connsiteX0" fmla="*/ 1904 w 10238"/>
                <a:gd name="connsiteY0" fmla="*/ 2439 h 12587"/>
                <a:gd name="connsiteX1" fmla="*/ 8743 w 10238"/>
                <a:gd name="connsiteY1" fmla="*/ 0 h 12587"/>
                <a:gd name="connsiteX2" fmla="*/ 10237 w 10238"/>
                <a:gd name="connsiteY2" fmla="*/ 7439 h 12587"/>
                <a:gd name="connsiteX3" fmla="*/ 8570 w 10238"/>
                <a:gd name="connsiteY3" fmla="*/ 12513 h 12587"/>
                <a:gd name="connsiteX4" fmla="*/ 1196 w 10238"/>
                <a:gd name="connsiteY4" fmla="*/ 12587 h 12587"/>
                <a:gd name="connsiteX5" fmla="*/ 17 w 10238"/>
                <a:gd name="connsiteY5" fmla="*/ 8104 h 12587"/>
                <a:gd name="connsiteX6" fmla="*/ 589 w 10238"/>
                <a:gd name="connsiteY6" fmla="*/ 3595 h 12587"/>
                <a:gd name="connsiteX7" fmla="*/ 1904 w 10238"/>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505 w 10237"/>
                <a:gd name="connsiteY1" fmla="*/ 9507 h 12587"/>
                <a:gd name="connsiteX2" fmla="*/ 9623 w 10237"/>
                <a:gd name="connsiteY2" fmla="*/ 6996 h 12587"/>
                <a:gd name="connsiteX3" fmla="*/ 10189 w 10237"/>
                <a:gd name="connsiteY3"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7 w 10237"/>
                <a:gd name="connsiteY5" fmla="*/ 8104 h 12587"/>
                <a:gd name="connsiteX6" fmla="*/ 589 w 10237"/>
                <a:gd name="connsiteY6" fmla="*/ 3595 h 12587"/>
                <a:gd name="connsiteX7" fmla="*/ 1904 w 10237"/>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017 w 10237"/>
                <a:gd name="connsiteY1" fmla="*/ 12093 h 12587"/>
                <a:gd name="connsiteX2" fmla="*/ 9505 w 10237"/>
                <a:gd name="connsiteY2" fmla="*/ 9507 h 12587"/>
                <a:gd name="connsiteX3" fmla="*/ 9623 w 10237"/>
                <a:gd name="connsiteY3" fmla="*/ 6996 h 12587"/>
                <a:gd name="connsiteX4" fmla="*/ 10189 w 10237"/>
                <a:gd name="connsiteY4"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7 w 10237"/>
                <a:gd name="connsiteY5" fmla="*/ 8104 h 12587"/>
                <a:gd name="connsiteX6" fmla="*/ 589 w 10237"/>
                <a:gd name="connsiteY6" fmla="*/ 3595 h 12587"/>
                <a:gd name="connsiteX7" fmla="*/ 1904 w 10237"/>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017 w 10237"/>
                <a:gd name="connsiteY1" fmla="*/ 12093 h 12587"/>
                <a:gd name="connsiteX2" fmla="*/ 9505 w 10237"/>
                <a:gd name="connsiteY2" fmla="*/ 9507 h 12587"/>
                <a:gd name="connsiteX3" fmla="*/ 9623 w 10237"/>
                <a:gd name="connsiteY3" fmla="*/ 6996 h 12587"/>
                <a:gd name="connsiteX4" fmla="*/ 10189 w 10237"/>
                <a:gd name="connsiteY4"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7 w 10237"/>
                <a:gd name="connsiteY5" fmla="*/ 8104 h 12587"/>
                <a:gd name="connsiteX6" fmla="*/ 589 w 10237"/>
                <a:gd name="connsiteY6" fmla="*/ 3595 h 12587"/>
                <a:gd name="connsiteX7" fmla="*/ 1904 w 10237"/>
                <a:gd name="connsiteY7" fmla="*/ 2439 h 12587"/>
                <a:gd name="connsiteX0" fmla="*/ 1919 w 10252"/>
                <a:gd name="connsiteY0" fmla="*/ 2439 h 12587"/>
                <a:gd name="connsiteX1" fmla="*/ 8585 w 10252"/>
                <a:gd name="connsiteY1" fmla="*/ 2439 h 12587"/>
                <a:gd name="connsiteX2" fmla="*/ 10252 w 10252"/>
                <a:gd name="connsiteY2" fmla="*/ 7439 h 12587"/>
                <a:gd name="connsiteX3" fmla="*/ 8585 w 10252"/>
                <a:gd name="connsiteY3" fmla="*/ 12439 h 12587"/>
                <a:gd name="connsiteX4" fmla="*/ 1919 w 10252"/>
                <a:gd name="connsiteY4" fmla="*/ 12439 h 12587"/>
                <a:gd name="connsiteX5" fmla="*/ 252 w 10252"/>
                <a:gd name="connsiteY5" fmla="*/ 7439 h 12587"/>
                <a:gd name="connsiteX6" fmla="*/ 1919 w 10252"/>
                <a:gd name="connsiteY6" fmla="*/ 2439 h 12587"/>
                <a:gd name="connsiteX0" fmla="*/ 8585 w 10252"/>
                <a:gd name="connsiteY0" fmla="*/ 12439 h 12587"/>
                <a:gd name="connsiteX1" fmla="*/ 9032 w 10252"/>
                <a:gd name="connsiteY1" fmla="*/ 12093 h 12587"/>
                <a:gd name="connsiteX2" fmla="*/ 9520 w 10252"/>
                <a:gd name="connsiteY2" fmla="*/ 9507 h 12587"/>
                <a:gd name="connsiteX3" fmla="*/ 9638 w 10252"/>
                <a:gd name="connsiteY3" fmla="*/ 6996 h 12587"/>
                <a:gd name="connsiteX4" fmla="*/ 10204 w 10252"/>
                <a:gd name="connsiteY4" fmla="*/ 7463 h 12587"/>
                <a:gd name="connsiteX0" fmla="*/ 1919 w 10252"/>
                <a:gd name="connsiteY0" fmla="*/ 2439 h 12587"/>
                <a:gd name="connsiteX1" fmla="*/ 8758 w 10252"/>
                <a:gd name="connsiteY1" fmla="*/ 0 h 12587"/>
                <a:gd name="connsiteX2" fmla="*/ 10252 w 10252"/>
                <a:gd name="connsiteY2" fmla="*/ 7439 h 12587"/>
                <a:gd name="connsiteX3" fmla="*/ 8648 w 10252"/>
                <a:gd name="connsiteY3" fmla="*/ 12513 h 12587"/>
                <a:gd name="connsiteX4" fmla="*/ 1211 w 10252"/>
                <a:gd name="connsiteY4" fmla="*/ 12587 h 12587"/>
                <a:gd name="connsiteX5" fmla="*/ 16 w 10252"/>
                <a:gd name="connsiteY5" fmla="*/ 8030 h 12587"/>
                <a:gd name="connsiteX6" fmla="*/ 604 w 10252"/>
                <a:gd name="connsiteY6" fmla="*/ 3595 h 12587"/>
                <a:gd name="connsiteX7" fmla="*/ 1919 w 10252"/>
                <a:gd name="connsiteY7" fmla="*/ 2439 h 12587"/>
                <a:gd name="connsiteX0" fmla="*/ 1904 w 10237"/>
                <a:gd name="connsiteY0" fmla="*/ 2439 h 12587"/>
                <a:gd name="connsiteX1" fmla="*/ 8570 w 10237"/>
                <a:gd name="connsiteY1" fmla="*/ 2439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017 w 10237"/>
                <a:gd name="connsiteY1" fmla="*/ 12093 h 12587"/>
                <a:gd name="connsiteX2" fmla="*/ 9505 w 10237"/>
                <a:gd name="connsiteY2" fmla="*/ 9507 h 12587"/>
                <a:gd name="connsiteX3" fmla="*/ 9623 w 10237"/>
                <a:gd name="connsiteY3" fmla="*/ 6996 h 12587"/>
                <a:gd name="connsiteX4" fmla="*/ 10189 w 10237"/>
                <a:gd name="connsiteY4"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 w 10237"/>
                <a:gd name="connsiteY5" fmla="*/ 8030 h 12587"/>
                <a:gd name="connsiteX6" fmla="*/ 589 w 10237"/>
                <a:gd name="connsiteY6" fmla="*/ 3595 h 12587"/>
                <a:gd name="connsiteX7" fmla="*/ 1904 w 10237"/>
                <a:gd name="connsiteY7" fmla="*/ 2439 h 12587"/>
                <a:gd name="connsiteX0" fmla="*/ 1904 w 10237"/>
                <a:gd name="connsiteY0" fmla="*/ 2439 h 12587"/>
                <a:gd name="connsiteX1" fmla="*/ 8664 w 10237"/>
                <a:gd name="connsiteY1" fmla="*/ 132 h 12587"/>
                <a:gd name="connsiteX2" fmla="*/ 10237 w 10237"/>
                <a:gd name="connsiteY2" fmla="*/ 7439 h 12587"/>
                <a:gd name="connsiteX3" fmla="*/ 8570 w 10237"/>
                <a:gd name="connsiteY3" fmla="*/ 12439 h 12587"/>
                <a:gd name="connsiteX4" fmla="*/ 1904 w 10237"/>
                <a:gd name="connsiteY4" fmla="*/ 12439 h 12587"/>
                <a:gd name="connsiteX5" fmla="*/ 237 w 10237"/>
                <a:gd name="connsiteY5" fmla="*/ 7439 h 12587"/>
                <a:gd name="connsiteX6" fmla="*/ 1904 w 10237"/>
                <a:gd name="connsiteY6" fmla="*/ 2439 h 12587"/>
                <a:gd name="connsiteX0" fmla="*/ 8570 w 10237"/>
                <a:gd name="connsiteY0" fmla="*/ 12439 h 12587"/>
                <a:gd name="connsiteX1" fmla="*/ 9017 w 10237"/>
                <a:gd name="connsiteY1" fmla="*/ 12093 h 12587"/>
                <a:gd name="connsiteX2" fmla="*/ 9505 w 10237"/>
                <a:gd name="connsiteY2" fmla="*/ 9507 h 12587"/>
                <a:gd name="connsiteX3" fmla="*/ 9623 w 10237"/>
                <a:gd name="connsiteY3" fmla="*/ 6996 h 12587"/>
                <a:gd name="connsiteX4" fmla="*/ 10189 w 10237"/>
                <a:gd name="connsiteY4" fmla="*/ 7463 h 12587"/>
                <a:gd name="connsiteX0" fmla="*/ 1904 w 10237"/>
                <a:gd name="connsiteY0" fmla="*/ 2439 h 12587"/>
                <a:gd name="connsiteX1" fmla="*/ 8743 w 10237"/>
                <a:gd name="connsiteY1" fmla="*/ 0 h 12587"/>
                <a:gd name="connsiteX2" fmla="*/ 10237 w 10237"/>
                <a:gd name="connsiteY2" fmla="*/ 7439 h 12587"/>
                <a:gd name="connsiteX3" fmla="*/ 8633 w 10237"/>
                <a:gd name="connsiteY3" fmla="*/ 12513 h 12587"/>
                <a:gd name="connsiteX4" fmla="*/ 1196 w 10237"/>
                <a:gd name="connsiteY4" fmla="*/ 12587 h 12587"/>
                <a:gd name="connsiteX5" fmla="*/ 1 w 10237"/>
                <a:gd name="connsiteY5" fmla="*/ 8030 h 12587"/>
                <a:gd name="connsiteX6" fmla="*/ 589 w 10237"/>
                <a:gd name="connsiteY6" fmla="*/ 3595 h 12587"/>
                <a:gd name="connsiteX7" fmla="*/ 1904 w 10237"/>
                <a:gd name="connsiteY7" fmla="*/ 2439 h 12587"/>
                <a:gd name="connsiteX0" fmla="*/ 1919 w 10252"/>
                <a:gd name="connsiteY0" fmla="*/ 2439 h 12587"/>
                <a:gd name="connsiteX1" fmla="*/ 8679 w 10252"/>
                <a:gd name="connsiteY1" fmla="*/ 132 h 12587"/>
                <a:gd name="connsiteX2" fmla="*/ 10252 w 10252"/>
                <a:gd name="connsiteY2" fmla="*/ 7439 h 12587"/>
                <a:gd name="connsiteX3" fmla="*/ 8585 w 10252"/>
                <a:gd name="connsiteY3" fmla="*/ 12439 h 12587"/>
                <a:gd name="connsiteX4" fmla="*/ 1919 w 10252"/>
                <a:gd name="connsiteY4" fmla="*/ 12439 h 12587"/>
                <a:gd name="connsiteX5" fmla="*/ 0 w 10252"/>
                <a:gd name="connsiteY5" fmla="*/ 7509 h 12587"/>
                <a:gd name="connsiteX6" fmla="*/ 1919 w 10252"/>
                <a:gd name="connsiteY6" fmla="*/ 2439 h 12587"/>
                <a:gd name="connsiteX0" fmla="*/ 8585 w 10252"/>
                <a:gd name="connsiteY0" fmla="*/ 12439 h 12587"/>
                <a:gd name="connsiteX1" fmla="*/ 9032 w 10252"/>
                <a:gd name="connsiteY1" fmla="*/ 12093 h 12587"/>
                <a:gd name="connsiteX2" fmla="*/ 9520 w 10252"/>
                <a:gd name="connsiteY2" fmla="*/ 9507 h 12587"/>
                <a:gd name="connsiteX3" fmla="*/ 9638 w 10252"/>
                <a:gd name="connsiteY3" fmla="*/ 6996 h 12587"/>
                <a:gd name="connsiteX4" fmla="*/ 10204 w 10252"/>
                <a:gd name="connsiteY4" fmla="*/ 7463 h 12587"/>
                <a:gd name="connsiteX0" fmla="*/ 1919 w 10252"/>
                <a:gd name="connsiteY0" fmla="*/ 2439 h 12587"/>
                <a:gd name="connsiteX1" fmla="*/ 8758 w 10252"/>
                <a:gd name="connsiteY1" fmla="*/ 0 h 12587"/>
                <a:gd name="connsiteX2" fmla="*/ 10252 w 10252"/>
                <a:gd name="connsiteY2" fmla="*/ 7439 h 12587"/>
                <a:gd name="connsiteX3" fmla="*/ 8648 w 10252"/>
                <a:gd name="connsiteY3" fmla="*/ 12513 h 12587"/>
                <a:gd name="connsiteX4" fmla="*/ 1211 w 10252"/>
                <a:gd name="connsiteY4" fmla="*/ 12587 h 12587"/>
                <a:gd name="connsiteX5" fmla="*/ 16 w 10252"/>
                <a:gd name="connsiteY5" fmla="*/ 8030 h 12587"/>
                <a:gd name="connsiteX6" fmla="*/ 604 w 10252"/>
                <a:gd name="connsiteY6" fmla="*/ 3595 h 12587"/>
                <a:gd name="connsiteX7" fmla="*/ 1919 w 10252"/>
                <a:gd name="connsiteY7" fmla="*/ 2439 h 12587"/>
                <a:gd name="connsiteX0" fmla="*/ 1979 w 10312"/>
                <a:gd name="connsiteY0" fmla="*/ 2439 h 12587"/>
                <a:gd name="connsiteX1" fmla="*/ 8739 w 10312"/>
                <a:gd name="connsiteY1" fmla="*/ 132 h 12587"/>
                <a:gd name="connsiteX2" fmla="*/ 10312 w 10312"/>
                <a:gd name="connsiteY2" fmla="*/ 7439 h 12587"/>
                <a:gd name="connsiteX3" fmla="*/ 8645 w 10312"/>
                <a:gd name="connsiteY3" fmla="*/ 12439 h 12587"/>
                <a:gd name="connsiteX4" fmla="*/ 1979 w 10312"/>
                <a:gd name="connsiteY4" fmla="*/ 12439 h 12587"/>
                <a:gd name="connsiteX5" fmla="*/ 60 w 10312"/>
                <a:gd name="connsiteY5" fmla="*/ 7509 h 12587"/>
                <a:gd name="connsiteX6" fmla="*/ 620 w 10312"/>
                <a:gd name="connsiteY6" fmla="*/ 3471 h 12587"/>
                <a:gd name="connsiteX7" fmla="*/ 1979 w 10312"/>
                <a:gd name="connsiteY7" fmla="*/ 2439 h 12587"/>
                <a:gd name="connsiteX0" fmla="*/ 8645 w 10312"/>
                <a:gd name="connsiteY0" fmla="*/ 12439 h 12587"/>
                <a:gd name="connsiteX1" fmla="*/ 9092 w 10312"/>
                <a:gd name="connsiteY1" fmla="*/ 12093 h 12587"/>
                <a:gd name="connsiteX2" fmla="*/ 9580 w 10312"/>
                <a:gd name="connsiteY2" fmla="*/ 9507 h 12587"/>
                <a:gd name="connsiteX3" fmla="*/ 9698 w 10312"/>
                <a:gd name="connsiteY3" fmla="*/ 6996 h 12587"/>
                <a:gd name="connsiteX4" fmla="*/ 10264 w 10312"/>
                <a:gd name="connsiteY4" fmla="*/ 7463 h 12587"/>
                <a:gd name="connsiteX0" fmla="*/ 1979 w 10312"/>
                <a:gd name="connsiteY0" fmla="*/ 2439 h 12587"/>
                <a:gd name="connsiteX1" fmla="*/ 8818 w 10312"/>
                <a:gd name="connsiteY1" fmla="*/ 0 h 12587"/>
                <a:gd name="connsiteX2" fmla="*/ 10312 w 10312"/>
                <a:gd name="connsiteY2" fmla="*/ 7439 h 12587"/>
                <a:gd name="connsiteX3" fmla="*/ 8708 w 10312"/>
                <a:gd name="connsiteY3" fmla="*/ 12513 h 12587"/>
                <a:gd name="connsiteX4" fmla="*/ 1271 w 10312"/>
                <a:gd name="connsiteY4" fmla="*/ 12587 h 12587"/>
                <a:gd name="connsiteX5" fmla="*/ 76 w 10312"/>
                <a:gd name="connsiteY5" fmla="*/ 8030 h 12587"/>
                <a:gd name="connsiteX6" fmla="*/ 664 w 10312"/>
                <a:gd name="connsiteY6" fmla="*/ 3595 h 12587"/>
                <a:gd name="connsiteX7" fmla="*/ 1979 w 10312"/>
                <a:gd name="connsiteY7" fmla="*/ 2439 h 12587"/>
                <a:gd name="connsiteX0" fmla="*/ 1921 w 10254"/>
                <a:gd name="connsiteY0" fmla="*/ 2439 h 12587"/>
                <a:gd name="connsiteX1" fmla="*/ 8681 w 10254"/>
                <a:gd name="connsiteY1" fmla="*/ 132 h 12587"/>
                <a:gd name="connsiteX2" fmla="*/ 10254 w 10254"/>
                <a:gd name="connsiteY2" fmla="*/ 7439 h 12587"/>
                <a:gd name="connsiteX3" fmla="*/ 8587 w 10254"/>
                <a:gd name="connsiteY3" fmla="*/ 12439 h 12587"/>
                <a:gd name="connsiteX4" fmla="*/ 1921 w 10254"/>
                <a:gd name="connsiteY4" fmla="*/ 12439 h 12587"/>
                <a:gd name="connsiteX5" fmla="*/ 451 w 10254"/>
                <a:gd name="connsiteY5" fmla="*/ 11371 h 12587"/>
                <a:gd name="connsiteX6" fmla="*/ 2 w 10254"/>
                <a:gd name="connsiteY6" fmla="*/ 7509 h 12587"/>
                <a:gd name="connsiteX7" fmla="*/ 562 w 10254"/>
                <a:gd name="connsiteY7" fmla="*/ 3471 h 12587"/>
                <a:gd name="connsiteX8" fmla="*/ 1921 w 10254"/>
                <a:gd name="connsiteY8" fmla="*/ 2439 h 12587"/>
                <a:gd name="connsiteX0" fmla="*/ 8587 w 10254"/>
                <a:gd name="connsiteY0" fmla="*/ 12439 h 12587"/>
                <a:gd name="connsiteX1" fmla="*/ 9034 w 10254"/>
                <a:gd name="connsiteY1" fmla="*/ 12093 h 12587"/>
                <a:gd name="connsiteX2" fmla="*/ 9522 w 10254"/>
                <a:gd name="connsiteY2" fmla="*/ 9507 h 12587"/>
                <a:gd name="connsiteX3" fmla="*/ 9640 w 10254"/>
                <a:gd name="connsiteY3" fmla="*/ 6996 h 12587"/>
                <a:gd name="connsiteX4" fmla="*/ 10206 w 10254"/>
                <a:gd name="connsiteY4" fmla="*/ 7463 h 12587"/>
                <a:gd name="connsiteX0" fmla="*/ 1921 w 10254"/>
                <a:gd name="connsiteY0" fmla="*/ 2439 h 12587"/>
                <a:gd name="connsiteX1" fmla="*/ 8760 w 10254"/>
                <a:gd name="connsiteY1" fmla="*/ 0 h 12587"/>
                <a:gd name="connsiteX2" fmla="*/ 10254 w 10254"/>
                <a:gd name="connsiteY2" fmla="*/ 7439 h 12587"/>
                <a:gd name="connsiteX3" fmla="*/ 8650 w 10254"/>
                <a:gd name="connsiteY3" fmla="*/ 12513 h 12587"/>
                <a:gd name="connsiteX4" fmla="*/ 1213 w 10254"/>
                <a:gd name="connsiteY4" fmla="*/ 12587 h 12587"/>
                <a:gd name="connsiteX5" fmla="*/ 18 w 10254"/>
                <a:gd name="connsiteY5" fmla="*/ 8030 h 12587"/>
                <a:gd name="connsiteX6" fmla="*/ 606 w 10254"/>
                <a:gd name="connsiteY6" fmla="*/ 3595 h 12587"/>
                <a:gd name="connsiteX7" fmla="*/ 1921 w 10254"/>
                <a:gd name="connsiteY7" fmla="*/ 2439 h 1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4" h="12587" stroke="0" extrusionOk="0">
                  <a:moveTo>
                    <a:pt x="1921" y="2439"/>
                  </a:moveTo>
                  <a:lnTo>
                    <a:pt x="8681" y="132"/>
                  </a:lnTo>
                  <a:cubicBezTo>
                    <a:pt x="9602" y="132"/>
                    <a:pt x="10270" y="5388"/>
                    <a:pt x="10254" y="7439"/>
                  </a:cubicBezTo>
                  <a:cubicBezTo>
                    <a:pt x="10238" y="9490"/>
                    <a:pt x="9508" y="12439"/>
                    <a:pt x="8587" y="12439"/>
                  </a:cubicBezTo>
                  <a:lnTo>
                    <a:pt x="1921" y="12439"/>
                  </a:lnTo>
                  <a:cubicBezTo>
                    <a:pt x="594" y="12063"/>
                    <a:pt x="771" y="12193"/>
                    <a:pt x="451" y="11371"/>
                  </a:cubicBezTo>
                  <a:cubicBezTo>
                    <a:pt x="131" y="10549"/>
                    <a:pt x="-16" y="8826"/>
                    <a:pt x="2" y="7509"/>
                  </a:cubicBezTo>
                  <a:cubicBezTo>
                    <a:pt x="21" y="6192"/>
                    <a:pt x="242" y="4316"/>
                    <a:pt x="562" y="3471"/>
                  </a:cubicBezTo>
                  <a:cubicBezTo>
                    <a:pt x="882" y="2626"/>
                    <a:pt x="602" y="3019"/>
                    <a:pt x="1921" y="2439"/>
                  </a:cubicBezTo>
                  <a:close/>
                </a:path>
                <a:path w="10254" h="12587" fill="none" extrusionOk="0">
                  <a:moveTo>
                    <a:pt x="8587" y="12439"/>
                  </a:moveTo>
                  <a:cubicBezTo>
                    <a:pt x="8609" y="12406"/>
                    <a:pt x="8878" y="12582"/>
                    <a:pt x="9034" y="12093"/>
                  </a:cubicBezTo>
                  <a:cubicBezTo>
                    <a:pt x="9379" y="11604"/>
                    <a:pt x="9369" y="10381"/>
                    <a:pt x="9522" y="9507"/>
                  </a:cubicBezTo>
                  <a:cubicBezTo>
                    <a:pt x="9698" y="8600"/>
                    <a:pt x="9358" y="7669"/>
                    <a:pt x="9640" y="6996"/>
                  </a:cubicBezTo>
                  <a:cubicBezTo>
                    <a:pt x="9640" y="4235"/>
                    <a:pt x="9285" y="7463"/>
                    <a:pt x="10206" y="7463"/>
                  </a:cubicBezTo>
                </a:path>
                <a:path w="10254" h="12587" fill="none">
                  <a:moveTo>
                    <a:pt x="1921" y="2439"/>
                  </a:moveTo>
                  <a:lnTo>
                    <a:pt x="8760" y="0"/>
                  </a:lnTo>
                  <a:cubicBezTo>
                    <a:pt x="9681" y="0"/>
                    <a:pt x="10272" y="5354"/>
                    <a:pt x="10254" y="7439"/>
                  </a:cubicBezTo>
                  <a:cubicBezTo>
                    <a:pt x="10236" y="9524"/>
                    <a:pt x="9571" y="12513"/>
                    <a:pt x="8650" y="12513"/>
                  </a:cubicBezTo>
                  <a:lnTo>
                    <a:pt x="1213" y="12587"/>
                  </a:lnTo>
                  <a:cubicBezTo>
                    <a:pt x="292" y="12587"/>
                    <a:pt x="9" y="9972"/>
                    <a:pt x="18" y="8030"/>
                  </a:cubicBezTo>
                  <a:cubicBezTo>
                    <a:pt x="27" y="6088"/>
                    <a:pt x="302" y="4514"/>
                    <a:pt x="606" y="3595"/>
                  </a:cubicBezTo>
                  <a:cubicBezTo>
                    <a:pt x="910" y="2676"/>
                    <a:pt x="772" y="2841"/>
                    <a:pt x="1921" y="2439"/>
                  </a:cubicBezTo>
                  <a:close/>
                </a:path>
              </a:pathLst>
            </a:custGeom>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189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7" name="正方形/長方形 32"/>
            <p:cNvSpPr/>
            <p:nvPr/>
          </p:nvSpPr>
          <p:spPr>
            <a:xfrm>
              <a:off x="2627313" y="3068638"/>
              <a:ext cx="360362" cy="720725"/>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720080">
                  <a:moveTo>
                    <a:pt x="0" y="0"/>
                  </a:moveTo>
                  <a:lnTo>
                    <a:pt x="360040" y="0"/>
                  </a:lnTo>
                  <a:lnTo>
                    <a:pt x="360040" y="720080"/>
                  </a:lnTo>
                  <a:lnTo>
                    <a:pt x="0" y="662930"/>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8" name="フローチャート: 処理 47"/>
            <p:cNvSpPr/>
            <p:nvPr/>
          </p:nvSpPr>
          <p:spPr>
            <a:xfrm>
              <a:off x="2332038" y="2906713"/>
              <a:ext cx="319087" cy="46037"/>
            </a:xfrm>
            <a:prstGeom prst="flowChartProcess">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 name="フローチャート: 処理 48"/>
            <p:cNvSpPr/>
            <p:nvPr/>
          </p:nvSpPr>
          <p:spPr>
            <a:xfrm>
              <a:off x="4540250" y="2944813"/>
              <a:ext cx="261938" cy="46037"/>
            </a:xfrm>
            <a:prstGeom prst="flowChartProcess">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0" name="円/楕円 49"/>
            <p:cNvSpPr/>
            <p:nvPr/>
          </p:nvSpPr>
          <p:spPr>
            <a:xfrm>
              <a:off x="2747963" y="2690813"/>
              <a:ext cx="46037" cy="58737"/>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円/楕円 24"/>
            <p:cNvSpPr/>
            <p:nvPr/>
          </p:nvSpPr>
          <p:spPr>
            <a:xfrm>
              <a:off x="2741613" y="2738438"/>
              <a:ext cx="63500" cy="107950"/>
            </a:xfrm>
            <a:custGeom>
              <a:avLst/>
              <a:gdLst>
                <a:gd name="connsiteX0" fmla="*/ 0 w 60911"/>
                <a:gd name="connsiteY0" fmla="*/ 51992 h 103983"/>
                <a:gd name="connsiteX1" fmla="*/ 30456 w 60911"/>
                <a:gd name="connsiteY1" fmla="*/ 0 h 103983"/>
                <a:gd name="connsiteX2" fmla="*/ 60912 w 60911"/>
                <a:gd name="connsiteY2" fmla="*/ 51992 h 103983"/>
                <a:gd name="connsiteX3" fmla="*/ 30456 w 60911"/>
                <a:gd name="connsiteY3" fmla="*/ 103984 h 103983"/>
                <a:gd name="connsiteX4" fmla="*/ 0 w 60911"/>
                <a:gd name="connsiteY4" fmla="*/ 51992 h 103983"/>
                <a:gd name="connsiteX0" fmla="*/ 0 w 64455"/>
                <a:gd name="connsiteY0" fmla="*/ 51992 h 109247"/>
                <a:gd name="connsiteX1" fmla="*/ 30456 w 64455"/>
                <a:gd name="connsiteY1" fmla="*/ 0 h 109247"/>
                <a:gd name="connsiteX2" fmla="*/ 60912 w 64455"/>
                <a:gd name="connsiteY2" fmla="*/ 51992 h 109247"/>
                <a:gd name="connsiteX3" fmla="*/ 61388 w 64455"/>
                <a:gd name="connsiteY3" fmla="*/ 101601 h 109247"/>
                <a:gd name="connsiteX4" fmla="*/ 30456 w 64455"/>
                <a:gd name="connsiteY4" fmla="*/ 103984 h 109247"/>
                <a:gd name="connsiteX5" fmla="*/ 0 w 64455"/>
                <a:gd name="connsiteY5" fmla="*/ 51992 h 109247"/>
                <a:gd name="connsiteX0" fmla="*/ 1357 w 65812"/>
                <a:gd name="connsiteY0" fmla="*/ 51992 h 107924"/>
                <a:gd name="connsiteX1" fmla="*/ 31813 w 65812"/>
                <a:gd name="connsiteY1" fmla="*/ 0 h 107924"/>
                <a:gd name="connsiteX2" fmla="*/ 62269 w 65812"/>
                <a:gd name="connsiteY2" fmla="*/ 51992 h 107924"/>
                <a:gd name="connsiteX3" fmla="*/ 62745 w 65812"/>
                <a:gd name="connsiteY3" fmla="*/ 101601 h 107924"/>
                <a:gd name="connsiteX4" fmla="*/ 31813 w 65812"/>
                <a:gd name="connsiteY4" fmla="*/ 103984 h 107924"/>
                <a:gd name="connsiteX5" fmla="*/ 7977 w 65812"/>
                <a:gd name="connsiteY5" fmla="*/ 103983 h 107924"/>
                <a:gd name="connsiteX6" fmla="*/ 1357 w 65812"/>
                <a:gd name="connsiteY6" fmla="*/ 51992 h 107924"/>
                <a:gd name="connsiteX0" fmla="*/ 222 w 64677"/>
                <a:gd name="connsiteY0" fmla="*/ 53207 h 109139"/>
                <a:gd name="connsiteX1" fmla="*/ 4460 w 64677"/>
                <a:gd name="connsiteY1" fmla="*/ 19473 h 109139"/>
                <a:gd name="connsiteX2" fmla="*/ 30678 w 64677"/>
                <a:gd name="connsiteY2" fmla="*/ 1215 h 109139"/>
                <a:gd name="connsiteX3" fmla="*/ 61134 w 64677"/>
                <a:gd name="connsiteY3" fmla="*/ 53207 h 109139"/>
                <a:gd name="connsiteX4" fmla="*/ 61610 w 64677"/>
                <a:gd name="connsiteY4" fmla="*/ 102816 h 109139"/>
                <a:gd name="connsiteX5" fmla="*/ 30678 w 64677"/>
                <a:gd name="connsiteY5" fmla="*/ 105199 h 109139"/>
                <a:gd name="connsiteX6" fmla="*/ 6842 w 64677"/>
                <a:gd name="connsiteY6" fmla="*/ 105198 h 109139"/>
                <a:gd name="connsiteX7" fmla="*/ 222 w 64677"/>
                <a:gd name="connsiteY7" fmla="*/ 53207 h 109139"/>
                <a:gd name="connsiteX0" fmla="*/ 222 w 64321"/>
                <a:gd name="connsiteY0" fmla="*/ 52004 h 107936"/>
                <a:gd name="connsiteX1" fmla="*/ 4460 w 64321"/>
                <a:gd name="connsiteY1" fmla="*/ 18270 h 107936"/>
                <a:gd name="connsiteX2" fmla="*/ 30678 w 64321"/>
                <a:gd name="connsiteY2" fmla="*/ 12 h 107936"/>
                <a:gd name="connsiteX3" fmla="*/ 56848 w 64321"/>
                <a:gd name="connsiteY3" fmla="*/ 20652 h 107936"/>
                <a:gd name="connsiteX4" fmla="*/ 61134 w 64321"/>
                <a:gd name="connsiteY4" fmla="*/ 52004 h 107936"/>
                <a:gd name="connsiteX5" fmla="*/ 61610 w 64321"/>
                <a:gd name="connsiteY5" fmla="*/ 101613 h 107936"/>
                <a:gd name="connsiteX6" fmla="*/ 30678 w 64321"/>
                <a:gd name="connsiteY6" fmla="*/ 103996 h 107936"/>
                <a:gd name="connsiteX7" fmla="*/ 6842 w 64321"/>
                <a:gd name="connsiteY7" fmla="*/ 103995 h 107936"/>
                <a:gd name="connsiteX8" fmla="*/ 222 w 64321"/>
                <a:gd name="connsiteY8" fmla="*/ 52004 h 1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21" h="107936">
                  <a:moveTo>
                    <a:pt x="222" y="52004"/>
                  </a:moveTo>
                  <a:cubicBezTo>
                    <a:pt x="-175" y="37717"/>
                    <a:pt x="-616" y="26935"/>
                    <a:pt x="4460" y="18270"/>
                  </a:cubicBezTo>
                  <a:cubicBezTo>
                    <a:pt x="9536" y="9605"/>
                    <a:pt x="21947" y="-385"/>
                    <a:pt x="30678" y="12"/>
                  </a:cubicBezTo>
                  <a:cubicBezTo>
                    <a:pt x="39409" y="409"/>
                    <a:pt x="51772" y="11987"/>
                    <a:pt x="56848" y="20652"/>
                  </a:cubicBezTo>
                  <a:cubicBezTo>
                    <a:pt x="61924" y="29317"/>
                    <a:pt x="58753" y="38511"/>
                    <a:pt x="61134" y="52004"/>
                  </a:cubicBezTo>
                  <a:cubicBezTo>
                    <a:pt x="63515" y="65497"/>
                    <a:pt x="66686" y="92948"/>
                    <a:pt x="61610" y="101613"/>
                  </a:cubicBezTo>
                  <a:cubicBezTo>
                    <a:pt x="56534" y="110278"/>
                    <a:pt x="39806" y="103599"/>
                    <a:pt x="30678" y="103996"/>
                  </a:cubicBezTo>
                  <a:cubicBezTo>
                    <a:pt x="21550" y="104393"/>
                    <a:pt x="11918" y="112660"/>
                    <a:pt x="6842" y="103995"/>
                  </a:cubicBezTo>
                  <a:cubicBezTo>
                    <a:pt x="1766" y="95330"/>
                    <a:pt x="619" y="66291"/>
                    <a:pt x="222" y="52004"/>
                  </a:cubicBezTo>
                  <a:close/>
                </a:path>
              </a:pathLst>
            </a:cu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円/楕円 51"/>
            <p:cNvSpPr/>
            <p:nvPr/>
          </p:nvSpPr>
          <p:spPr>
            <a:xfrm>
              <a:off x="2846388" y="2692400"/>
              <a:ext cx="46037" cy="58738"/>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円/楕円 24"/>
            <p:cNvSpPr/>
            <p:nvPr/>
          </p:nvSpPr>
          <p:spPr>
            <a:xfrm>
              <a:off x="2840038" y="2740025"/>
              <a:ext cx="63500" cy="107950"/>
            </a:xfrm>
            <a:custGeom>
              <a:avLst/>
              <a:gdLst>
                <a:gd name="connsiteX0" fmla="*/ 0 w 60911"/>
                <a:gd name="connsiteY0" fmla="*/ 51992 h 103983"/>
                <a:gd name="connsiteX1" fmla="*/ 30456 w 60911"/>
                <a:gd name="connsiteY1" fmla="*/ 0 h 103983"/>
                <a:gd name="connsiteX2" fmla="*/ 60912 w 60911"/>
                <a:gd name="connsiteY2" fmla="*/ 51992 h 103983"/>
                <a:gd name="connsiteX3" fmla="*/ 30456 w 60911"/>
                <a:gd name="connsiteY3" fmla="*/ 103984 h 103983"/>
                <a:gd name="connsiteX4" fmla="*/ 0 w 60911"/>
                <a:gd name="connsiteY4" fmla="*/ 51992 h 103983"/>
                <a:gd name="connsiteX0" fmla="*/ 0 w 64455"/>
                <a:gd name="connsiteY0" fmla="*/ 51992 h 109247"/>
                <a:gd name="connsiteX1" fmla="*/ 30456 w 64455"/>
                <a:gd name="connsiteY1" fmla="*/ 0 h 109247"/>
                <a:gd name="connsiteX2" fmla="*/ 60912 w 64455"/>
                <a:gd name="connsiteY2" fmla="*/ 51992 h 109247"/>
                <a:gd name="connsiteX3" fmla="*/ 61388 w 64455"/>
                <a:gd name="connsiteY3" fmla="*/ 101601 h 109247"/>
                <a:gd name="connsiteX4" fmla="*/ 30456 w 64455"/>
                <a:gd name="connsiteY4" fmla="*/ 103984 h 109247"/>
                <a:gd name="connsiteX5" fmla="*/ 0 w 64455"/>
                <a:gd name="connsiteY5" fmla="*/ 51992 h 109247"/>
                <a:gd name="connsiteX0" fmla="*/ 1357 w 65812"/>
                <a:gd name="connsiteY0" fmla="*/ 51992 h 107924"/>
                <a:gd name="connsiteX1" fmla="*/ 31813 w 65812"/>
                <a:gd name="connsiteY1" fmla="*/ 0 h 107924"/>
                <a:gd name="connsiteX2" fmla="*/ 62269 w 65812"/>
                <a:gd name="connsiteY2" fmla="*/ 51992 h 107924"/>
                <a:gd name="connsiteX3" fmla="*/ 62745 w 65812"/>
                <a:gd name="connsiteY3" fmla="*/ 101601 h 107924"/>
                <a:gd name="connsiteX4" fmla="*/ 31813 w 65812"/>
                <a:gd name="connsiteY4" fmla="*/ 103984 h 107924"/>
                <a:gd name="connsiteX5" fmla="*/ 7977 w 65812"/>
                <a:gd name="connsiteY5" fmla="*/ 103983 h 107924"/>
                <a:gd name="connsiteX6" fmla="*/ 1357 w 65812"/>
                <a:gd name="connsiteY6" fmla="*/ 51992 h 107924"/>
                <a:gd name="connsiteX0" fmla="*/ 222 w 64677"/>
                <a:gd name="connsiteY0" fmla="*/ 53207 h 109139"/>
                <a:gd name="connsiteX1" fmla="*/ 4460 w 64677"/>
                <a:gd name="connsiteY1" fmla="*/ 19473 h 109139"/>
                <a:gd name="connsiteX2" fmla="*/ 30678 w 64677"/>
                <a:gd name="connsiteY2" fmla="*/ 1215 h 109139"/>
                <a:gd name="connsiteX3" fmla="*/ 61134 w 64677"/>
                <a:gd name="connsiteY3" fmla="*/ 53207 h 109139"/>
                <a:gd name="connsiteX4" fmla="*/ 61610 w 64677"/>
                <a:gd name="connsiteY4" fmla="*/ 102816 h 109139"/>
                <a:gd name="connsiteX5" fmla="*/ 30678 w 64677"/>
                <a:gd name="connsiteY5" fmla="*/ 105199 h 109139"/>
                <a:gd name="connsiteX6" fmla="*/ 6842 w 64677"/>
                <a:gd name="connsiteY6" fmla="*/ 105198 h 109139"/>
                <a:gd name="connsiteX7" fmla="*/ 222 w 64677"/>
                <a:gd name="connsiteY7" fmla="*/ 53207 h 109139"/>
                <a:gd name="connsiteX0" fmla="*/ 222 w 64321"/>
                <a:gd name="connsiteY0" fmla="*/ 52004 h 107936"/>
                <a:gd name="connsiteX1" fmla="*/ 4460 w 64321"/>
                <a:gd name="connsiteY1" fmla="*/ 18270 h 107936"/>
                <a:gd name="connsiteX2" fmla="*/ 30678 w 64321"/>
                <a:gd name="connsiteY2" fmla="*/ 12 h 107936"/>
                <a:gd name="connsiteX3" fmla="*/ 56848 w 64321"/>
                <a:gd name="connsiteY3" fmla="*/ 20652 h 107936"/>
                <a:gd name="connsiteX4" fmla="*/ 61134 w 64321"/>
                <a:gd name="connsiteY4" fmla="*/ 52004 h 107936"/>
                <a:gd name="connsiteX5" fmla="*/ 61610 w 64321"/>
                <a:gd name="connsiteY5" fmla="*/ 101613 h 107936"/>
                <a:gd name="connsiteX6" fmla="*/ 30678 w 64321"/>
                <a:gd name="connsiteY6" fmla="*/ 103996 h 107936"/>
                <a:gd name="connsiteX7" fmla="*/ 6842 w 64321"/>
                <a:gd name="connsiteY7" fmla="*/ 103995 h 107936"/>
                <a:gd name="connsiteX8" fmla="*/ 222 w 64321"/>
                <a:gd name="connsiteY8" fmla="*/ 52004 h 1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21" h="107936">
                  <a:moveTo>
                    <a:pt x="222" y="52004"/>
                  </a:moveTo>
                  <a:cubicBezTo>
                    <a:pt x="-175" y="37717"/>
                    <a:pt x="-616" y="26935"/>
                    <a:pt x="4460" y="18270"/>
                  </a:cubicBezTo>
                  <a:cubicBezTo>
                    <a:pt x="9536" y="9605"/>
                    <a:pt x="21947" y="-385"/>
                    <a:pt x="30678" y="12"/>
                  </a:cubicBezTo>
                  <a:cubicBezTo>
                    <a:pt x="39409" y="409"/>
                    <a:pt x="51772" y="11987"/>
                    <a:pt x="56848" y="20652"/>
                  </a:cubicBezTo>
                  <a:cubicBezTo>
                    <a:pt x="61924" y="29317"/>
                    <a:pt x="58753" y="38511"/>
                    <a:pt x="61134" y="52004"/>
                  </a:cubicBezTo>
                  <a:cubicBezTo>
                    <a:pt x="63515" y="65497"/>
                    <a:pt x="66686" y="92948"/>
                    <a:pt x="61610" y="101613"/>
                  </a:cubicBezTo>
                  <a:cubicBezTo>
                    <a:pt x="56534" y="110278"/>
                    <a:pt x="39806" y="103599"/>
                    <a:pt x="30678" y="103996"/>
                  </a:cubicBezTo>
                  <a:cubicBezTo>
                    <a:pt x="21550" y="104393"/>
                    <a:pt x="11918" y="112660"/>
                    <a:pt x="6842" y="103995"/>
                  </a:cubicBezTo>
                  <a:cubicBezTo>
                    <a:pt x="1766" y="95330"/>
                    <a:pt x="619" y="66291"/>
                    <a:pt x="222" y="52004"/>
                  </a:cubicBezTo>
                  <a:close/>
                </a:path>
              </a:pathLst>
            </a:cu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円/楕円 53"/>
            <p:cNvSpPr/>
            <p:nvPr/>
          </p:nvSpPr>
          <p:spPr>
            <a:xfrm>
              <a:off x="2408238" y="2770188"/>
              <a:ext cx="46037" cy="46037"/>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円/楕円 24"/>
            <p:cNvSpPr/>
            <p:nvPr/>
          </p:nvSpPr>
          <p:spPr>
            <a:xfrm>
              <a:off x="2400300" y="2803525"/>
              <a:ext cx="63500" cy="88900"/>
            </a:xfrm>
            <a:custGeom>
              <a:avLst/>
              <a:gdLst>
                <a:gd name="connsiteX0" fmla="*/ 0 w 60911"/>
                <a:gd name="connsiteY0" fmla="*/ 51992 h 103983"/>
                <a:gd name="connsiteX1" fmla="*/ 30456 w 60911"/>
                <a:gd name="connsiteY1" fmla="*/ 0 h 103983"/>
                <a:gd name="connsiteX2" fmla="*/ 60912 w 60911"/>
                <a:gd name="connsiteY2" fmla="*/ 51992 h 103983"/>
                <a:gd name="connsiteX3" fmla="*/ 30456 w 60911"/>
                <a:gd name="connsiteY3" fmla="*/ 103984 h 103983"/>
                <a:gd name="connsiteX4" fmla="*/ 0 w 60911"/>
                <a:gd name="connsiteY4" fmla="*/ 51992 h 103983"/>
                <a:gd name="connsiteX0" fmla="*/ 0 w 64455"/>
                <a:gd name="connsiteY0" fmla="*/ 51992 h 109247"/>
                <a:gd name="connsiteX1" fmla="*/ 30456 w 64455"/>
                <a:gd name="connsiteY1" fmla="*/ 0 h 109247"/>
                <a:gd name="connsiteX2" fmla="*/ 60912 w 64455"/>
                <a:gd name="connsiteY2" fmla="*/ 51992 h 109247"/>
                <a:gd name="connsiteX3" fmla="*/ 61388 w 64455"/>
                <a:gd name="connsiteY3" fmla="*/ 101601 h 109247"/>
                <a:gd name="connsiteX4" fmla="*/ 30456 w 64455"/>
                <a:gd name="connsiteY4" fmla="*/ 103984 h 109247"/>
                <a:gd name="connsiteX5" fmla="*/ 0 w 64455"/>
                <a:gd name="connsiteY5" fmla="*/ 51992 h 109247"/>
                <a:gd name="connsiteX0" fmla="*/ 1357 w 65812"/>
                <a:gd name="connsiteY0" fmla="*/ 51992 h 107924"/>
                <a:gd name="connsiteX1" fmla="*/ 31813 w 65812"/>
                <a:gd name="connsiteY1" fmla="*/ 0 h 107924"/>
                <a:gd name="connsiteX2" fmla="*/ 62269 w 65812"/>
                <a:gd name="connsiteY2" fmla="*/ 51992 h 107924"/>
                <a:gd name="connsiteX3" fmla="*/ 62745 w 65812"/>
                <a:gd name="connsiteY3" fmla="*/ 101601 h 107924"/>
                <a:gd name="connsiteX4" fmla="*/ 31813 w 65812"/>
                <a:gd name="connsiteY4" fmla="*/ 103984 h 107924"/>
                <a:gd name="connsiteX5" fmla="*/ 7977 w 65812"/>
                <a:gd name="connsiteY5" fmla="*/ 103983 h 107924"/>
                <a:gd name="connsiteX6" fmla="*/ 1357 w 65812"/>
                <a:gd name="connsiteY6" fmla="*/ 51992 h 107924"/>
                <a:gd name="connsiteX0" fmla="*/ 222 w 64677"/>
                <a:gd name="connsiteY0" fmla="*/ 53207 h 109139"/>
                <a:gd name="connsiteX1" fmla="*/ 4460 w 64677"/>
                <a:gd name="connsiteY1" fmla="*/ 19473 h 109139"/>
                <a:gd name="connsiteX2" fmla="*/ 30678 w 64677"/>
                <a:gd name="connsiteY2" fmla="*/ 1215 h 109139"/>
                <a:gd name="connsiteX3" fmla="*/ 61134 w 64677"/>
                <a:gd name="connsiteY3" fmla="*/ 53207 h 109139"/>
                <a:gd name="connsiteX4" fmla="*/ 61610 w 64677"/>
                <a:gd name="connsiteY4" fmla="*/ 102816 h 109139"/>
                <a:gd name="connsiteX5" fmla="*/ 30678 w 64677"/>
                <a:gd name="connsiteY5" fmla="*/ 105199 h 109139"/>
                <a:gd name="connsiteX6" fmla="*/ 6842 w 64677"/>
                <a:gd name="connsiteY6" fmla="*/ 105198 h 109139"/>
                <a:gd name="connsiteX7" fmla="*/ 222 w 64677"/>
                <a:gd name="connsiteY7" fmla="*/ 53207 h 109139"/>
                <a:gd name="connsiteX0" fmla="*/ 222 w 64321"/>
                <a:gd name="connsiteY0" fmla="*/ 52004 h 107936"/>
                <a:gd name="connsiteX1" fmla="*/ 4460 w 64321"/>
                <a:gd name="connsiteY1" fmla="*/ 18270 h 107936"/>
                <a:gd name="connsiteX2" fmla="*/ 30678 w 64321"/>
                <a:gd name="connsiteY2" fmla="*/ 12 h 107936"/>
                <a:gd name="connsiteX3" fmla="*/ 56848 w 64321"/>
                <a:gd name="connsiteY3" fmla="*/ 20652 h 107936"/>
                <a:gd name="connsiteX4" fmla="*/ 61134 w 64321"/>
                <a:gd name="connsiteY4" fmla="*/ 52004 h 107936"/>
                <a:gd name="connsiteX5" fmla="*/ 61610 w 64321"/>
                <a:gd name="connsiteY5" fmla="*/ 101613 h 107936"/>
                <a:gd name="connsiteX6" fmla="*/ 30678 w 64321"/>
                <a:gd name="connsiteY6" fmla="*/ 103996 h 107936"/>
                <a:gd name="connsiteX7" fmla="*/ 6842 w 64321"/>
                <a:gd name="connsiteY7" fmla="*/ 103995 h 107936"/>
                <a:gd name="connsiteX8" fmla="*/ 222 w 64321"/>
                <a:gd name="connsiteY8" fmla="*/ 52004 h 1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21" h="107936">
                  <a:moveTo>
                    <a:pt x="222" y="52004"/>
                  </a:moveTo>
                  <a:cubicBezTo>
                    <a:pt x="-175" y="37717"/>
                    <a:pt x="-616" y="26935"/>
                    <a:pt x="4460" y="18270"/>
                  </a:cubicBezTo>
                  <a:cubicBezTo>
                    <a:pt x="9536" y="9605"/>
                    <a:pt x="21947" y="-385"/>
                    <a:pt x="30678" y="12"/>
                  </a:cubicBezTo>
                  <a:cubicBezTo>
                    <a:pt x="39409" y="409"/>
                    <a:pt x="51772" y="11987"/>
                    <a:pt x="56848" y="20652"/>
                  </a:cubicBezTo>
                  <a:cubicBezTo>
                    <a:pt x="61924" y="29317"/>
                    <a:pt x="58753" y="38511"/>
                    <a:pt x="61134" y="52004"/>
                  </a:cubicBezTo>
                  <a:cubicBezTo>
                    <a:pt x="63515" y="65497"/>
                    <a:pt x="66686" y="92948"/>
                    <a:pt x="61610" y="101613"/>
                  </a:cubicBezTo>
                  <a:cubicBezTo>
                    <a:pt x="56534" y="110278"/>
                    <a:pt x="39806" y="103599"/>
                    <a:pt x="30678" y="103996"/>
                  </a:cubicBezTo>
                  <a:cubicBezTo>
                    <a:pt x="21550" y="104393"/>
                    <a:pt x="11918" y="112660"/>
                    <a:pt x="6842" y="103995"/>
                  </a:cubicBezTo>
                  <a:cubicBezTo>
                    <a:pt x="1766" y="95330"/>
                    <a:pt x="619" y="66291"/>
                    <a:pt x="222" y="52004"/>
                  </a:cubicBezTo>
                  <a:close/>
                </a:path>
              </a:pathLst>
            </a:cu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円/楕円 55"/>
            <p:cNvSpPr/>
            <p:nvPr/>
          </p:nvSpPr>
          <p:spPr>
            <a:xfrm>
              <a:off x="3133725" y="2797175"/>
              <a:ext cx="46038" cy="46038"/>
            </a:xfrm>
            <a:prstGeom prst="ellipse">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円/楕円 56"/>
            <p:cNvSpPr/>
            <p:nvPr/>
          </p:nvSpPr>
          <p:spPr>
            <a:xfrm>
              <a:off x="3133725" y="2892425"/>
              <a:ext cx="46038" cy="44450"/>
            </a:xfrm>
            <a:prstGeom prst="ellipse">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円/楕円 57"/>
            <p:cNvSpPr/>
            <p:nvPr/>
          </p:nvSpPr>
          <p:spPr>
            <a:xfrm>
              <a:off x="3133725" y="2978150"/>
              <a:ext cx="46038" cy="46038"/>
            </a:xfrm>
            <a:prstGeom prst="ellipse">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32"/>
            <p:cNvSpPr/>
            <p:nvPr/>
          </p:nvSpPr>
          <p:spPr>
            <a:xfrm>
              <a:off x="3514725" y="2820988"/>
              <a:ext cx="207963" cy="63500"/>
            </a:xfrm>
            <a:custGeom>
              <a:avLst/>
              <a:gdLst>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720080 h 720080"/>
                <a:gd name="connsiteX4" fmla="*/ 0 w 360040"/>
                <a:gd name="connsiteY4" fmla="*/ 0 h 720080"/>
                <a:gd name="connsiteX0" fmla="*/ 0 w 360040"/>
                <a:gd name="connsiteY0" fmla="*/ 0 h 720080"/>
                <a:gd name="connsiteX1" fmla="*/ 360040 w 360040"/>
                <a:gd name="connsiteY1" fmla="*/ 0 h 720080"/>
                <a:gd name="connsiteX2" fmla="*/ 360040 w 360040"/>
                <a:gd name="connsiteY2" fmla="*/ 720080 h 720080"/>
                <a:gd name="connsiteX3" fmla="*/ 0 w 360040"/>
                <a:gd name="connsiteY3" fmla="*/ 662930 h 720080"/>
                <a:gd name="connsiteX4" fmla="*/ 0 w 360040"/>
                <a:gd name="connsiteY4" fmla="*/ 0 h 720080"/>
                <a:gd name="connsiteX0" fmla="*/ 0 w 360040"/>
                <a:gd name="connsiteY0" fmla="*/ 0 h 662931"/>
                <a:gd name="connsiteX1" fmla="*/ 360040 w 360040"/>
                <a:gd name="connsiteY1" fmla="*/ 0 h 662931"/>
                <a:gd name="connsiteX2" fmla="*/ 360040 w 360040"/>
                <a:gd name="connsiteY2" fmla="*/ 621483 h 662931"/>
                <a:gd name="connsiteX3" fmla="*/ 0 w 360040"/>
                <a:gd name="connsiteY3" fmla="*/ 662930 h 662931"/>
                <a:gd name="connsiteX4" fmla="*/ 0 w 360040"/>
                <a:gd name="connsiteY4" fmla="*/ 0 h 662931"/>
                <a:gd name="connsiteX0" fmla="*/ 0 w 360040"/>
                <a:gd name="connsiteY0" fmla="*/ 0 h 623490"/>
                <a:gd name="connsiteX1" fmla="*/ 360040 w 360040"/>
                <a:gd name="connsiteY1" fmla="*/ 0 h 623490"/>
                <a:gd name="connsiteX2" fmla="*/ 360040 w 360040"/>
                <a:gd name="connsiteY2" fmla="*/ 621483 h 623490"/>
                <a:gd name="connsiteX3" fmla="*/ 0 w 360040"/>
                <a:gd name="connsiteY3" fmla="*/ 623490 h 623490"/>
                <a:gd name="connsiteX4" fmla="*/ 0 w 360040"/>
                <a:gd name="connsiteY4" fmla="*/ 0 h 623490"/>
                <a:gd name="connsiteX0" fmla="*/ 0 w 360040"/>
                <a:gd name="connsiteY0" fmla="*/ 0 h 623490"/>
                <a:gd name="connsiteX1" fmla="*/ 357154 w 360040"/>
                <a:gd name="connsiteY1" fmla="*/ 103527 h 623490"/>
                <a:gd name="connsiteX2" fmla="*/ 360040 w 360040"/>
                <a:gd name="connsiteY2" fmla="*/ 621483 h 623490"/>
                <a:gd name="connsiteX3" fmla="*/ 0 w 360040"/>
                <a:gd name="connsiteY3" fmla="*/ 623490 h 623490"/>
                <a:gd name="connsiteX4" fmla="*/ 0 w 360040"/>
                <a:gd name="connsiteY4" fmla="*/ 0 h 62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0" h="623490">
                  <a:moveTo>
                    <a:pt x="0" y="0"/>
                  </a:moveTo>
                  <a:lnTo>
                    <a:pt x="357154" y="103527"/>
                  </a:lnTo>
                  <a:lnTo>
                    <a:pt x="360040" y="621483"/>
                  </a:lnTo>
                  <a:lnTo>
                    <a:pt x="0" y="623490"/>
                  </a:lnTo>
                  <a:lnTo>
                    <a:pt x="0" y="0"/>
                  </a:ln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Tree>
    <p:extLst>
      <p:ext uri="{BB962C8B-B14F-4D97-AF65-F5344CB8AC3E}">
        <p14:creationId xmlns:p14="http://schemas.microsoft.com/office/powerpoint/2010/main" val="3263419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08303" y="4039152"/>
            <a:ext cx="5420761" cy="2794383"/>
          </a:xfrm>
          <a:prstGeom prst="roundRect">
            <a:avLst>
              <a:gd name="adj" fmla="val 8442"/>
            </a:avLst>
          </a:prstGeom>
          <a:solidFill>
            <a:schemeClr val="accent5">
              <a:lumMod val="60000"/>
              <a:lumOff val="4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9" name="テキスト ボックス 8"/>
          <p:cNvSpPr txBox="1"/>
          <p:nvPr/>
        </p:nvSpPr>
        <p:spPr>
          <a:xfrm>
            <a:off x="108303" y="4058696"/>
            <a:ext cx="5420761" cy="2836674"/>
          </a:xfrm>
          <a:prstGeom prst="rect">
            <a:avLst/>
          </a:prstGeom>
          <a:noFill/>
        </p:spPr>
        <p:txBody>
          <a:bodyPr wrap="square" rtlCol="0">
            <a:spAutoFit/>
          </a:bodyPr>
          <a:lstStyle/>
          <a:p>
            <a:pPr>
              <a:lnSpc>
                <a:spcPts val="15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分野横断的施策</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20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（１）目標達成のための分野横断的な施策</a:t>
            </a:r>
            <a:endParaRPr lang="en-US" altLang="ja-JP" sz="1400" b="1"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indent="182563">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クレジット制度の推進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182563">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○国民運動の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展開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182563">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低炭素型の都市・地域構造及び社会経済ｼｽﾃﾑの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20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（２）その他の関連する分野横断的な施策</a:t>
            </a:r>
            <a:endParaRPr lang="en-US" altLang="ja-JP" sz="1400" b="1"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indent="182563">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○水素社会の実現</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182563">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○温室効果ガス排出抑制等指針に基づく取組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182563">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温室効果ガス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排出量の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算定・報告・公表制度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182563">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○事業活動における環境への配慮の促進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182563">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○二国間クレジット制度（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JCM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182563">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税制のグリーン化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に向けた対応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及び地球温暖化対策税の有効活用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182563">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グリーン化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182563">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国内排出量取引</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bwMode="auto">
          <a:xfrm>
            <a:off x="123367" y="630893"/>
            <a:ext cx="5968713" cy="3327565"/>
          </a:xfrm>
          <a:prstGeom prst="roundRect">
            <a:avLst>
              <a:gd name="adj" fmla="val 4952"/>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23" name="テキスト ボックス 22"/>
          <p:cNvSpPr txBox="1"/>
          <p:nvPr/>
        </p:nvSpPr>
        <p:spPr>
          <a:xfrm>
            <a:off x="34613" y="668454"/>
            <a:ext cx="6358547" cy="3323987"/>
          </a:xfrm>
          <a:prstGeom prst="rect">
            <a:avLst/>
          </a:prstGeom>
          <a:noFill/>
        </p:spPr>
        <p:txBody>
          <a:bodyPr wrap="square" rtlCol="0">
            <a:spAutoFit/>
          </a:bodyPr>
          <a:lstStyle/>
          <a:p>
            <a:pPr>
              <a:lnSpc>
                <a:spcPts val="1500"/>
              </a:lnSpc>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（運輸</a:t>
            </a: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部門の取組</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○次世代自動車の普及、燃費改善</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次世代自動車（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EV,FCV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等）の新車販売に占める割合を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割～</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割に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○その他運輸部門対策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－交通流対策の推進、ｴｺﾄﾞﾗｲﾌﾞ、公共交通機関の利用促進、低炭素物流の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推進、ﾓｰﾀﾞﾙｼﾌﾄ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6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エネルギー転換</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部門の取組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○再生可能エネルギーの最大限の導入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－固定価格買取制度の適切な運用・見直し、系統整備や系統運用ルール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の整備</a:t>
            </a:r>
            <a:endParaRPr lang="en-US" altLang="ja-JP" sz="1400" strike="sngStrike"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○火力発電の高効率化等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444500" indent="-44450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省エネ法・高度化法</a:t>
            </a:r>
            <a:r>
              <a:rPr lang="ja-JP" altLang="en-US" sz="1400" strike="sngStrike"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電力業界全体の取組の実効性確保、</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444500" indent="-44450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の採用、小規模火力発電への対応</a:t>
            </a:r>
            <a:endParaRPr lang="en-US" altLang="ja-JP" sz="1400" strike="sngStrike"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○安全性が確認された原子力発電の活用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その他温室効果ガス及び温室効果ガス吸収源対策</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○非エネ起源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CO</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CH</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O</a:t>
            </a:r>
            <a:r>
              <a:rPr lang="ja-JP" altLang="en-US"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代替フロン等４ガス、森林吸収源対策等の推進</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5644901" y="4043892"/>
            <a:ext cx="4204643" cy="2769484"/>
          </a:xfrm>
          <a:prstGeom prst="roundRect">
            <a:avLst>
              <a:gd name="adj" fmla="val 7465"/>
            </a:avLst>
          </a:prstGeom>
          <a:solidFill>
            <a:srgbClr val="FFCCCC">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42" name="Rectangle 11"/>
          <p:cNvSpPr>
            <a:spLocks noChangeArrowheads="1"/>
          </p:cNvSpPr>
          <p:nvPr/>
        </p:nvSpPr>
        <p:spPr bwMode="auto">
          <a:xfrm>
            <a:off x="0" y="9626"/>
            <a:ext cx="9906000" cy="5746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p>
            <a:pPr algn="ctr"/>
            <a:r>
              <a:rPr lang="ja-JP" altLang="en-US" sz="2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計画に位置付ける主要な対策・施策②</a:t>
            </a:r>
            <a:endParaRPr lang="ja-JP" altLang="en-US"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 12"/>
          <p:cNvSpPr>
            <a:spLocks noGrp="1"/>
          </p:cNvSpPr>
          <p:nvPr>
            <p:ph type="sldNum" sz="quarter" idx="12"/>
          </p:nvPr>
        </p:nvSpPr>
        <p:spPr>
          <a:xfrm>
            <a:off x="7545288" y="6448251"/>
            <a:ext cx="2311400" cy="365125"/>
          </a:xfrm>
        </p:spPr>
        <p:txBody>
          <a:bodyPr/>
          <a:lstStyle/>
          <a:p>
            <a:pPr>
              <a:defRPr/>
            </a:pPr>
            <a:fld id="{8D4BDD15-7748-4BFF-AAD4-8E00F585B870}" type="slidenum">
              <a:rPr lang="ja-JP" altLang="en-US"/>
              <a:pPr>
                <a:defRPr/>
              </a:pPr>
              <a:t>18</a:t>
            </a:fld>
            <a:endParaRPr lang="ja-JP" altLang="en-US" dirty="0"/>
          </a:p>
        </p:txBody>
      </p:sp>
      <p:sp>
        <p:nvSpPr>
          <p:cNvPr id="11" name="テキスト ボックス 10"/>
          <p:cNvSpPr txBox="1"/>
          <p:nvPr/>
        </p:nvSpPr>
        <p:spPr>
          <a:xfrm>
            <a:off x="5644901" y="4077072"/>
            <a:ext cx="4276412" cy="2593018"/>
          </a:xfrm>
          <a:prstGeom prst="rect">
            <a:avLst/>
          </a:prstGeom>
          <a:noFill/>
        </p:spPr>
        <p:txBody>
          <a:bodyPr wrap="square" rtlCol="0">
            <a:spAutoFit/>
          </a:bodyPr>
          <a:lstStyle/>
          <a:p>
            <a:pPr>
              <a:lnSpc>
                <a:spcPts val="15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（基盤的施策、国際協力の推進等）</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○技術開発と社会実装、観測・監視体制の強化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GaN</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（窒化ガリウム）、ｾﾙﾛｰｽﾅﾉﾌｧｲﾊﾞｰ、蓄電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池、海洋ｴﾈﾙｷﾞｰ、いぶき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ー</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年頃を見据えた「ｴﾈﾙｷﾞｰ・環境</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ｲﾉﾍﾞｰｼｮﾝ戦略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○公的機関の取組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－国、地方公共団体の率先的取組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○国際協力の推進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－パリ協定への対応、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JCM</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REDD</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－世界各国、国際機関との協調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○計画の進捗管理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－毎年進捗点検、３年ごとに見直しを検討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－パリ協定の目標の提出・更新ｻｲｸﾙを踏まえ対応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91" y="764704"/>
            <a:ext cx="1182724" cy="1184619"/>
          </a:xfrm>
          <a:prstGeom prst="rect">
            <a:avLst/>
          </a:prstGeom>
        </p:spPr>
      </p:pic>
      <p:pic>
        <p:nvPicPr>
          <p:cNvPr id="17" name="Picture 190"/>
          <p:cNvPicPr>
            <a:picLocks noChangeAspect="1" noChangeArrowheads="1"/>
          </p:cNvPicPr>
          <p:nvPr/>
        </p:nvPicPr>
        <p:blipFill>
          <a:blip r:embed="rId4"/>
          <a:srcRect/>
          <a:stretch>
            <a:fillRect/>
          </a:stretch>
        </p:blipFill>
        <p:spPr bwMode="auto">
          <a:xfrm rot="21332672" flipH="1">
            <a:off x="8146111" y="2349578"/>
            <a:ext cx="1287355" cy="543837"/>
          </a:xfrm>
          <a:prstGeom prst="rect">
            <a:avLst/>
          </a:prstGeom>
          <a:noFill/>
          <a:ln w="9525">
            <a:noFill/>
            <a:miter lim="800000"/>
            <a:headEnd/>
            <a:tailEnd/>
          </a:ln>
        </p:spPr>
      </p:pic>
      <p:sp>
        <p:nvSpPr>
          <p:cNvPr id="18" name="テキスト ボックス 17"/>
          <p:cNvSpPr txBox="1"/>
          <p:nvPr/>
        </p:nvSpPr>
        <p:spPr>
          <a:xfrm>
            <a:off x="7309048" y="1948445"/>
            <a:ext cx="1532384" cy="253916"/>
          </a:xfrm>
          <a:prstGeom prst="rect">
            <a:avLst/>
          </a:prstGeom>
          <a:noFill/>
        </p:spPr>
        <p:txBody>
          <a:bodyPr wrap="square" rtlCol="0">
            <a:spAutoFit/>
          </a:bodyPr>
          <a:lstStyle/>
          <a:p>
            <a:pPr algn="ctr"/>
            <a:r>
              <a:rPr kumimoji="1" lang="ja-JP" altLang="en-US" sz="1050" dirty="0" smtClean="0"/>
              <a:t>次世代自動車</a:t>
            </a:r>
            <a:endParaRPr kumimoji="1" lang="ja-JP" altLang="en-US" sz="1050" dirty="0"/>
          </a:p>
        </p:txBody>
      </p:sp>
      <p:sp>
        <p:nvSpPr>
          <p:cNvPr id="20" name="テキスト ボックス 19"/>
          <p:cNvSpPr txBox="1"/>
          <p:nvPr/>
        </p:nvSpPr>
        <p:spPr>
          <a:xfrm>
            <a:off x="8069560" y="3244470"/>
            <a:ext cx="1532384" cy="253916"/>
          </a:xfrm>
          <a:prstGeom prst="rect">
            <a:avLst/>
          </a:prstGeom>
          <a:noFill/>
        </p:spPr>
        <p:txBody>
          <a:bodyPr wrap="square" rtlCol="0">
            <a:spAutoFit/>
          </a:bodyPr>
          <a:lstStyle/>
          <a:p>
            <a:pPr algn="ctr"/>
            <a:r>
              <a:rPr kumimoji="1" lang="ja-JP" altLang="en-US" sz="1050" dirty="0" smtClean="0"/>
              <a:t>太陽光発電</a:t>
            </a:r>
            <a:endParaRPr kumimoji="1" lang="ja-JP" altLang="en-US" sz="1050" dirty="0"/>
          </a:p>
        </p:txBody>
      </p:sp>
      <p:pic>
        <p:nvPicPr>
          <p:cNvPr id="24" name="Picture 2" descr="Z:\国民生活対策室\【COOL CHOICE (取扱注意)】\※COOL CHOICE ロゴ\COOL CHOICE_LOGO\02 右向き_コピー下\CCロゴ_右向き_コピー下.jpg"/>
          <p:cNvPicPr>
            <a:picLocks noChangeAspect="1" noChangeArrowheads="1"/>
          </p:cNvPicPr>
          <p:nvPr/>
        </p:nvPicPr>
        <p:blipFill>
          <a:blip r:embed="rId5" cstate="print">
            <a:extLst>
              <a:ext uri="{28A0092B-C50C-407E-A947-70E740481C1C}">
                <a14:useLocalDpi xmlns:a14="http://schemas.microsoft.com/office/drawing/2010/main" val="0"/>
              </a:ext>
            </a:extLst>
          </a:blip>
          <a:srcRect l="34303" t="32790" r="34451" b="33775"/>
          <a:stretch>
            <a:fillRect/>
          </a:stretch>
        </p:blipFill>
        <p:spPr bwMode="auto">
          <a:xfrm>
            <a:off x="6686322" y="2300396"/>
            <a:ext cx="1175828" cy="8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24"/>
          <p:cNvSpPr txBox="1"/>
          <p:nvPr/>
        </p:nvSpPr>
        <p:spPr>
          <a:xfrm>
            <a:off x="6537176" y="3243404"/>
            <a:ext cx="1532384" cy="253916"/>
          </a:xfrm>
          <a:prstGeom prst="rect">
            <a:avLst/>
          </a:prstGeom>
          <a:noFill/>
        </p:spPr>
        <p:txBody>
          <a:bodyPr wrap="square" rtlCol="0">
            <a:spAutoFit/>
          </a:bodyPr>
          <a:lstStyle/>
          <a:p>
            <a:pPr algn="ctr"/>
            <a:r>
              <a:rPr lang="ja-JP" altLang="en-US" sz="1050" dirty="0"/>
              <a:t>国民</a:t>
            </a:r>
            <a:r>
              <a:rPr lang="ja-JP" altLang="en-US" sz="1050" dirty="0" smtClean="0"/>
              <a:t>運動の展開</a:t>
            </a:r>
            <a:endParaRPr kumimoji="1" lang="ja-JP" altLang="en-US" sz="1050" dirty="0"/>
          </a:p>
        </p:txBody>
      </p:sp>
    </p:spTree>
    <p:extLst>
      <p:ext uri="{BB962C8B-B14F-4D97-AF65-F5344CB8AC3E}">
        <p14:creationId xmlns:p14="http://schemas.microsoft.com/office/powerpoint/2010/main" val="619492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ctrTitle"/>
          </p:nvPr>
        </p:nvSpPr>
        <p:spPr>
          <a:xfrm>
            <a:off x="0" y="1916911"/>
            <a:ext cx="9906000" cy="1470025"/>
          </a:xfrm>
        </p:spPr>
        <p:txBody>
          <a:bodyPr/>
          <a:lstStyle/>
          <a:p>
            <a:pPr eaLnBrk="1" hangingPunct="1"/>
            <a:r>
              <a:rPr lang="ja-JP" altLang="en-US" dirty="0">
                <a:latin typeface="HGP創英角ｺﾞｼｯｸUB" pitchFamily="50" charset="-128"/>
                <a:ea typeface="HGP創英角ｺﾞｼｯｸUB" pitchFamily="50" charset="-128"/>
              </a:rPr>
              <a:t>０</a:t>
            </a:r>
            <a:r>
              <a:rPr lang="ja-JP" altLang="en-US" dirty="0" smtClean="0">
                <a:latin typeface="HGP創英角ｺﾞｼｯｸUB" pitchFamily="50" charset="-128"/>
                <a:ea typeface="HGP創英角ｺﾞｼｯｸUB" pitchFamily="50" charset="-128"/>
              </a:rPr>
              <a:t>．地球温暖化の現状</a:t>
            </a:r>
            <a:endParaRPr lang="ja-JP" altLang="en-US" sz="3200" dirty="0">
              <a:latin typeface="HGP創英角ｺﾞｼｯｸUB" pitchFamily="50" charset="-128"/>
              <a:ea typeface="HGP創英角ｺﾞｼｯｸUB" pitchFamily="50" charset="-128"/>
            </a:endParaRPr>
          </a:p>
        </p:txBody>
      </p:sp>
      <p:graphicFrame>
        <p:nvGraphicFramePr>
          <p:cNvPr id="5" name="表 4"/>
          <p:cNvGraphicFramePr>
            <a:graphicFrameLocks noGrp="1"/>
          </p:cNvGraphicFramePr>
          <p:nvPr/>
        </p:nvGraphicFramePr>
        <p:xfrm>
          <a:off x="8" y="3295730"/>
          <a:ext cx="9945688" cy="168275"/>
        </p:xfrm>
        <a:graphic>
          <a:graphicData uri="http://schemas.openxmlformats.org/drawingml/2006/table">
            <a:tbl>
              <a:tblPr firstRow="1" bandRow="1">
                <a:tableStyleId>{2D5ABB26-0587-4C30-8999-92F81FD0307C}</a:tableStyleId>
              </a:tblPr>
              <a:tblGrid>
                <a:gridCol w="9945688"/>
              </a:tblGrid>
              <a:tr h="168275">
                <a:tc>
                  <a:txBody>
                    <a:bodyPr/>
                    <a:lstStyle/>
                    <a:p>
                      <a:endParaRPr kumimoji="1" lang="ja-JP" altLang="en-US" sz="500" dirty="0"/>
                    </a:p>
                  </a:txBody>
                  <a:tcPr marL="99052" marR="99052" marT="45765" marB="45765">
                    <a:solidFill>
                      <a:srgbClr val="00B0F0"/>
                    </a:solidFill>
                  </a:tcPr>
                </a:tc>
              </a:tr>
            </a:tbl>
          </a:graphicData>
        </a:graphic>
      </p:graphicFrame>
      <p:sp>
        <p:nvSpPr>
          <p:cNvPr id="7" name="スライド番号プレースホルダー 4"/>
          <p:cNvSpPr>
            <a:spLocks noGrp="1"/>
          </p:cNvSpPr>
          <p:nvPr>
            <p:ph type="sldNum" sz="quarter" idx="12"/>
          </p:nvPr>
        </p:nvSpPr>
        <p:spPr bwMode="auto">
          <a:xfrm>
            <a:off x="7594600" y="6503739"/>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39605" indent="-284469" eaLnBrk="0" hangingPunct="0">
              <a:defRPr kumimoji="1">
                <a:solidFill>
                  <a:schemeClr val="tx1"/>
                </a:solidFill>
                <a:latin typeface="Arial" pitchFamily="34" charset="0"/>
                <a:ea typeface="ＭＳ Ｐゴシック" pitchFamily="50" charset="-128"/>
              </a:defRPr>
            </a:lvl2pPr>
            <a:lvl3pPr marL="1137863" indent="-227573" eaLnBrk="0" hangingPunct="0">
              <a:defRPr kumimoji="1">
                <a:solidFill>
                  <a:schemeClr val="tx1"/>
                </a:solidFill>
                <a:latin typeface="Arial" pitchFamily="34" charset="0"/>
                <a:ea typeface="ＭＳ Ｐゴシック" pitchFamily="50" charset="-128"/>
              </a:defRPr>
            </a:lvl3pPr>
            <a:lvl4pPr marL="1592999" indent="-227573" eaLnBrk="0" hangingPunct="0">
              <a:defRPr kumimoji="1">
                <a:solidFill>
                  <a:schemeClr val="tx1"/>
                </a:solidFill>
                <a:latin typeface="Arial" pitchFamily="34" charset="0"/>
                <a:ea typeface="ＭＳ Ｐゴシック" pitchFamily="50" charset="-128"/>
              </a:defRPr>
            </a:lvl4pPr>
            <a:lvl5pPr marL="2048143" indent="-227573" eaLnBrk="0" hangingPunct="0">
              <a:defRPr kumimoji="1">
                <a:solidFill>
                  <a:schemeClr val="tx1"/>
                </a:solidFill>
                <a:latin typeface="Arial" pitchFamily="34" charset="0"/>
                <a:ea typeface="ＭＳ Ｐゴシック" pitchFamily="50" charset="-128"/>
              </a:defRPr>
            </a:lvl5pPr>
            <a:lvl6pPr marL="2503289"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58431"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1357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6871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C03D51E9-A733-4B71-B61C-A2DEB9C5C42B}" type="slidenum">
              <a:rPr lang="ja-JP" altLang="en-US" sz="1600" b="1">
                <a:solidFill>
                  <a:srgbClr val="000000"/>
                </a:solidFill>
                <a:latin typeface="ＭＳ ゴシック" pitchFamily="49" charset="-128"/>
                <a:ea typeface="ＭＳ ゴシック" pitchFamily="49" charset="-128"/>
              </a:rPr>
              <a:pPr eaLnBrk="1" fontAlgn="base" hangingPunct="1">
                <a:spcBef>
                  <a:spcPct val="0"/>
                </a:spcBef>
                <a:spcAft>
                  <a:spcPct val="0"/>
                </a:spcAft>
              </a:pPr>
              <a:t>1</a:t>
            </a:fld>
            <a:endParaRPr lang="ja-JP" altLang="en-US" sz="1600" b="1" dirty="0">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1190095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1"/>
            <a:ext cx="9906000" cy="5746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p>
            <a:pPr algn="ctr"/>
            <a:r>
              <a:rPr lang="ja-JP" altLang="en-US" sz="28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地球温暖化対策計画の進捗管理について</a:t>
            </a:r>
            <a:endParaRPr lang="ja-JP" altLang="en-US"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97648" y="3648402"/>
            <a:ext cx="4032448" cy="356662"/>
          </a:xfrm>
          <a:prstGeom prst="roundRect">
            <a:avLst/>
          </a:prstGeom>
          <a:solidFill>
            <a:schemeClr val="accent3">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300"/>
              </a:lnSpc>
            </a:pPr>
            <a:r>
              <a:rPr kumimoji="0" lang="ja-JP" altLang="en-US" kern="0" spc="-13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個々の対策における対策評価指標の例</a:t>
            </a:r>
            <a:endParaRPr kumimoji="0" lang="ja-JP" altLang="en-US" kern="0" spc="-13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61218324"/>
              </p:ext>
            </p:extLst>
          </p:nvPr>
        </p:nvGraphicFramePr>
        <p:xfrm>
          <a:off x="145046" y="4077072"/>
          <a:ext cx="9615908" cy="2682240"/>
        </p:xfrm>
        <a:graphic>
          <a:graphicData uri="http://schemas.openxmlformats.org/drawingml/2006/table">
            <a:tbl>
              <a:tblPr firstRow="1" bandRow="1">
                <a:tableStyleId>{F5AB1C69-6EDB-4FF4-983F-18BD219EF322}</a:tableStyleId>
              </a:tblPr>
              <a:tblGrid>
                <a:gridCol w="2883097"/>
                <a:gridCol w="2196307"/>
                <a:gridCol w="2232248"/>
                <a:gridCol w="2304256"/>
              </a:tblGrid>
              <a:tr h="0">
                <a:tc>
                  <a:txBody>
                    <a:bodyPr/>
                    <a:lstStyle/>
                    <a:p>
                      <a:pPr algn="ctr"/>
                      <a:r>
                        <a:rPr kumimoji="1" lang="ja-JP" altLang="en-US" sz="1400" dirty="0" smtClean="0"/>
                        <a:t>対策評価指標</a:t>
                      </a:r>
                      <a:endParaRPr kumimoji="1" lang="ja-JP" altLang="en-US" sz="1400" dirty="0"/>
                    </a:p>
                  </a:txBody>
                  <a:tcPr anchor="ctr"/>
                </a:tc>
                <a:tc>
                  <a:txBody>
                    <a:bodyPr/>
                    <a:lstStyle/>
                    <a:p>
                      <a:pPr algn="ctr"/>
                      <a:r>
                        <a:rPr kumimoji="1" lang="en-US" altLang="ja-JP" sz="1400" dirty="0" smtClean="0"/>
                        <a:t>2013</a:t>
                      </a:r>
                      <a:r>
                        <a:rPr kumimoji="1" lang="ja-JP" altLang="en-US" sz="1400" dirty="0" smtClean="0"/>
                        <a:t>年度実績</a:t>
                      </a:r>
                      <a:endParaRPr kumimoji="1" lang="ja-JP" altLang="en-US" sz="1400" dirty="0"/>
                    </a:p>
                  </a:txBody>
                  <a:tcPr anchor="ctr"/>
                </a:tc>
                <a:tc>
                  <a:txBody>
                    <a:bodyPr/>
                    <a:lstStyle/>
                    <a:p>
                      <a:pPr algn="ctr"/>
                      <a:r>
                        <a:rPr kumimoji="1" lang="en-US" altLang="ja-JP" sz="1400" dirty="0" smtClean="0"/>
                        <a:t>2020</a:t>
                      </a:r>
                      <a:r>
                        <a:rPr kumimoji="1" lang="ja-JP" altLang="en-US" sz="1400" dirty="0" smtClean="0"/>
                        <a:t>年度</a:t>
                      </a:r>
                      <a:endParaRPr kumimoji="1" lang="ja-JP" altLang="en-US" sz="1400" dirty="0"/>
                    </a:p>
                  </a:txBody>
                  <a:tcPr anchor="ctr"/>
                </a:tc>
                <a:tc>
                  <a:txBody>
                    <a:bodyPr/>
                    <a:lstStyle/>
                    <a:p>
                      <a:pPr algn="ctr"/>
                      <a:r>
                        <a:rPr kumimoji="1" lang="en-US" altLang="ja-JP" sz="1400" dirty="0" smtClean="0"/>
                        <a:t>2030</a:t>
                      </a:r>
                      <a:r>
                        <a:rPr kumimoji="1" lang="ja-JP" altLang="en-US" sz="1400" dirty="0" smtClean="0"/>
                        <a:t>年度</a:t>
                      </a:r>
                      <a:endParaRPr kumimoji="1" lang="ja-JP" altLang="en-US" sz="1400" dirty="0"/>
                    </a:p>
                  </a:txBody>
                  <a:tcPr anchor="ctr"/>
                </a:tc>
              </a:tr>
              <a:tr h="0">
                <a:tc>
                  <a:txBody>
                    <a:bodyPr/>
                    <a:lstStyle/>
                    <a:p>
                      <a:pPr algn="ctr"/>
                      <a:r>
                        <a:rPr kumimoji="1" lang="ja-JP" altLang="en-US" sz="1400" dirty="0" smtClean="0"/>
                        <a:t>コージェネレーションの</a:t>
                      </a:r>
                      <a:endParaRPr kumimoji="1" lang="en-US" altLang="ja-JP" sz="1400" dirty="0" smtClean="0"/>
                    </a:p>
                    <a:p>
                      <a:pPr algn="ctr"/>
                      <a:r>
                        <a:rPr kumimoji="1" lang="ja-JP" altLang="en-US" sz="1400" dirty="0" smtClean="0"/>
                        <a:t>累積導入容量</a:t>
                      </a:r>
                      <a:endParaRPr kumimoji="1" lang="ja-JP" altLang="en-US" sz="1400" dirty="0"/>
                    </a:p>
                  </a:txBody>
                  <a:tcPr anchor="ctr"/>
                </a:tc>
                <a:tc>
                  <a:txBody>
                    <a:bodyPr/>
                    <a:lstStyle/>
                    <a:p>
                      <a:pPr algn="ctr"/>
                      <a:r>
                        <a:rPr kumimoji="1" lang="en-US" altLang="ja-JP" sz="1400" dirty="0" smtClean="0"/>
                        <a:t>1,004</a:t>
                      </a:r>
                      <a:r>
                        <a:rPr kumimoji="1" lang="ja-JP" altLang="en-US" sz="1400" dirty="0" smtClean="0"/>
                        <a:t>万</a:t>
                      </a:r>
                      <a:r>
                        <a:rPr kumimoji="1" lang="en-US" altLang="ja-JP" sz="1400" dirty="0" smtClean="0"/>
                        <a:t>kW</a:t>
                      </a:r>
                      <a:endParaRPr kumimoji="1" lang="ja-JP" altLang="en-US" sz="1400" dirty="0"/>
                    </a:p>
                  </a:txBody>
                  <a:tcPr anchor="ctr"/>
                </a:tc>
                <a:tc>
                  <a:txBody>
                    <a:bodyPr/>
                    <a:lstStyle/>
                    <a:p>
                      <a:pPr algn="ctr"/>
                      <a:r>
                        <a:rPr kumimoji="1" lang="en-US" altLang="ja-JP" sz="1400" dirty="0" smtClean="0"/>
                        <a:t>1,134</a:t>
                      </a:r>
                      <a:r>
                        <a:rPr kumimoji="1" lang="ja-JP" altLang="en-US" sz="1400" dirty="0" smtClean="0"/>
                        <a:t>万</a:t>
                      </a:r>
                      <a:r>
                        <a:rPr kumimoji="1" lang="en-US" altLang="ja-JP" sz="1400" dirty="0" smtClean="0"/>
                        <a:t>kW</a:t>
                      </a:r>
                      <a:endParaRPr kumimoji="1" lang="ja-JP" altLang="en-US" sz="1400" dirty="0"/>
                    </a:p>
                  </a:txBody>
                  <a:tcPr anchor="ctr"/>
                </a:tc>
                <a:tc>
                  <a:txBody>
                    <a:bodyPr/>
                    <a:lstStyle/>
                    <a:p>
                      <a:pPr algn="ctr"/>
                      <a:r>
                        <a:rPr kumimoji="1" lang="en-US" altLang="ja-JP" sz="1400" dirty="0" smtClean="0"/>
                        <a:t>1,320</a:t>
                      </a:r>
                      <a:r>
                        <a:rPr kumimoji="1" lang="ja-JP" altLang="en-US" sz="1400" dirty="0" smtClean="0"/>
                        <a:t>万</a:t>
                      </a:r>
                      <a:r>
                        <a:rPr kumimoji="1" lang="en-US" altLang="ja-JP" sz="1400" dirty="0" smtClean="0"/>
                        <a:t>kW</a:t>
                      </a:r>
                      <a:endParaRPr kumimoji="1" lang="ja-JP" altLang="en-US" sz="1400" dirty="0"/>
                    </a:p>
                  </a:txBody>
                  <a:tcPr anchor="ctr"/>
                </a:tc>
              </a:tr>
              <a:tr h="0">
                <a:tc>
                  <a:txBody>
                    <a:bodyPr/>
                    <a:lstStyle/>
                    <a:p>
                      <a:pPr algn="ctr"/>
                      <a:r>
                        <a:rPr kumimoji="1" lang="ja-JP" altLang="en-US" sz="1400" dirty="0" smtClean="0"/>
                        <a:t>高効率照明（</a:t>
                      </a:r>
                      <a:r>
                        <a:rPr kumimoji="1" lang="en-US" altLang="ja-JP" sz="1400" dirty="0" smtClean="0"/>
                        <a:t>LED</a:t>
                      </a:r>
                      <a:r>
                        <a:rPr kumimoji="1" lang="ja-JP" altLang="en-US" sz="1400" dirty="0" smtClean="0"/>
                        <a:t>等）の導入</a:t>
                      </a:r>
                      <a:endParaRPr kumimoji="1" lang="ja-JP" altLang="en-US" sz="1400" dirty="0"/>
                    </a:p>
                  </a:txBody>
                  <a:tcPr anchor="ctr"/>
                </a:tc>
                <a:tc>
                  <a:txBody>
                    <a:bodyPr/>
                    <a:lstStyle/>
                    <a:p>
                      <a:pPr algn="ctr"/>
                      <a:r>
                        <a:rPr kumimoji="1" lang="en-US" altLang="ja-JP" sz="1400" dirty="0" smtClean="0"/>
                        <a:t>0.5</a:t>
                      </a:r>
                      <a:r>
                        <a:rPr kumimoji="1" lang="ja-JP" altLang="en-US" sz="1400" dirty="0" smtClean="0"/>
                        <a:t>億台（業務）</a:t>
                      </a:r>
                      <a:endParaRPr kumimoji="1" lang="en-US" altLang="ja-JP" sz="1400" dirty="0" smtClean="0"/>
                    </a:p>
                    <a:p>
                      <a:pPr algn="ctr"/>
                      <a:r>
                        <a:rPr kumimoji="1" lang="en-US" altLang="ja-JP" sz="1400" dirty="0" smtClean="0"/>
                        <a:t>0.6</a:t>
                      </a:r>
                      <a:r>
                        <a:rPr kumimoji="1" lang="ja-JP" altLang="en-US" sz="1400" dirty="0" smtClean="0"/>
                        <a:t>億台（家庭）</a:t>
                      </a:r>
                      <a:endParaRPr kumimoji="1" lang="ja-JP" altLang="en-US" sz="1400" dirty="0"/>
                    </a:p>
                  </a:txBody>
                  <a:tcPr anchor="ctr"/>
                </a:tc>
                <a:tc>
                  <a:txBody>
                    <a:bodyPr/>
                    <a:lstStyle/>
                    <a:p>
                      <a:pPr algn="ctr"/>
                      <a:r>
                        <a:rPr kumimoji="1" lang="en-US" altLang="ja-JP" sz="1400" dirty="0" smtClean="0"/>
                        <a:t>1.8</a:t>
                      </a:r>
                      <a:r>
                        <a:rPr kumimoji="1" lang="ja-JP" altLang="en-US" sz="1400" dirty="0" smtClean="0"/>
                        <a:t>億台（業務）</a:t>
                      </a:r>
                      <a:endParaRPr kumimoji="1" lang="en-US" altLang="ja-JP" sz="1400" dirty="0" smtClean="0"/>
                    </a:p>
                    <a:p>
                      <a:pPr algn="ctr"/>
                      <a:r>
                        <a:rPr kumimoji="1" lang="en-US" altLang="ja-JP" sz="1400" dirty="0" smtClean="0"/>
                        <a:t>2.4</a:t>
                      </a:r>
                      <a:r>
                        <a:rPr kumimoji="1" lang="ja-JP" altLang="en-US" sz="1400" dirty="0" smtClean="0"/>
                        <a:t>億台（家庭）</a:t>
                      </a:r>
                      <a:endParaRPr kumimoji="1" lang="ja-JP" altLang="en-US" sz="1400" dirty="0"/>
                    </a:p>
                  </a:txBody>
                  <a:tcPr anchor="ctr"/>
                </a:tc>
                <a:tc>
                  <a:txBody>
                    <a:bodyPr/>
                    <a:lstStyle/>
                    <a:p>
                      <a:pPr algn="ctr"/>
                      <a:r>
                        <a:rPr kumimoji="1" lang="en-US" altLang="ja-JP" sz="1400" dirty="0" smtClean="0"/>
                        <a:t>3.2</a:t>
                      </a:r>
                      <a:r>
                        <a:rPr kumimoji="1" lang="ja-JP" altLang="en-US" sz="1400" dirty="0" smtClean="0"/>
                        <a:t>億台（業務）</a:t>
                      </a:r>
                      <a:endParaRPr kumimoji="1" lang="en-US" altLang="ja-JP" sz="1400" dirty="0" smtClean="0"/>
                    </a:p>
                    <a:p>
                      <a:pPr algn="ctr"/>
                      <a:r>
                        <a:rPr kumimoji="1" lang="en-US" altLang="ja-JP" sz="1400" dirty="0" smtClean="0"/>
                        <a:t>4.4</a:t>
                      </a:r>
                      <a:r>
                        <a:rPr kumimoji="1" lang="ja-JP" altLang="en-US" sz="1400" dirty="0" smtClean="0"/>
                        <a:t>億台（家庭）</a:t>
                      </a:r>
                      <a:endParaRPr kumimoji="1" lang="ja-JP" altLang="en-US" sz="1400" dirty="0"/>
                    </a:p>
                  </a:txBody>
                  <a:tcPr anchor="ctr"/>
                </a:tc>
              </a:tr>
              <a:tr h="0">
                <a:tc>
                  <a:txBody>
                    <a:bodyPr/>
                    <a:lstStyle/>
                    <a:p>
                      <a:pPr algn="ctr"/>
                      <a:r>
                        <a:rPr kumimoji="1" lang="ja-JP" altLang="en-US" sz="1400" dirty="0" smtClean="0"/>
                        <a:t>家庭用燃料電池の導入</a:t>
                      </a:r>
                      <a:endParaRPr kumimoji="1" lang="ja-JP" altLang="en-US" sz="1400" dirty="0"/>
                    </a:p>
                  </a:txBody>
                  <a:tcPr anchor="ctr"/>
                </a:tc>
                <a:tc>
                  <a:txBody>
                    <a:bodyPr/>
                    <a:lstStyle/>
                    <a:p>
                      <a:pPr algn="ctr"/>
                      <a:r>
                        <a:rPr kumimoji="1" lang="en-US" altLang="ja-JP" sz="1400" dirty="0" smtClean="0"/>
                        <a:t>5</a:t>
                      </a:r>
                      <a:r>
                        <a:rPr kumimoji="1" lang="ja-JP" altLang="en-US" sz="1400" dirty="0" smtClean="0"/>
                        <a:t>万台</a:t>
                      </a:r>
                      <a:endParaRPr kumimoji="1" lang="ja-JP" altLang="en-US" sz="1400" dirty="0"/>
                    </a:p>
                  </a:txBody>
                  <a:tcPr anchor="ctr"/>
                </a:tc>
                <a:tc>
                  <a:txBody>
                    <a:bodyPr/>
                    <a:lstStyle/>
                    <a:p>
                      <a:pPr algn="ctr"/>
                      <a:r>
                        <a:rPr kumimoji="1" lang="en-US" altLang="ja-JP" sz="1400" dirty="0" smtClean="0"/>
                        <a:t>140</a:t>
                      </a:r>
                      <a:r>
                        <a:rPr kumimoji="1" lang="ja-JP" altLang="en-US" sz="1400" dirty="0" smtClean="0"/>
                        <a:t>万台</a:t>
                      </a:r>
                      <a:endParaRPr kumimoji="1" lang="ja-JP" altLang="en-US" sz="1400" dirty="0"/>
                    </a:p>
                  </a:txBody>
                  <a:tcPr anchor="ctr"/>
                </a:tc>
                <a:tc>
                  <a:txBody>
                    <a:bodyPr/>
                    <a:lstStyle/>
                    <a:p>
                      <a:pPr algn="ctr"/>
                      <a:r>
                        <a:rPr kumimoji="1" lang="en-US" altLang="ja-JP" sz="1400" dirty="0" smtClean="0"/>
                        <a:t>530</a:t>
                      </a:r>
                      <a:r>
                        <a:rPr kumimoji="1" lang="ja-JP" altLang="en-US" sz="1400" dirty="0" smtClean="0"/>
                        <a:t>万台</a:t>
                      </a:r>
                      <a:endParaRPr kumimoji="1" lang="ja-JP" altLang="en-US" sz="1400" dirty="0"/>
                    </a:p>
                  </a:txBody>
                  <a:tcPr anchor="ctr"/>
                </a:tc>
              </a:tr>
              <a:tr h="0">
                <a:tc>
                  <a:txBody>
                    <a:bodyPr/>
                    <a:lstStyle/>
                    <a:p>
                      <a:pPr algn="ctr"/>
                      <a:r>
                        <a:rPr kumimoji="1" lang="ja-JP" altLang="en-US" sz="1400" dirty="0" smtClean="0"/>
                        <a:t>次世代自動車の</a:t>
                      </a:r>
                      <a:endParaRPr kumimoji="1" lang="en-US" altLang="ja-JP" sz="1400" dirty="0" smtClean="0"/>
                    </a:p>
                    <a:p>
                      <a:pPr algn="ctr"/>
                      <a:r>
                        <a:rPr kumimoji="1" lang="ja-JP" altLang="en-US" sz="1400" dirty="0" smtClean="0"/>
                        <a:t>新車販売に占める割合</a:t>
                      </a:r>
                      <a:endParaRPr kumimoji="1" lang="ja-JP" altLang="en-US" sz="1400" dirty="0"/>
                    </a:p>
                  </a:txBody>
                  <a:tcPr anchor="ctr"/>
                </a:tc>
                <a:tc>
                  <a:txBody>
                    <a:bodyPr/>
                    <a:lstStyle/>
                    <a:p>
                      <a:pPr algn="ctr"/>
                      <a:r>
                        <a:rPr kumimoji="1" lang="en-US" altLang="ja-JP" sz="1400" dirty="0" smtClean="0"/>
                        <a:t>23.2</a:t>
                      </a:r>
                      <a:r>
                        <a:rPr kumimoji="1" lang="ja-JP" altLang="en-US" sz="1400" dirty="0" smtClean="0"/>
                        <a:t>％</a:t>
                      </a:r>
                      <a:endParaRPr kumimoji="1" lang="ja-JP" altLang="en-US" sz="1400" dirty="0"/>
                    </a:p>
                  </a:txBody>
                  <a:tcPr anchor="ctr"/>
                </a:tc>
                <a:tc>
                  <a:txBody>
                    <a:bodyPr/>
                    <a:lstStyle/>
                    <a:p>
                      <a:pPr algn="ctr"/>
                      <a:r>
                        <a:rPr kumimoji="1" lang="en-US" altLang="ja-JP" sz="1400" dirty="0" smtClean="0"/>
                        <a:t>20</a:t>
                      </a:r>
                      <a:r>
                        <a:rPr kumimoji="1" lang="ja-JP" altLang="en-US" sz="1400" dirty="0" smtClean="0"/>
                        <a:t>～</a:t>
                      </a:r>
                      <a:r>
                        <a:rPr kumimoji="1" lang="en-US" altLang="ja-JP" sz="1400" dirty="0" smtClean="0"/>
                        <a:t>50%</a:t>
                      </a:r>
                      <a:endParaRPr kumimoji="1" lang="ja-JP" altLang="en-US" sz="1400" dirty="0"/>
                    </a:p>
                  </a:txBody>
                  <a:tcPr anchor="ctr"/>
                </a:tc>
                <a:tc>
                  <a:txBody>
                    <a:bodyPr/>
                    <a:lstStyle/>
                    <a:p>
                      <a:pPr algn="ctr"/>
                      <a:r>
                        <a:rPr kumimoji="1" lang="en-US" altLang="ja-JP" sz="1400" dirty="0" smtClean="0"/>
                        <a:t>50</a:t>
                      </a:r>
                      <a:r>
                        <a:rPr kumimoji="1" lang="ja-JP" altLang="en-US" sz="1400" dirty="0" smtClean="0"/>
                        <a:t>～</a:t>
                      </a:r>
                      <a:r>
                        <a:rPr kumimoji="1" lang="en-US" altLang="ja-JP" sz="1400" dirty="0" smtClean="0"/>
                        <a:t>70%</a:t>
                      </a:r>
                      <a:endParaRPr kumimoji="1" lang="ja-JP" altLang="en-US" sz="1400" dirty="0"/>
                    </a:p>
                  </a:txBody>
                  <a:tcPr anchor="ctr"/>
                </a:tc>
              </a:tr>
              <a:tr h="0">
                <a:tc>
                  <a:txBody>
                    <a:bodyPr/>
                    <a:lstStyle/>
                    <a:p>
                      <a:pPr algn="ctr"/>
                      <a:r>
                        <a:rPr kumimoji="1" lang="ja-JP" altLang="en-US" sz="1400" dirty="0" smtClean="0"/>
                        <a:t>クールビズの実施率</a:t>
                      </a:r>
                      <a:endParaRPr kumimoji="1" lang="ja-JP" altLang="en-US" sz="1400" dirty="0"/>
                    </a:p>
                  </a:txBody>
                  <a:tcPr anchor="ctr"/>
                </a:tc>
                <a:tc>
                  <a:txBody>
                    <a:bodyPr/>
                    <a:lstStyle/>
                    <a:p>
                      <a:pPr algn="ctr"/>
                      <a:r>
                        <a:rPr kumimoji="1" lang="en-US" altLang="ja-JP" sz="1400" dirty="0" smtClean="0"/>
                        <a:t>71.3%</a:t>
                      </a:r>
                      <a:r>
                        <a:rPr kumimoji="1" lang="ja-JP" altLang="en-US" sz="1400" dirty="0" smtClean="0"/>
                        <a:t>（業務）</a:t>
                      </a:r>
                      <a:endParaRPr kumimoji="1" lang="en-US" altLang="ja-JP" sz="1400" dirty="0" smtClean="0"/>
                    </a:p>
                    <a:p>
                      <a:pPr algn="ctr"/>
                      <a:r>
                        <a:rPr kumimoji="1" lang="en-US" altLang="ja-JP" sz="1400" dirty="0" smtClean="0"/>
                        <a:t>77.0%</a:t>
                      </a:r>
                      <a:r>
                        <a:rPr kumimoji="1" lang="ja-JP" altLang="en-US" sz="1400" dirty="0" smtClean="0"/>
                        <a:t>（家庭）</a:t>
                      </a:r>
                      <a:endParaRPr kumimoji="1" lang="ja-JP" altLang="en-US" sz="1400" dirty="0"/>
                    </a:p>
                  </a:txBody>
                  <a:tcPr anchor="ctr"/>
                </a:tc>
                <a:tc>
                  <a:txBody>
                    <a:bodyPr/>
                    <a:lstStyle/>
                    <a:p>
                      <a:pPr algn="ctr"/>
                      <a:r>
                        <a:rPr kumimoji="1" lang="en-US" altLang="ja-JP" sz="1400" dirty="0" smtClean="0"/>
                        <a:t>83.1%</a:t>
                      </a:r>
                      <a:r>
                        <a:rPr kumimoji="1" lang="ja-JP" altLang="en-US" sz="1400" dirty="0" smtClean="0"/>
                        <a:t>（業務）</a:t>
                      </a:r>
                      <a:endParaRPr kumimoji="1" lang="en-US" altLang="ja-JP" sz="1400" dirty="0" smtClean="0"/>
                    </a:p>
                    <a:p>
                      <a:pPr algn="ctr"/>
                      <a:r>
                        <a:rPr kumimoji="1" lang="en-US" altLang="ja-JP" sz="1400" dirty="0" smtClean="0"/>
                        <a:t>86.5%</a:t>
                      </a:r>
                      <a:r>
                        <a:rPr kumimoji="1" lang="ja-JP" altLang="en-US" sz="1400" dirty="0" smtClean="0"/>
                        <a:t>（家庭）</a:t>
                      </a:r>
                      <a:endParaRPr kumimoji="1" lang="ja-JP" altLang="en-US" sz="1400" dirty="0"/>
                    </a:p>
                  </a:txBody>
                  <a:tcPr anchor="ctr"/>
                </a:tc>
                <a:tc>
                  <a:txBody>
                    <a:bodyPr/>
                    <a:lstStyle/>
                    <a:p>
                      <a:pPr algn="ctr"/>
                      <a:r>
                        <a:rPr kumimoji="1" lang="en-US" altLang="ja-JP" sz="1400" dirty="0" smtClean="0"/>
                        <a:t>100%</a:t>
                      </a:r>
                      <a:r>
                        <a:rPr kumimoji="1" lang="ja-JP" altLang="en-US" sz="1400" dirty="0" smtClean="0"/>
                        <a:t>（業務）</a:t>
                      </a:r>
                      <a:endParaRPr kumimoji="1" lang="en-US" altLang="ja-JP" sz="1400" dirty="0" smtClean="0"/>
                    </a:p>
                    <a:p>
                      <a:pPr algn="ctr"/>
                      <a:r>
                        <a:rPr kumimoji="1" lang="en-US" altLang="ja-JP" sz="1400" dirty="0" smtClean="0"/>
                        <a:t>100%</a:t>
                      </a:r>
                      <a:r>
                        <a:rPr kumimoji="1" lang="ja-JP" altLang="en-US" sz="1400" dirty="0" smtClean="0"/>
                        <a:t>（家庭）</a:t>
                      </a:r>
                      <a:endParaRPr kumimoji="1" lang="ja-JP" altLang="en-US" sz="1400" dirty="0"/>
                    </a:p>
                  </a:txBody>
                  <a:tcPr anchor="ctr"/>
                </a:tc>
              </a:tr>
            </a:tbl>
          </a:graphicData>
        </a:graphic>
      </p:graphicFrame>
      <p:sp>
        <p:nvSpPr>
          <p:cNvPr id="17" name="スライド番号プレースホルダ 12"/>
          <p:cNvSpPr>
            <a:spLocks noGrp="1"/>
          </p:cNvSpPr>
          <p:nvPr>
            <p:ph type="sldNum" sz="quarter" idx="12"/>
          </p:nvPr>
        </p:nvSpPr>
        <p:spPr>
          <a:xfrm>
            <a:off x="7567409" y="6492875"/>
            <a:ext cx="2311400" cy="365125"/>
          </a:xfrm>
        </p:spPr>
        <p:txBody>
          <a:bodyPr/>
          <a:lstStyle/>
          <a:p>
            <a:pPr>
              <a:defRPr/>
            </a:pPr>
            <a:fld id="{8D4BDD15-7748-4BFF-AAD4-8E00F585B870}" type="slidenum">
              <a:rPr lang="ja-JP" altLang="en-US"/>
              <a:pPr>
                <a:defRPr/>
              </a:pPr>
              <a:t>19</a:t>
            </a:fld>
            <a:endParaRPr lang="ja-JP" altLang="en-US" dirty="0"/>
          </a:p>
        </p:txBody>
      </p:sp>
      <p:sp>
        <p:nvSpPr>
          <p:cNvPr id="18" name="角丸四角形 17"/>
          <p:cNvSpPr/>
          <p:nvPr/>
        </p:nvSpPr>
        <p:spPr bwMode="auto">
          <a:xfrm>
            <a:off x="97648" y="620688"/>
            <a:ext cx="9751896" cy="2880320"/>
          </a:xfrm>
          <a:prstGeom prst="roundRect">
            <a:avLst>
              <a:gd name="adj" fmla="val 6318"/>
            </a:avLst>
          </a:prstGeom>
          <a:solidFill>
            <a:schemeClr val="accent1">
              <a:lumMod val="40000"/>
              <a:lumOff val="6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Ins="72000" anchor="ctr"/>
          <a:lstStyle/>
          <a:p>
            <a:pPr marL="285750" indent="-285750" fontAlgn="auto">
              <a:spcBef>
                <a:spcPts val="0"/>
              </a:spcBef>
              <a:spcAft>
                <a:spcPts val="0"/>
              </a:spcAft>
              <a:buFont typeface="Wingdings" panose="05000000000000000000" pitchFamily="2" charset="2"/>
              <a:buChar char="Ø"/>
              <a:defRPr/>
            </a:pP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％減の達成に向け、</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３段階で進捗管理</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を厳格に実施。</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国</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全体</a:t>
            </a:r>
            <a:endPar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我が国の温室効果ガスの排出量</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毎年２回公表</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月頃速報値、４月頃確報値</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温室効果ガス別・部門別</a:t>
            </a:r>
            <a:endPar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ガス別・部門別に目標</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を設けた上で、</a:t>
            </a:r>
            <a:r>
              <a:rPr lang="ja-JP" altLang="en-US"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地球温暖化対策推進本部で毎年実施</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個々の対策</a:t>
            </a:r>
            <a:endPar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個別に評価指標</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を設けた上で、</a:t>
            </a:r>
            <a:r>
              <a:rPr lang="ja-JP" altLang="en-US"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地球温暖化対策推進本部</a:t>
            </a:r>
            <a:r>
              <a:rPr lang="ja-JP" altLang="en-US"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で毎年実施。</a:t>
            </a:r>
            <a:endParaRPr lang="en-US" altLang="ja-JP"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（注：予算、税制等の取組状況についての関係審議会等における評価・点検も踏まえる。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進捗が遅れているものは、施策</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の充実</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強化や新規</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の対策・</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を含めて</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検討。）</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fontAlgn="auto">
              <a:spcBef>
                <a:spcPts val="0"/>
              </a:spcBef>
              <a:spcAft>
                <a:spcPts val="0"/>
              </a:spcAft>
              <a:buFont typeface="Wingdings" panose="05000000000000000000" pitchFamily="2" charset="2"/>
              <a:buChar char="Ø"/>
              <a:defRP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上記結果も踏まえ、</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３年ごとに計画の見直しを検討</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66471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ctrTitle"/>
          </p:nvPr>
        </p:nvSpPr>
        <p:spPr>
          <a:xfrm>
            <a:off x="0" y="1916911"/>
            <a:ext cx="9906000" cy="1470025"/>
          </a:xfrm>
        </p:spPr>
        <p:txBody>
          <a:bodyPr/>
          <a:lstStyle/>
          <a:p>
            <a:pPr eaLnBrk="1" hangingPunct="1"/>
            <a:r>
              <a:rPr lang="ja-JP" altLang="en-US" dirty="0">
                <a:latin typeface="HGP創英角ｺﾞｼｯｸUB" pitchFamily="50" charset="-128"/>
                <a:ea typeface="HGP創英角ｺﾞｼｯｸUB" pitchFamily="50" charset="-128"/>
              </a:rPr>
              <a:t>３</a:t>
            </a:r>
            <a:r>
              <a:rPr lang="ja-JP" altLang="en-US" dirty="0" smtClean="0">
                <a:latin typeface="HGP創英角ｺﾞｼｯｸUB" pitchFamily="50" charset="-128"/>
                <a:ea typeface="HGP創英角ｺﾞｼｯｸUB" pitchFamily="50" charset="-128"/>
              </a:rPr>
              <a:t>．２０５０年を見据えた取組</a:t>
            </a:r>
            <a:r>
              <a:rPr lang="en-US" altLang="ja-JP" dirty="0" smtClean="0">
                <a:latin typeface="HGP創英角ｺﾞｼｯｸUB" pitchFamily="50" charset="-128"/>
                <a:ea typeface="HGP創英角ｺﾞｼｯｸUB" pitchFamily="50" charset="-128"/>
              </a:rPr>
              <a:t/>
            </a:r>
            <a:br>
              <a:rPr lang="en-US" altLang="ja-JP"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a:t>
            </a:r>
            <a:r>
              <a:rPr lang="ja-JP" altLang="en-US" sz="3200" dirty="0">
                <a:solidFill>
                  <a:prstClr val="black"/>
                </a:solidFill>
                <a:latin typeface="HGP創英角ｺﾞｼｯｸUB" panose="020B0900000000000000" pitchFamily="50" charset="-128"/>
                <a:ea typeface="HGP創英角ｺﾞｼｯｸUB" panose="020B0900000000000000" pitchFamily="50" charset="-128"/>
              </a:rPr>
              <a:t>パリ協定から始めるアクション</a:t>
            </a:r>
            <a:r>
              <a:rPr lang="en-US" altLang="ja-JP" sz="3200" dirty="0" smtClean="0">
                <a:solidFill>
                  <a:prstClr val="black"/>
                </a:solidFill>
                <a:latin typeface="HGP創英角ｺﾞｼｯｸUB" panose="020B0900000000000000" pitchFamily="50" charset="-128"/>
                <a:ea typeface="HGP創英角ｺﾞｼｯｸUB" panose="020B0900000000000000" pitchFamily="50" charset="-128"/>
              </a:rPr>
              <a:t>50-80</a:t>
            </a:r>
            <a:r>
              <a:rPr lang="ja-JP" altLang="en-US" sz="3200" dirty="0" smtClean="0">
                <a:solidFill>
                  <a:prstClr val="black"/>
                </a:solidFill>
                <a:latin typeface="HGP創英角ｺﾞｼｯｸUB" panose="020B0900000000000000" pitchFamily="50" charset="-128"/>
                <a:ea typeface="HGP創英角ｺﾞｼｯｸUB" panose="020B0900000000000000" pitchFamily="50" charset="-128"/>
              </a:rPr>
              <a:t>～</a:t>
            </a:r>
            <a:endParaRPr lang="ja-JP" altLang="en-US" sz="3200" dirty="0">
              <a:latin typeface="HGP創英角ｺﾞｼｯｸUB" pitchFamily="50" charset="-128"/>
              <a:ea typeface="HGP創英角ｺﾞｼｯｸUB" pitchFamily="50" charset="-128"/>
            </a:endParaRPr>
          </a:p>
        </p:txBody>
      </p:sp>
      <p:graphicFrame>
        <p:nvGraphicFramePr>
          <p:cNvPr id="5" name="表 4"/>
          <p:cNvGraphicFramePr>
            <a:graphicFrameLocks noGrp="1"/>
          </p:cNvGraphicFramePr>
          <p:nvPr/>
        </p:nvGraphicFramePr>
        <p:xfrm>
          <a:off x="8" y="3295730"/>
          <a:ext cx="9945688" cy="168275"/>
        </p:xfrm>
        <a:graphic>
          <a:graphicData uri="http://schemas.openxmlformats.org/drawingml/2006/table">
            <a:tbl>
              <a:tblPr firstRow="1" bandRow="1">
                <a:tableStyleId>{2D5ABB26-0587-4C30-8999-92F81FD0307C}</a:tableStyleId>
              </a:tblPr>
              <a:tblGrid>
                <a:gridCol w="9945688"/>
              </a:tblGrid>
              <a:tr h="168275">
                <a:tc>
                  <a:txBody>
                    <a:bodyPr/>
                    <a:lstStyle/>
                    <a:p>
                      <a:endParaRPr kumimoji="1" lang="ja-JP" altLang="en-US" sz="500" dirty="0"/>
                    </a:p>
                  </a:txBody>
                  <a:tcPr marL="99052" marR="99052" marT="45765" marB="45765">
                    <a:solidFill>
                      <a:srgbClr val="00B0F0"/>
                    </a:solidFill>
                  </a:tcPr>
                </a:tc>
              </a:tr>
            </a:tbl>
          </a:graphicData>
        </a:graphic>
      </p:graphicFrame>
      <p:sp>
        <p:nvSpPr>
          <p:cNvPr id="6" name="スライド番号プレースホルダー 4"/>
          <p:cNvSpPr>
            <a:spLocks noGrp="1"/>
          </p:cNvSpPr>
          <p:nvPr>
            <p:ph type="sldNum" sz="quarter" idx="12"/>
          </p:nvPr>
        </p:nvSpPr>
        <p:spPr bwMode="auto">
          <a:xfrm>
            <a:off x="7594600" y="6503837"/>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39605" indent="-284469" eaLnBrk="0" hangingPunct="0">
              <a:defRPr kumimoji="1">
                <a:solidFill>
                  <a:schemeClr val="tx1"/>
                </a:solidFill>
                <a:latin typeface="Arial" pitchFamily="34" charset="0"/>
                <a:ea typeface="ＭＳ Ｐゴシック" pitchFamily="50" charset="-128"/>
              </a:defRPr>
            </a:lvl2pPr>
            <a:lvl3pPr marL="1137863" indent="-227573" eaLnBrk="0" hangingPunct="0">
              <a:defRPr kumimoji="1">
                <a:solidFill>
                  <a:schemeClr val="tx1"/>
                </a:solidFill>
                <a:latin typeface="Arial" pitchFamily="34" charset="0"/>
                <a:ea typeface="ＭＳ Ｐゴシック" pitchFamily="50" charset="-128"/>
              </a:defRPr>
            </a:lvl3pPr>
            <a:lvl4pPr marL="1592999" indent="-227573" eaLnBrk="0" hangingPunct="0">
              <a:defRPr kumimoji="1">
                <a:solidFill>
                  <a:schemeClr val="tx1"/>
                </a:solidFill>
                <a:latin typeface="Arial" pitchFamily="34" charset="0"/>
                <a:ea typeface="ＭＳ Ｐゴシック" pitchFamily="50" charset="-128"/>
              </a:defRPr>
            </a:lvl4pPr>
            <a:lvl5pPr marL="2048143" indent="-227573" eaLnBrk="0" hangingPunct="0">
              <a:defRPr kumimoji="1">
                <a:solidFill>
                  <a:schemeClr val="tx1"/>
                </a:solidFill>
                <a:latin typeface="Arial" pitchFamily="34" charset="0"/>
                <a:ea typeface="ＭＳ Ｐゴシック" pitchFamily="50" charset="-128"/>
              </a:defRPr>
            </a:lvl5pPr>
            <a:lvl6pPr marL="2503289"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58431"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1357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6871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C03D51E9-A733-4B71-B61C-A2DEB9C5C42B}" type="slidenum">
              <a:rPr lang="ja-JP" altLang="en-US" sz="1600" b="1">
                <a:solidFill>
                  <a:srgbClr val="000000"/>
                </a:solidFill>
                <a:latin typeface="ＭＳ ゴシック" pitchFamily="49" charset="-128"/>
                <a:ea typeface="ＭＳ ゴシック" pitchFamily="49" charset="-128"/>
              </a:rPr>
              <a:pPr eaLnBrk="1" fontAlgn="base" hangingPunct="1">
                <a:spcBef>
                  <a:spcPct val="0"/>
                </a:spcBef>
                <a:spcAft>
                  <a:spcPct val="0"/>
                </a:spcAft>
              </a:pPr>
              <a:t>20</a:t>
            </a:fld>
            <a:endParaRPr lang="ja-JP" altLang="en-US" sz="1600" b="1">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838408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194471" y="1772817"/>
            <a:ext cx="9595066" cy="1340627"/>
          </a:xfrm>
          <a:prstGeom prst="roundRect">
            <a:avLst>
              <a:gd name="adj" fmla="val 6129"/>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auto" hangingPunct="0">
              <a:spcBef>
                <a:spcPts val="0"/>
              </a:spcBef>
              <a:spcAft>
                <a:spcPts val="0"/>
              </a:spcAft>
              <a:defRPr/>
            </a:pPr>
            <a:endParaRPr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auto" hangingPunct="0">
              <a:spcBef>
                <a:spcPts val="0"/>
              </a:spcBef>
              <a:spcAft>
                <a:spcPts val="0"/>
              </a:spcAft>
              <a:defRPr/>
            </a:pP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0" y="0"/>
            <a:ext cx="9906000" cy="404664"/>
          </a:xfrm>
          <a:prstGeom prst="roundRect">
            <a:avLst>
              <a:gd name="adj" fmla="val 0"/>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パリ協定から始めるアクション</a:t>
            </a:r>
            <a:r>
              <a:rPr lang="en-US" altLang="ja-JP"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50-80</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～地球の未来のための</a:t>
            </a:r>
            <a:r>
              <a:rPr lang="en-US" altLang="ja-JP"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の取組～</a:t>
            </a: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73" name="テキスト ボックス 129"/>
          <p:cNvSpPr txBox="1">
            <a:spLocks noChangeArrowheads="1"/>
          </p:cNvSpPr>
          <p:nvPr/>
        </p:nvSpPr>
        <p:spPr bwMode="auto">
          <a:xfrm>
            <a:off x="3299869" y="6541574"/>
            <a:ext cx="631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r>
              <a:rPr lang="ja-JP" altLang="en-US" sz="800" b="1" dirty="0">
                <a:solidFill>
                  <a:prstClr val="white"/>
                </a:solidFill>
                <a:latin typeface="メイリオ" pitchFamily="50" charset="-128"/>
                <a:ea typeface="Meiryo UI" pitchFamily="50" charset="-128"/>
                <a:cs typeface="Meiryo UI" pitchFamily="50" charset="-128"/>
              </a:rPr>
              <a:t>ふつうの米</a:t>
            </a:r>
          </a:p>
        </p:txBody>
      </p:sp>
      <p:sp>
        <p:nvSpPr>
          <p:cNvPr id="2474" name="テキスト ボックス 130"/>
          <p:cNvSpPr txBox="1">
            <a:spLocks noChangeArrowheads="1"/>
          </p:cNvSpPr>
          <p:nvPr/>
        </p:nvSpPr>
        <p:spPr bwMode="auto">
          <a:xfrm>
            <a:off x="3989073" y="6160004"/>
            <a:ext cx="4796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r>
              <a:rPr lang="ja-JP" altLang="en-US" sz="800" b="1" dirty="0">
                <a:solidFill>
                  <a:prstClr val="white"/>
                </a:solidFill>
                <a:latin typeface="メイリオ" pitchFamily="50" charset="-128"/>
                <a:ea typeface="Meiryo UI" pitchFamily="50" charset="-128"/>
                <a:cs typeface="Meiryo UI" pitchFamily="50" charset="-128"/>
              </a:rPr>
              <a:t>高温で</a:t>
            </a:r>
          </a:p>
        </p:txBody>
      </p:sp>
      <p:sp>
        <p:nvSpPr>
          <p:cNvPr id="79" name="正方形/長方形 78"/>
          <p:cNvSpPr/>
          <p:nvPr/>
        </p:nvSpPr>
        <p:spPr>
          <a:xfrm>
            <a:off x="4737238" y="1887218"/>
            <a:ext cx="5364335" cy="323165"/>
          </a:xfrm>
          <a:prstGeom prst="rect">
            <a:avLst/>
          </a:prstGeom>
        </p:spPr>
        <p:txBody>
          <a:bodyPr wrap="square">
            <a:spAutoFit/>
          </a:bodyPr>
          <a:lstStyle/>
          <a:p>
            <a:pPr eaLnBrk="0" fontAlgn="auto" hangingPunct="0">
              <a:spcBef>
                <a:spcPts val="0"/>
              </a:spcBef>
              <a:spcAft>
                <a:spcPts val="0"/>
              </a:spcAft>
              <a:defRPr/>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～地球温暖化対策推進法の一部改正を出発点として～</a:t>
            </a:r>
            <a:endParaRPr lang="en-US" altLang="ja-JP"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2342165" y="6309320"/>
            <a:ext cx="5736340" cy="498190"/>
          </a:xfrm>
          <a:prstGeom prst="roundRect">
            <a:avLst>
              <a:gd name="adj" fmla="val 6129"/>
            </a:avLst>
          </a:prstGeom>
          <a:ln/>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endParaRPr lang="en-US" altLang="ja-JP" sz="2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66" name="角丸四角形 2465"/>
          <p:cNvSpPr/>
          <p:nvPr/>
        </p:nvSpPr>
        <p:spPr>
          <a:xfrm>
            <a:off x="201474" y="4358484"/>
            <a:ext cx="9588063" cy="683205"/>
          </a:xfrm>
          <a:prstGeom prst="roundRect">
            <a:avLst>
              <a:gd name="adj" fmla="val 6129"/>
            </a:avLst>
          </a:prstGeom>
          <a:gradFill>
            <a:gsLst>
              <a:gs pos="0">
                <a:schemeClr val="accent5">
                  <a:lumMod val="40000"/>
                  <a:lumOff val="60000"/>
                </a:schemeClr>
              </a:gs>
              <a:gs pos="87000">
                <a:schemeClr val="bg1"/>
              </a:gs>
              <a:gs pos="100000">
                <a:schemeClr val="accent3">
                  <a:tint val="15000"/>
                  <a:satMod val="350000"/>
                </a:schemeClr>
              </a:gs>
            </a:gsLst>
          </a:gra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eaLnBrk="0" fontAlgn="auto" hangingPunct="0">
              <a:spcBef>
                <a:spcPts val="0"/>
              </a:spcBef>
              <a:spcAft>
                <a:spcPts val="0"/>
              </a:spcAft>
              <a:defRPr/>
            </a:pP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2342158" y="5343212"/>
            <a:ext cx="5729004" cy="856201"/>
          </a:xfrm>
          <a:prstGeom prst="roundRect">
            <a:avLst>
              <a:gd name="adj" fmla="val 6129"/>
            </a:avLst>
          </a:prstGeom>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auto" hangingPunct="0">
              <a:spcBef>
                <a:spcPts val="0"/>
              </a:spcBef>
              <a:spcAft>
                <a:spcPts val="0"/>
              </a:spcAft>
              <a:defRPr/>
            </a:pPr>
            <a:endParaRPr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auto" hangingPunct="0">
              <a:spcBef>
                <a:spcPts val="0"/>
              </a:spcBef>
              <a:spcAft>
                <a:spcPts val="0"/>
              </a:spcAft>
              <a:defRPr/>
            </a:pP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780688" y="5805264"/>
            <a:ext cx="4056451"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0" hangingPunct="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電気事業分野の地球温暖化対策</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194472" y="5343019"/>
            <a:ext cx="1596494" cy="1470356"/>
          </a:xfrm>
          <a:prstGeom prst="roundRect">
            <a:avLst>
              <a:gd name="adj" fmla="val 6129"/>
            </a:avLst>
          </a:prstGeom>
          <a:ln/>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endParaRPr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806200" y="1772816"/>
            <a:ext cx="3770869" cy="369332"/>
          </a:xfrm>
          <a:prstGeom prst="rect">
            <a:avLst/>
          </a:prstGeom>
        </p:spPr>
        <p:txBody>
          <a:bodyPr wrap="square">
            <a:spAutoFit/>
          </a:bodyPr>
          <a:lstStyle/>
          <a:p>
            <a:pPr eaLnBrk="0" fontAlgn="auto" hangingPunct="0">
              <a:spcBef>
                <a:spcPts val="0"/>
              </a:spcBef>
              <a:spcAft>
                <a:spcPts val="0"/>
              </a:spcAft>
              <a:defRPr/>
            </a:pP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◎まずは</a:t>
            </a:r>
            <a:r>
              <a:rPr lang="ja-JP" altLang="en-US" b="1"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みんなで始めよう</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正方形/長方形 36"/>
          <p:cNvSpPr/>
          <p:nvPr/>
        </p:nvSpPr>
        <p:spPr>
          <a:xfrm>
            <a:off x="2766572" y="5405154"/>
            <a:ext cx="5875751" cy="400110"/>
          </a:xfrm>
          <a:prstGeom prst="rect">
            <a:avLst/>
          </a:prstGeom>
        </p:spPr>
        <p:txBody>
          <a:bodyPr wrap="square">
            <a:spAutoFit/>
          </a:bodyPr>
          <a:lstStyle/>
          <a:p>
            <a:pPr eaLnBrk="0" fontAlgn="auto" hangingPunct="0">
              <a:spcBef>
                <a:spcPts val="0"/>
              </a:spcBef>
              <a:spcAft>
                <a:spcPts val="0"/>
              </a:spcAft>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温暖化対策</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計画・政府実行計画</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201474" y="3209875"/>
            <a:ext cx="9588063" cy="1032421"/>
          </a:xfrm>
          <a:prstGeom prst="roundRect">
            <a:avLst>
              <a:gd name="adj" fmla="val 6129"/>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p:spPr>
        <p:style>
          <a:lnRef idx="1">
            <a:schemeClr val="accent5"/>
          </a:lnRef>
          <a:fillRef idx="2">
            <a:schemeClr val="accent5"/>
          </a:fillRef>
          <a:effectRef idx="1">
            <a:schemeClr val="accent5"/>
          </a:effectRef>
          <a:fontRef idx="minor">
            <a:schemeClr val="dk1"/>
          </a:fontRef>
        </p:style>
        <p:txBody>
          <a:bodyPr anchor="ctr"/>
          <a:lstStyle/>
          <a:p>
            <a:pPr algn="ctr" eaLnBrk="0" fontAlgn="auto" hangingPunct="0">
              <a:spcBef>
                <a:spcPts val="0"/>
              </a:spcBef>
              <a:spcAft>
                <a:spcPts val="0"/>
              </a:spcAft>
              <a:defRPr/>
            </a:pPr>
            <a:endParaRPr lang="en-US" altLang="ja-JP" sz="2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flipH="1">
            <a:off x="8218426" y="5343212"/>
            <a:ext cx="1571111" cy="1470357"/>
          </a:xfrm>
          <a:prstGeom prst="roundRect">
            <a:avLst>
              <a:gd name="adj" fmla="val 6129"/>
            </a:avLst>
          </a:prstGeom>
          <a:ln/>
        </p:spPr>
        <p:style>
          <a:lnRef idx="2">
            <a:schemeClr val="dk1"/>
          </a:lnRef>
          <a:fillRef idx="1">
            <a:schemeClr val="lt1"/>
          </a:fillRef>
          <a:effectRef idx="0">
            <a:schemeClr val="dk1"/>
          </a:effectRef>
          <a:fontRef idx="minor">
            <a:schemeClr val="dk1"/>
          </a:fontRef>
        </p:style>
        <p:txBody>
          <a:bodyPr anchor="ctr"/>
          <a:lstStyle/>
          <a:p>
            <a:pPr algn="ctr" eaLnBrk="0" fontAlgn="auto" hangingPunct="0">
              <a:spcBef>
                <a:spcPts val="0"/>
              </a:spcBef>
              <a:spcAft>
                <a:spcPts val="0"/>
              </a:spcAft>
              <a:defRPr/>
            </a:pPr>
            <a:endParaRPr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665648" y="4645742"/>
            <a:ext cx="5563716" cy="400110"/>
          </a:xfrm>
          <a:prstGeom prst="rect">
            <a:avLst/>
          </a:prstGeom>
        </p:spPr>
        <p:txBody>
          <a:bodyPr wrap="square">
            <a:spAutoFit/>
          </a:bodyPr>
          <a:lstStyle/>
          <a:p>
            <a:pPr eaLnBrk="0" fontAlgn="auto" hangingPunct="0">
              <a:spcBef>
                <a:spcPts val="0"/>
              </a:spcBef>
              <a:spcAft>
                <a:spcPts val="0"/>
              </a:spcAft>
              <a:defRPr/>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長期低炭素ビジョンの</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849538" y="4308716"/>
            <a:ext cx="4585629" cy="369332"/>
          </a:xfrm>
          <a:prstGeom prst="rect">
            <a:avLst/>
          </a:prstGeom>
        </p:spPr>
        <p:txBody>
          <a:bodyPr wrap="square">
            <a:spAutoFit/>
          </a:bodyPr>
          <a:lstStyle/>
          <a:p>
            <a:pPr eaLnBrk="0" fontAlgn="auto" hangingPunct="0">
              <a:spcBef>
                <a:spcPts val="0"/>
              </a:spcBef>
              <a:spcAft>
                <a:spcPts val="0"/>
              </a:spcAft>
              <a:defRPr/>
            </a:pP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年の社会を共有しよう</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3" name="正方形/長方形 42"/>
          <p:cNvSpPr/>
          <p:nvPr/>
        </p:nvSpPr>
        <p:spPr>
          <a:xfrm>
            <a:off x="1832653" y="3209876"/>
            <a:ext cx="5148572" cy="369332"/>
          </a:xfrm>
          <a:prstGeom prst="rect">
            <a:avLst/>
          </a:prstGeom>
        </p:spPr>
        <p:txBody>
          <a:bodyPr wrap="square">
            <a:spAutoFit/>
          </a:bodyPr>
          <a:lstStyle/>
          <a:p>
            <a:pPr eaLnBrk="0" fontAlgn="auto" hangingPunct="0">
              <a:spcBef>
                <a:spcPts val="0"/>
              </a:spcBef>
              <a:spcAft>
                <a:spcPts val="0"/>
              </a:spcAft>
              <a:defRPr/>
            </a:pP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◎低炭素な技術と投資で未来を創り出そう</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5" name="正方形/長方形 44"/>
          <p:cNvSpPr/>
          <p:nvPr/>
        </p:nvSpPr>
        <p:spPr>
          <a:xfrm>
            <a:off x="2844685" y="6381328"/>
            <a:ext cx="5286213" cy="400110"/>
          </a:xfrm>
          <a:prstGeom prst="rect">
            <a:avLst/>
          </a:prstGeom>
        </p:spPr>
        <p:txBody>
          <a:bodyPr wrap="square">
            <a:spAutoFit/>
          </a:bodyPr>
          <a:lstStyle/>
          <a:p>
            <a:pPr eaLnBrk="0" fontAlgn="auto" hangingPunct="0">
              <a:spcBef>
                <a:spcPts val="0"/>
              </a:spcBef>
              <a:spcAft>
                <a:spcPts val="0"/>
              </a:spcAft>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気候変動の影響への適応計画</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6123130" y="3676962"/>
            <a:ext cx="3432381" cy="400110"/>
          </a:xfrm>
          <a:prstGeom prst="rect">
            <a:avLst/>
          </a:prstGeom>
        </p:spPr>
        <p:txBody>
          <a:bodyPr wrap="square">
            <a:spAutoFit/>
          </a:bodyPr>
          <a:lstStyle/>
          <a:p>
            <a:pPr eaLnBrk="0" fontAlgn="auto" hangingPunct="0">
              <a:spcBef>
                <a:spcPts val="0"/>
              </a:spcBef>
              <a:spcAft>
                <a:spcPts val="0"/>
              </a:spcAft>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低炭素な投資を進める</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687598" y="3534410"/>
            <a:ext cx="3201611" cy="707886"/>
          </a:xfrm>
          <a:prstGeom prst="rect">
            <a:avLst/>
          </a:prstGeom>
        </p:spPr>
        <p:txBody>
          <a:bodyPr wrap="square">
            <a:spAutoFit/>
          </a:bodyPr>
          <a:lstStyle/>
          <a:p>
            <a:pPr eaLnBrk="0" fontAlgn="auto" hangingPunct="0">
              <a:spcBef>
                <a:spcPts val="0"/>
              </a:spcBef>
              <a:spcAft>
                <a:spcPts val="0"/>
              </a:spcAft>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暮らしを支える</a:t>
            </a:r>
            <a:endPar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auto" hangingPunct="0">
              <a:spcBef>
                <a:spcPts val="0"/>
              </a:spcBef>
              <a:spcAft>
                <a:spcPts val="0"/>
              </a:spcAft>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未来の技術を創る</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3001" y="476673"/>
            <a:ext cx="9865489" cy="1173033"/>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0" hangingPunct="0">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3"/>
          <p:cNvSpPr>
            <a:spLocks noChangeArrowheads="1"/>
          </p:cNvSpPr>
          <p:nvPr/>
        </p:nvSpPr>
        <p:spPr bwMode="auto">
          <a:xfrm>
            <a:off x="38454" y="553812"/>
            <a:ext cx="9980568" cy="106695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285750" indent="-285750" defTabSz="1279525">
              <a:lnSpc>
                <a:spcPts val="1900"/>
              </a:lnSpc>
              <a:buFont typeface="Wingdings" pitchFamily="2" charset="2"/>
              <a:buChar char="Ø"/>
              <a:defRPr/>
            </a:pPr>
            <a:r>
              <a:rPr lang="ja-JP" altLang="en-US" sz="1700" dirty="0">
                <a:solidFill>
                  <a:srgbClr val="000000"/>
                </a:solidFill>
                <a:latin typeface="Meiryo UI" pitchFamily="50" charset="-128"/>
                <a:ea typeface="Meiryo UI" pitchFamily="50" charset="-128"/>
                <a:cs typeface="Meiryo UI" pitchFamily="50" charset="-128"/>
              </a:rPr>
              <a:t>パリ協定の採択（平成</a:t>
            </a:r>
            <a:r>
              <a:rPr lang="en-US" altLang="ja-JP" sz="1700" dirty="0">
                <a:solidFill>
                  <a:srgbClr val="000000"/>
                </a:solidFill>
                <a:latin typeface="Meiryo UI" pitchFamily="50" charset="-128"/>
                <a:ea typeface="Meiryo UI" pitchFamily="50" charset="-128"/>
                <a:cs typeface="Meiryo UI" pitchFamily="50" charset="-128"/>
              </a:rPr>
              <a:t>27</a:t>
            </a:r>
            <a:r>
              <a:rPr lang="ja-JP" altLang="en-US" sz="1700" dirty="0">
                <a:solidFill>
                  <a:srgbClr val="000000"/>
                </a:solidFill>
                <a:latin typeface="Meiryo UI" pitchFamily="50" charset="-128"/>
                <a:ea typeface="Meiryo UI" pitchFamily="50" charset="-128"/>
                <a:cs typeface="Meiryo UI" pitchFamily="50" charset="-128"/>
              </a:rPr>
              <a:t>年</a:t>
            </a:r>
            <a:r>
              <a:rPr lang="en-US" altLang="ja-JP" sz="1700" dirty="0">
                <a:solidFill>
                  <a:srgbClr val="000000"/>
                </a:solidFill>
                <a:latin typeface="Meiryo UI" pitchFamily="50" charset="-128"/>
                <a:ea typeface="Meiryo UI" pitchFamily="50" charset="-128"/>
                <a:cs typeface="Meiryo UI" pitchFamily="50" charset="-128"/>
              </a:rPr>
              <a:t>12</a:t>
            </a:r>
            <a:r>
              <a:rPr lang="ja-JP" altLang="en-US" sz="1700" dirty="0">
                <a:solidFill>
                  <a:srgbClr val="000000"/>
                </a:solidFill>
                <a:latin typeface="Meiryo UI" pitchFamily="50" charset="-128"/>
                <a:ea typeface="Meiryo UI" pitchFamily="50" charset="-128"/>
                <a:cs typeface="Meiryo UI" pitchFamily="50" charset="-128"/>
              </a:rPr>
              <a:t>月）を受け、その実施に向けて、世界が新たなスタートを切る年。</a:t>
            </a:r>
            <a:endParaRPr lang="en-US" altLang="ja-JP" sz="1700" dirty="0">
              <a:solidFill>
                <a:srgbClr val="000000"/>
              </a:solidFill>
              <a:latin typeface="Meiryo UI" pitchFamily="50" charset="-128"/>
              <a:ea typeface="Meiryo UI" pitchFamily="50" charset="-128"/>
              <a:cs typeface="Meiryo UI" pitchFamily="50" charset="-128"/>
            </a:endParaRPr>
          </a:p>
          <a:p>
            <a:pPr marL="285750" indent="-285750" defTabSz="1279525">
              <a:lnSpc>
                <a:spcPts val="1900"/>
              </a:lnSpc>
              <a:buFont typeface="Wingdings" pitchFamily="2" charset="2"/>
              <a:buChar char="Ø"/>
              <a:defRPr/>
            </a:pPr>
            <a:r>
              <a:rPr lang="ja-JP" altLang="en-US" sz="1700" dirty="0">
                <a:solidFill>
                  <a:srgbClr val="000000"/>
                </a:solidFill>
                <a:latin typeface="Meiryo UI" pitchFamily="50" charset="-128"/>
                <a:ea typeface="Meiryo UI" pitchFamily="50" charset="-128"/>
                <a:cs typeface="Meiryo UI" pitchFamily="50" charset="-128"/>
              </a:rPr>
              <a:t>自分たちの子供や孫たちの世代が健やかで豊かな生活を営むことができるよう、我が国として</a:t>
            </a:r>
            <a:r>
              <a:rPr lang="ja-JP" altLang="en-US" sz="1700" dirty="0" smtClean="0">
                <a:solidFill>
                  <a:srgbClr val="000000"/>
                </a:solidFill>
                <a:latin typeface="Meiryo UI" pitchFamily="50" charset="-128"/>
                <a:ea typeface="Meiryo UI" pitchFamily="50" charset="-128"/>
                <a:cs typeface="Meiryo UI" pitchFamily="50" charset="-128"/>
              </a:rPr>
              <a:t>も</a:t>
            </a:r>
            <a:endParaRPr lang="en-US" altLang="ja-JP" sz="1700" dirty="0" smtClean="0">
              <a:solidFill>
                <a:srgbClr val="000000"/>
              </a:solidFill>
              <a:latin typeface="Meiryo UI" pitchFamily="50" charset="-128"/>
              <a:ea typeface="Meiryo UI" pitchFamily="50" charset="-128"/>
              <a:cs typeface="Meiryo UI" pitchFamily="50" charset="-128"/>
            </a:endParaRPr>
          </a:p>
          <a:p>
            <a:pPr defTabSz="1279525">
              <a:lnSpc>
                <a:spcPts val="1900"/>
              </a:lnSpc>
              <a:defRPr/>
            </a:pPr>
            <a:r>
              <a:rPr lang="ja-JP" altLang="en-US" sz="1700" b="1" dirty="0" smtClean="0">
                <a:solidFill>
                  <a:srgbClr val="000000"/>
                </a:solidFill>
                <a:latin typeface="Meiryo UI" pitchFamily="50" charset="-128"/>
                <a:ea typeface="Meiryo UI" pitchFamily="50" charset="-128"/>
                <a:cs typeface="Meiryo UI" pitchFamily="50" charset="-128"/>
              </a:rPr>
              <a:t>　　</a:t>
            </a:r>
            <a:r>
              <a:rPr lang="en-US" altLang="ja-JP" sz="1700" b="1" dirty="0" smtClean="0">
                <a:solidFill>
                  <a:srgbClr val="FF0000"/>
                </a:solidFill>
                <a:latin typeface="Meiryo UI" pitchFamily="50" charset="-128"/>
                <a:ea typeface="Meiryo UI" pitchFamily="50" charset="-128"/>
                <a:cs typeface="Meiryo UI" pitchFamily="50" charset="-128"/>
              </a:rPr>
              <a:t>2050</a:t>
            </a:r>
            <a:r>
              <a:rPr lang="ja-JP" altLang="en-US" sz="1700" b="1" dirty="0">
                <a:solidFill>
                  <a:srgbClr val="FF0000"/>
                </a:solidFill>
                <a:latin typeface="Meiryo UI" pitchFamily="50" charset="-128"/>
                <a:ea typeface="Meiryo UI" pitchFamily="50" charset="-128"/>
                <a:cs typeface="Meiryo UI" pitchFamily="50" charset="-128"/>
              </a:rPr>
              <a:t>年</a:t>
            </a:r>
            <a:r>
              <a:rPr lang="en-US" altLang="ja-JP" sz="1700" b="1" dirty="0">
                <a:solidFill>
                  <a:srgbClr val="FF0000"/>
                </a:solidFill>
                <a:latin typeface="Meiryo UI" pitchFamily="50" charset="-128"/>
                <a:ea typeface="Meiryo UI" pitchFamily="50" charset="-128"/>
                <a:cs typeface="Meiryo UI" pitchFamily="50" charset="-128"/>
              </a:rPr>
              <a:t>80</a:t>
            </a:r>
            <a:r>
              <a:rPr lang="ja-JP" altLang="en-US" sz="1700" b="1" dirty="0" smtClean="0">
                <a:solidFill>
                  <a:srgbClr val="FF0000"/>
                </a:solidFill>
                <a:latin typeface="Meiryo UI" pitchFamily="50" charset="-128"/>
                <a:ea typeface="Meiryo UI" pitchFamily="50" charset="-128"/>
                <a:cs typeface="Meiryo UI" pitchFamily="50" charset="-128"/>
              </a:rPr>
              <a:t>％削減</a:t>
            </a:r>
            <a:r>
              <a:rPr lang="ja-JP" altLang="en-US" sz="1700" b="1" dirty="0">
                <a:solidFill>
                  <a:srgbClr val="FF0000"/>
                </a:solidFill>
                <a:latin typeface="Meiryo UI" pitchFamily="50" charset="-128"/>
                <a:ea typeface="Meiryo UI" pitchFamily="50" charset="-128"/>
                <a:cs typeface="Meiryo UI" pitchFamily="50" charset="-128"/>
              </a:rPr>
              <a:t>を目指し、今</a:t>
            </a:r>
            <a:r>
              <a:rPr lang="ja-JP" altLang="en-US" sz="1700" b="1" dirty="0" smtClean="0">
                <a:solidFill>
                  <a:srgbClr val="FF0000"/>
                </a:solidFill>
                <a:latin typeface="Meiryo UI" pitchFamily="50" charset="-128"/>
                <a:ea typeface="Meiryo UI" pitchFamily="50" charset="-128"/>
                <a:cs typeface="Meiryo UI" pitchFamily="50" charset="-128"/>
              </a:rPr>
              <a:t>から具体的</a:t>
            </a:r>
            <a:r>
              <a:rPr lang="ja-JP" altLang="en-US" sz="1700" b="1" dirty="0">
                <a:solidFill>
                  <a:srgbClr val="FF0000"/>
                </a:solidFill>
                <a:latin typeface="Meiryo UI" pitchFamily="50" charset="-128"/>
                <a:ea typeface="Meiryo UI" pitchFamily="50" charset="-128"/>
                <a:cs typeface="Meiryo UI" pitchFamily="50" charset="-128"/>
              </a:rPr>
              <a:t>なアクションを起こす</a:t>
            </a:r>
            <a:r>
              <a:rPr lang="ja-JP" altLang="en-US" sz="1700" dirty="0">
                <a:solidFill>
                  <a:srgbClr val="000000"/>
                </a:solidFill>
                <a:latin typeface="Meiryo UI" pitchFamily="50" charset="-128"/>
                <a:ea typeface="Meiryo UI" pitchFamily="50" charset="-128"/>
                <a:cs typeface="Meiryo UI" pitchFamily="50" charset="-128"/>
              </a:rPr>
              <a:t>ことが必要</a:t>
            </a:r>
            <a:r>
              <a:rPr lang="ja-JP" altLang="en-US" sz="1700" dirty="0" smtClean="0">
                <a:solidFill>
                  <a:srgbClr val="000000"/>
                </a:solidFill>
                <a:latin typeface="Meiryo UI" pitchFamily="50" charset="-128"/>
                <a:ea typeface="Meiryo UI" pitchFamily="50" charset="-128"/>
                <a:cs typeface="Meiryo UI" pitchFamily="50" charset="-128"/>
              </a:rPr>
              <a:t>。環境省</a:t>
            </a:r>
            <a:r>
              <a:rPr lang="ja-JP" altLang="en-US" sz="1700" dirty="0">
                <a:solidFill>
                  <a:srgbClr val="000000"/>
                </a:solidFill>
                <a:latin typeface="Meiryo UI" pitchFamily="50" charset="-128"/>
                <a:ea typeface="Meiryo UI" pitchFamily="50" charset="-128"/>
                <a:cs typeface="Meiryo UI" pitchFamily="50" charset="-128"/>
              </a:rPr>
              <a:t>の</a:t>
            </a:r>
            <a:r>
              <a:rPr lang="ja-JP" altLang="en-US" sz="1700" dirty="0" smtClean="0">
                <a:solidFill>
                  <a:srgbClr val="000000"/>
                </a:solidFill>
                <a:latin typeface="Meiryo UI" pitchFamily="50" charset="-128"/>
                <a:ea typeface="Meiryo UI" pitchFamily="50" charset="-128"/>
                <a:cs typeface="Meiryo UI" pitchFamily="50" charset="-128"/>
              </a:rPr>
              <a:t>イニシアティブ</a:t>
            </a:r>
            <a:endParaRPr lang="en-US" altLang="ja-JP" sz="1700" dirty="0" smtClean="0">
              <a:solidFill>
                <a:srgbClr val="000000"/>
              </a:solidFill>
              <a:latin typeface="Meiryo UI" pitchFamily="50" charset="-128"/>
              <a:ea typeface="Meiryo UI" pitchFamily="50" charset="-128"/>
              <a:cs typeface="Meiryo UI" pitchFamily="50" charset="-128"/>
            </a:endParaRPr>
          </a:p>
          <a:p>
            <a:pPr defTabSz="1279525">
              <a:lnSpc>
                <a:spcPts val="1900"/>
              </a:lnSpc>
              <a:defRPr/>
            </a:pPr>
            <a:r>
              <a:rPr lang="ja-JP" altLang="en-US" sz="1700" dirty="0">
                <a:solidFill>
                  <a:srgbClr val="000000"/>
                </a:solidFill>
                <a:latin typeface="Meiryo UI" pitchFamily="50" charset="-128"/>
                <a:ea typeface="Meiryo UI" pitchFamily="50" charset="-128"/>
                <a:cs typeface="Meiryo UI" pitchFamily="50" charset="-128"/>
              </a:rPr>
              <a:t>　</a:t>
            </a:r>
            <a:r>
              <a:rPr lang="ja-JP" altLang="en-US" sz="1700" dirty="0" smtClean="0">
                <a:solidFill>
                  <a:srgbClr val="000000"/>
                </a:solidFill>
                <a:latin typeface="Meiryo UI" pitchFamily="50" charset="-128"/>
                <a:ea typeface="Meiryo UI" pitchFamily="50" charset="-128"/>
                <a:cs typeface="Meiryo UI" pitchFamily="50" charset="-128"/>
              </a:rPr>
              <a:t>　で</a:t>
            </a:r>
            <a:r>
              <a:rPr lang="ja-JP" altLang="en-US" sz="1700" dirty="0">
                <a:solidFill>
                  <a:srgbClr val="000000"/>
                </a:solidFill>
                <a:latin typeface="Meiryo UI" pitchFamily="50" charset="-128"/>
                <a:ea typeface="Meiryo UI" pitchFamily="50" charset="-128"/>
                <a:cs typeface="Meiryo UI" pitchFamily="50" charset="-128"/>
              </a:rPr>
              <a:t>国内外をリードし</a:t>
            </a:r>
            <a:r>
              <a:rPr lang="ja-JP" altLang="en-US" sz="1700" dirty="0" smtClean="0">
                <a:solidFill>
                  <a:srgbClr val="000000"/>
                </a:solidFill>
                <a:latin typeface="Meiryo UI" pitchFamily="50" charset="-128"/>
                <a:ea typeface="Meiryo UI" pitchFamily="50" charset="-128"/>
                <a:cs typeface="Meiryo UI" pitchFamily="50" charset="-128"/>
              </a:rPr>
              <a:t>、</a:t>
            </a:r>
            <a:r>
              <a:rPr lang="ja-JP" altLang="en-US" sz="1700" b="1" dirty="0" smtClean="0">
                <a:solidFill>
                  <a:srgbClr val="FF0000"/>
                </a:solidFill>
                <a:latin typeface="Meiryo UI" pitchFamily="50" charset="-128"/>
                <a:ea typeface="Meiryo UI" pitchFamily="50" charset="-128"/>
                <a:cs typeface="Meiryo UI" pitchFamily="50" charset="-128"/>
              </a:rPr>
              <a:t>社会</a:t>
            </a:r>
            <a:r>
              <a:rPr lang="ja-JP" altLang="en-US" sz="1700" b="1" dirty="0">
                <a:solidFill>
                  <a:srgbClr val="FF0000"/>
                </a:solidFill>
                <a:latin typeface="Meiryo UI" pitchFamily="50" charset="-128"/>
                <a:ea typeface="Meiryo UI" pitchFamily="50" charset="-128"/>
                <a:cs typeface="Meiryo UI" pitchFamily="50" charset="-128"/>
              </a:rPr>
              <a:t>構造のイノベーションを実現</a:t>
            </a:r>
            <a:r>
              <a:rPr lang="ja-JP" altLang="en-US" sz="1700" dirty="0" smtClean="0">
                <a:solidFill>
                  <a:srgbClr val="000000"/>
                </a:solidFill>
                <a:latin typeface="Meiryo UI" pitchFamily="50" charset="-128"/>
                <a:ea typeface="Meiryo UI" pitchFamily="50" charset="-128"/>
                <a:cs typeface="Meiryo UI" pitchFamily="50" charset="-128"/>
              </a:rPr>
              <a:t>。</a:t>
            </a:r>
            <a:endParaRPr lang="en-US" altLang="ja-JP" sz="1700" dirty="0">
              <a:solidFill>
                <a:srgbClr val="000000"/>
              </a:solidFill>
              <a:latin typeface="Meiryo UI" pitchFamily="50" charset="-128"/>
              <a:ea typeface="Meiryo UI" pitchFamily="50" charset="-128"/>
              <a:cs typeface="Meiryo UI" pitchFamily="50" charset="-128"/>
            </a:endParaRPr>
          </a:p>
        </p:txBody>
      </p:sp>
      <p:sp>
        <p:nvSpPr>
          <p:cNvPr id="48" name="角丸四角形 47"/>
          <p:cNvSpPr/>
          <p:nvPr/>
        </p:nvSpPr>
        <p:spPr>
          <a:xfrm>
            <a:off x="2476873" y="2205057"/>
            <a:ext cx="1957225" cy="771961"/>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endParaRPr lang="ja-JP" altLang="en-US">
              <a:solidFill>
                <a:prstClr val="black"/>
              </a:solidFill>
            </a:endParaRPr>
          </a:p>
        </p:txBody>
      </p:sp>
      <p:sp>
        <p:nvSpPr>
          <p:cNvPr id="50" name="角丸四角形 49"/>
          <p:cNvSpPr/>
          <p:nvPr/>
        </p:nvSpPr>
        <p:spPr>
          <a:xfrm>
            <a:off x="6730317" y="2205057"/>
            <a:ext cx="2045108" cy="771961"/>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endParaRPr lang="ja-JP" altLang="en-US">
              <a:solidFill>
                <a:prstClr val="black"/>
              </a:solidFill>
            </a:endParaRPr>
          </a:p>
        </p:txBody>
      </p:sp>
      <p:sp>
        <p:nvSpPr>
          <p:cNvPr id="51" name="正方形/長方形 48"/>
          <p:cNvSpPr>
            <a:spLocks noChangeArrowheads="1"/>
          </p:cNvSpPr>
          <p:nvPr/>
        </p:nvSpPr>
        <p:spPr bwMode="auto">
          <a:xfrm>
            <a:off x="2599747" y="2232199"/>
            <a:ext cx="1790310"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p>
            <a:pPr algn="ctr" eaLnBrk="0" hangingPunct="0"/>
            <a:r>
              <a:rPr lang="ja-JP" altLang="en-US" sz="2000" b="1" dirty="0" smtClean="0">
                <a:solidFill>
                  <a:srgbClr val="000000"/>
                </a:solidFill>
                <a:latin typeface="Meiryo UI" pitchFamily="50" charset="-128"/>
                <a:ea typeface="Meiryo UI" pitchFamily="50" charset="-128"/>
                <a:cs typeface="Meiryo UI" pitchFamily="50" charset="-128"/>
              </a:rPr>
              <a:t>一人ひとりの</a:t>
            </a:r>
            <a:endParaRPr lang="en-US" altLang="ja-JP" sz="2000" b="1" dirty="0" smtClean="0">
              <a:solidFill>
                <a:srgbClr val="000000"/>
              </a:solidFill>
              <a:latin typeface="Meiryo UI" pitchFamily="50" charset="-128"/>
              <a:ea typeface="Meiryo UI" pitchFamily="50" charset="-128"/>
              <a:cs typeface="Meiryo UI" pitchFamily="50" charset="-128"/>
            </a:endParaRPr>
          </a:p>
          <a:p>
            <a:pPr algn="ctr" eaLnBrk="0" hangingPunct="0"/>
            <a:r>
              <a:rPr lang="ja-JP" altLang="en-US" sz="2000" b="1" dirty="0" smtClean="0">
                <a:solidFill>
                  <a:srgbClr val="000000"/>
                </a:solidFill>
                <a:latin typeface="Meiryo UI" pitchFamily="50" charset="-128"/>
                <a:ea typeface="Meiryo UI" pitchFamily="50" charset="-128"/>
                <a:cs typeface="Meiryo UI" pitchFamily="50" charset="-128"/>
              </a:rPr>
              <a:t>取組</a:t>
            </a:r>
            <a:r>
              <a:rPr lang="en-US" altLang="ja-JP" sz="2000" b="1" dirty="0" smtClean="0">
                <a:solidFill>
                  <a:srgbClr val="000000"/>
                </a:solidFill>
                <a:latin typeface="Meiryo UI" pitchFamily="50" charset="-128"/>
                <a:ea typeface="Meiryo UI" pitchFamily="50" charset="-128"/>
                <a:cs typeface="Meiryo UI" pitchFamily="50" charset="-128"/>
              </a:rPr>
              <a:t>【</a:t>
            </a:r>
            <a:r>
              <a:rPr lang="en-US" altLang="ja-JP" sz="2000" b="1" dirty="0">
                <a:solidFill>
                  <a:srgbClr val="000000"/>
                </a:solidFill>
                <a:latin typeface="Meiryo UI" pitchFamily="50" charset="-128"/>
                <a:ea typeface="Meiryo UI" pitchFamily="50" charset="-128"/>
                <a:cs typeface="Meiryo UI" pitchFamily="50" charset="-128"/>
              </a:rPr>
              <a:t>1】</a:t>
            </a:r>
          </a:p>
        </p:txBody>
      </p:sp>
      <p:sp>
        <p:nvSpPr>
          <p:cNvPr id="52" name="正方形/長方形 48"/>
          <p:cNvSpPr>
            <a:spLocks noChangeArrowheads="1"/>
          </p:cNvSpPr>
          <p:nvPr/>
        </p:nvSpPr>
        <p:spPr bwMode="auto">
          <a:xfrm>
            <a:off x="6574299" y="2241794"/>
            <a:ext cx="2279134"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p>
            <a:pPr algn="ctr" eaLnBrk="0" hangingPunct="0"/>
            <a:r>
              <a:rPr lang="ja-JP" altLang="en-US" sz="2000" b="1" dirty="0" smtClean="0">
                <a:solidFill>
                  <a:srgbClr val="000000"/>
                </a:solidFill>
                <a:latin typeface="Meiryo UI" pitchFamily="50" charset="-128"/>
                <a:ea typeface="Meiryo UI" pitchFamily="50" charset="-128"/>
                <a:cs typeface="Meiryo UI" pitchFamily="50" charset="-128"/>
              </a:rPr>
              <a:t>海外・世界</a:t>
            </a:r>
            <a:endParaRPr lang="en-US" altLang="ja-JP" sz="2000" b="1" dirty="0" smtClean="0">
              <a:solidFill>
                <a:srgbClr val="000000"/>
              </a:solidFill>
              <a:latin typeface="Meiryo UI" pitchFamily="50" charset="-128"/>
              <a:ea typeface="Meiryo UI" pitchFamily="50" charset="-128"/>
              <a:cs typeface="Meiryo UI" pitchFamily="50" charset="-128"/>
            </a:endParaRPr>
          </a:p>
          <a:p>
            <a:pPr algn="ctr" eaLnBrk="0" hangingPunct="0"/>
            <a:r>
              <a:rPr lang="ja-JP" altLang="en-US" sz="2000" b="1" dirty="0" err="1" smtClean="0">
                <a:solidFill>
                  <a:srgbClr val="000000"/>
                </a:solidFill>
                <a:latin typeface="Meiryo UI" pitchFamily="50" charset="-128"/>
                <a:ea typeface="Meiryo UI" pitchFamily="50" charset="-128"/>
                <a:cs typeface="Meiryo UI" pitchFamily="50" charset="-128"/>
              </a:rPr>
              <a:t>での</a:t>
            </a:r>
            <a:r>
              <a:rPr lang="ja-JP" altLang="en-US" sz="2000" b="1" dirty="0" smtClean="0">
                <a:solidFill>
                  <a:srgbClr val="000000"/>
                </a:solidFill>
                <a:latin typeface="Meiryo UI" pitchFamily="50" charset="-128"/>
                <a:ea typeface="Meiryo UI" pitchFamily="50" charset="-128"/>
                <a:cs typeface="Meiryo UI" pitchFamily="50" charset="-128"/>
              </a:rPr>
              <a:t>取組</a:t>
            </a:r>
            <a:r>
              <a:rPr lang="en-US" altLang="ja-JP" sz="2000" b="1" dirty="0" smtClean="0">
                <a:solidFill>
                  <a:srgbClr val="000000"/>
                </a:solidFill>
                <a:latin typeface="Meiryo UI" pitchFamily="50" charset="-128"/>
                <a:ea typeface="Meiryo UI" pitchFamily="50" charset="-128"/>
                <a:cs typeface="Meiryo UI" pitchFamily="50" charset="-128"/>
              </a:rPr>
              <a:t>【</a:t>
            </a:r>
            <a:r>
              <a:rPr lang="en-US" altLang="ja-JP" sz="2000" b="1" dirty="0">
                <a:solidFill>
                  <a:srgbClr val="000000"/>
                </a:solidFill>
                <a:latin typeface="Meiryo UI" pitchFamily="50" charset="-128"/>
                <a:ea typeface="Meiryo UI" pitchFamily="50" charset="-128"/>
                <a:cs typeface="Meiryo UI" pitchFamily="50" charset="-128"/>
              </a:rPr>
              <a:t>3】</a:t>
            </a:r>
          </a:p>
        </p:txBody>
      </p:sp>
      <p:sp>
        <p:nvSpPr>
          <p:cNvPr id="53" name="角丸四角形 52"/>
          <p:cNvSpPr/>
          <p:nvPr/>
        </p:nvSpPr>
        <p:spPr>
          <a:xfrm>
            <a:off x="4634419" y="2205057"/>
            <a:ext cx="1939985" cy="771961"/>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endParaRPr lang="ja-JP" altLang="en-US" dirty="0">
              <a:solidFill>
                <a:prstClr val="black"/>
              </a:solidFill>
            </a:endParaRPr>
          </a:p>
        </p:txBody>
      </p:sp>
      <p:sp>
        <p:nvSpPr>
          <p:cNvPr id="54" name="正方形/長方形 48"/>
          <p:cNvSpPr>
            <a:spLocks noChangeArrowheads="1"/>
          </p:cNvSpPr>
          <p:nvPr/>
        </p:nvSpPr>
        <p:spPr bwMode="auto">
          <a:xfrm>
            <a:off x="4674581" y="2241794"/>
            <a:ext cx="1950217"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p>
            <a:pPr algn="ctr" eaLnBrk="0" hangingPunct="0"/>
            <a:r>
              <a:rPr lang="ja-JP" altLang="en-US" sz="2000" b="1" dirty="0" smtClean="0">
                <a:solidFill>
                  <a:srgbClr val="000000"/>
                </a:solidFill>
                <a:latin typeface="Meiryo UI" pitchFamily="50" charset="-128"/>
                <a:ea typeface="Meiryo UI" pitchFamily="50" charset="-128"/>
                <a:cs typeface="Meiryo UI" pitchFamily="50" charset="-128"/>
              </a:rPr>
              <a:t>まち・ふるさと</a:t>
            </a:r>
            <a:endParaRPr lang="en-US" altLang="ja-JP" sz="2000" b="1" dirty="0" smtClean="0">
              <a:solidFill>
                <a:srgbClr val="000000"/>
              </a:solidFill>
              <a:latin typeface="Meiryo UI" pitchFamily="50" charset="-128"/>
              <a:ea typeface="Meiryo UI" pitchFamily="50" charset="-128"/>
              <a:cs typeface="Meiryo UI" pitchFamily="50" charset="-128"/>
            </a:endParaRPr>
          </a:p>
          <a:p>
            <a:pPr algn="ctr" eaLnBrk="0" hangingPunct="0"/>
            <a:r>
              <a:rPr lang="ja-JP" altLang="en-US" sz="2000" b="1" dirty="0" err="1" smtClean="0">
                <a:solidFill>
                  <a:srgbClr val="000000"/>
                </a:solidFill>
                <a:latin typeface="Meiryo UI" pitchFamily="50" charset="-128"/>
                <a:ea typeface="Meiryo UI" pitchFamily="50" charset="-128"/>
                <a:cs typeface="Meiryo UI" pitchFamily="50" charset="-128"/>
              </a:rPr>
              <a:t>での</a:t>
            </a:r>
            <a:r>
              <a:rPr lang="ja-JP" altLang="en-US" sz="2000" b="1" dirty="0" smtClean="0">
                <a:solidFill>
                  <a:srgbClr val="000000"/>
                </a:solidFill>
                <a:latin typeface="Meiryo UI" pitchFamily="50" charset="-128"/>
                <a:ea typeface="Meiryo UI" pitchFamily="50" charset="-128"/>
                <a:cs typeface="Meiryo UI" pitchFamily="50" charset="-128"/>
              </a:rPr>
              <a:t>取組</a:t>
            </a:r>
            <a:r>
              <a:rPr lang="en-US" altLang="ja-JP" sz="2000" b="1" dirty="0" smtClean="0">
                <a:solidFill>
                  <a:srgbClr val="000000"/>
                </a:solidFill>
                <a:latin typeface="Meiryo UI" pitchFamily="50" charset="-128"/>
                <a:ea typeface="Meiryo UI" pitchFamily="50" charset="-128"/>
                <a:cs typeface="Meiryo UI" pitchFamily="50" charset="-128"/>
              </a:rPr>
              <a:t>【</a:t>
            </a:r>
            <a:r>
              <a:rPr lang="en-US" altLang="ja-JP" sz="2000" b="1" dirty="0">
                <a:solidFill>
                  <a:srgbClr val="000000"/>
                </a:solidFill>
                <a:latin typeface="Meiryo UI" pitchFamily="50" charset="-128"/>
                <a:ea typeface="Meiryo UI" pitchFamily="50" charset="-128"/>
                <a:cs typeface="Meiryo UI" pitchFamily="50" charset="-128"/>
              </a:rPr>
              <a:t>2】</a:t>
            </a:r>
          </a:p>
        </p:txBody>
      </p:sp>
      <p:grpSp>
        <p:nvGrpSpPr>
          <p:cNvPr id="55" name="グループ化 83"/>
          <p:cNvGrpSpPr>
            <a:grpSpLocks/>
          </p:cNvGrpSpPr>
          <p:nvPr/>
        </p:nvGrpSpPr>
        <p:grpSpPr bwMode="auto">
          <a:xfrm>
            <a:off x="1791071" y="6165497"/>
            <a:ext cx="1131623" cy="644525"/>
            <a:chOff x="3091501" y="7662067"/>
            <a:chExt cx="1044277" cy="618332"/>
          </a:xfrm>
        </p:grpSpPr>
        <p:sp>
          <p:nvSpPr>
            <p:cNvPr id="56" name="円/楕円 55"/>
            <p:cNvSpPr/>
            <p:nvPr/>
          </p:nvSpPr>
          <p:spPr>
            <a:xfrm>
              <a:off x="3247032" y="7662067"/>
              <a:ext cx="706235" cy="618332"/>
            </a:xfrm>
            <a:prstGeom prst="ellipse">
              <a:avLst/>
            </a:prstGeom>
            <a:solidFill>
              <a:schemeClr val="bg1"/>
            </a:solidFill>
            <a:ln w="349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eaLnBrk="0" fontAlgn="auto" hangingPunct="0">
                <a:spcBef>
                  <a:spcPts val="0"/>
                </a:spcBef>
                <a:spcAft>
                  <a:spcPts val="0"/>
                </a:spcAft>
                <a:defRPr/>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円/楕円 56"/>
            <p:cNvSpPr/>
            <p:nvPr/>
          </p:nvSpPr>
          <p:spPr>
            <a:xfrm>
              <a:off x="3091501" y="7662067"/>
              <a:ext cx="1044277" cy="618332"/>
            </a:xfrm>
            <a:prstGeom prst="ellipse">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eaLnBrk="0" fontAlgn="auto" hangingPunct="0">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適応</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280160" eaLnBrk="0" fontAlgn="auto" hangingPunct="0">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a:t>
              </a:r>
            </a:p>
          </p:txBody>
        </p:sp>
      </p:grpSp>
      <p:grpSp>
        <p:nvGrpSpPr>
          <p:cNvPr id="58" name="グループ化 8"/>
          <p:cNvGrpSpPr>
            <a:grpSpLocks/>
          </p:cNvGrpSpPr>
          <p:nvPr/>
        </p:nvGrpSpPr>
        <p:grpSpPr bwMode="auto">
          <a:xfrm>
            <a:off x="1791071" y="5301401"/>
            <a:ext cx="1131623" cy="644525"/>
            <a:chOff x="3091501" y="7662067"/>
            <a:chExt cx="1044277" cy="618332"/>
          </a:xfrm>
        </p:grpSpPr>
        <p:sp>
          <p:nvSpPr>
            <p:cNvPr id="59" name="円/楕円 58"/>
            <p:cNvSpPr/>
            <p:nvPr/>
          </p:nvSpPr>
          <p:spPr>
            <a:xfrm>
              <a:off x="3247032" y="7662067"/>
              <a:ext cx="706235" cy="618332"/>
            </a:xfrm>
            <a:prstGeom prst="ellipse">
              <a:avLst/>
            </a:prstGeom>
            <a:solidFill>
              <a:schemeClr val="bg1"/>
            </a:solidFill>
            <a:ln w="349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eaLnBrk="0" fontAlgn="auto" hangingPunct="0">
                <a:spcBef>
                  <a:spcPts val="0"/>
                </a:spcBef>
                <a:spcAft>
                  <a:spcPts val="0"/>
                </a:spcAft>
                <a:defRPr/>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円/楕円 59"/>
            <p:cNvSpPr/>
            <p:nvPr/>
          </p:nvSpPr>
          <p:spPr>
            <a:xfrm>
              <a:off x="3091501" y="7662067"/>
              <a:ext cx="1044277" cy="618332"/>
            </a:xfrm>
            <a:prstGeom prst="ellipse">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1280160" eaLnBrk="0" fontAlgn="auto" hangingPunct="0">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緩和</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280160" eaLnBrk="0" fontAlgn="auto" hangingPunct="0">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a:t>
              </a:r>
            </a:p>
          </p:txBody>
        </p:sp>
      </p:grpSp>
      <p:sp>
        <p:nvSpPr>
          <p:cNvPr id="61" name="正方形/長方形 60"/>
          <p:cNvSpPr/>
          <p:nvPr/>
        </p:nvSpPr>
        <p:spPr>
          <a:xfrm>
            <a:off x="8229469" y="5605402"/>
            <a:ext cx="1912825" cy="1015663"/>
          </a:xfrm>
          <a:prstGeom prst="rect">
            <a:avLst/>
          </a:prstGeom>
        </p:spPr>
        <p:txBody>
          <a:bodyPr wrap="square">
            <a:spAutoFit/>
          </a:bodyPr>
          <a:lstStyle/>
          <a:p>
            <a:pPr eaLnBrk="0" fontAlgn="auto" hangingPunct="0">
              <a:spcBef>
                <a:spcPts val="0"/>
              </a:spcBef>
              <a:spcAft>
                <a:spcPts val="0"/>
              </a:spcAft>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気候変動の</a:t>
            </a:r>
            <a:endPar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auto" hangingPunct="0">
              <a:spcBef>
                <a:spcPts val="0"/>
              </a:spcBef>
              <a:spcAft>
                <a:spcPts val="0"/>
              </a:spcAft>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実態把握</a:t>
            </a:r>
            <a:endPar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auto" hangingPunct="0">
              <a:spcBef>
                <a:spcPts val="0"/>
              </a:spcBef>
              <a:spcAft>
                <a:spcPts val="0"/>
              </a:spcAft>
              <a:defRPr/>
            </a:pP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143979" y="5445417"/>
            <a:ext cx="1785013" cy="1323439"/>
          </a:xfrm>
          <a:prstGeom prst="rect">
            <a:avLst/>
          </a:prstGeom>
        </p:spPr>
        <p:txBody>
          <a:bodyPr wrap="square">
            <a:spAutoFit/>
          </a:bodyPr>
          <a:lstStyle/>
          <a:p>
            <a:pPr eaLnBrk="0" fontAlgn="auto" hangingPunct="0">
              <a:spcBef>
                <a:spcPts val="0"/>
              </a:spcBef>
              <a:spcAft>
                <a:spcPts val="0"/>
              </a:spcAft>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パリ協定の</a:t>
            </a:r>
            <a:endPar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auto" hangingPunct="0">
              <a:spcBef>
                <a:spcPts val="0"/>
              </a:spcBef>
              <a:spcAft>
                <a:spcPts val="0"/>
              </a:spcAft>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早期発効・</a:t>
            </a:r>
            <a:endPar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auto" hangingPunct="0">
              <a:spcBef>
                <a:spcPts val="0"/>
              </a:spcBef>
              <a:spcAft>
                <a:spcPts val="0"/>
              </a:spcAft>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実施に向けて</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6" name="グループ化 19"/>
          <p:cNvGrpSpPr>
            <a:grpSpLocks/>
          </p:cNvGrpSpPr>
          <p:nvPr/>
        </p:nvGrpSpPr>
        <p:grpSpPr bwMode="auto">
          <a:xfrm>
            <a:off x="506543" y="1852817"/>
            <a:ext cx="692461" cy="2656305"/>
            <a:chOff x="-1251607" y="2017394"/>
            <a:chExt cx="640099" cy="4337041"/>
          </a:xfrm>
        </p:grpSpPr>
        <p:sp>
          <p:nvSpPr>
            <p:cNvPr id="67" name="台形 66"/>
            <p:cNvSpPr/>
            <p:nvPr/>
          </p:nvSpPr>
          <p:spPr>
            <a:xfrm>
              <a:off x="-1047995" y="2017394"/>
              <a:ext cx="233116" cy="4004218"/>
            </a:xfrm>
            <a:prstGeom prst="trapezoid">
              <a:avLst>
                <a:gd name="adj" fmla="val 33639"/>
              </a:avLst>
            </a:pr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1"/>
              <a:tileRect/>
            </a:gradFill>
            <a:ln>
              <a:noFill/>
            </a:ln>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endParaRPr lang="ja-JP" altLang="en-US">
                <a:solidFill>
                  <a:prstClr val="white"/>
                </a:solidFill>
              </a:endParaRPr>
            </a:p>
          </p:txBody>
        </p:sp>
        <p:sp>
          <p:nvSpPr>
            <p:cNvPr id="68" name="フローチャート : 抜出し 67"/>
            <p:cNvSpPr/>
            <p:nvPr/>
          </p:nvSpPr>
          <p:spPr>
            <a:xfrm rot="10800000">
              <a:off x="-1251607" y="5827992"/>
              <a:ext cx="640099" cy="526443"/>
            </a:xfrm>
            <a:prstGeom prst="flowChartExtract">
              <a:avLst/>
            </a:prstGeom>
            <a:ln>
              <a:noFill/>
            </a:ln>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endParaRPr lang="ja-JP" altLang="en-US">
                <a:solidFill>
                  <a:prstClr val="white"/>
                </a:solidFill>
              </a:endParaRPr>
            </a:p>
          </p:txBody>
        </p:sp>
      </p:grpSp>
      <p:grpSp>
        <p:nvGrpSpPr>
          <p:cNvPr id="69" name="グループ化 14"/>
          <p:cNvGrpSpPr>
            <a:grpSpLocks/>
          </p:cNvGrpSpPr>
          <p:nvPr/>
        </p:nvGrpSpPr>
        <p:grpSpPr bwMode="auto">
          <a:xfrm>
            <a:off x="-108858" y="3334950"/>
            <a:ext cx="2161779" cy="742125"/>
            <a:chOff x="-1595642" y="3792490"/>
            <a:chExt cx="2015008" cy="742653"/>
          </a:xfrm>
        </p:grpSpPr>
        <p:sp>
          <p:nvSpPr>
            <p:cNvPr id="70" name="横巻き 69"/>
            <p:cNvSpPr/>
            <p:nvPr/>
          </p:nvSpPr>
          <p:spPr>
            <a:xfrm>
              <a:off x="-1306380" y="3792490"/>
              <a:ext cx="1369879" cy="742653"/>
            </a:xfrm>
            <a:prstGeom prst="horizontalScroll">
              <a:avLst/>
            </a:prstGeom>
            <a:ln>
              <a:solidFill>
                <a:srgbClr val="C00000"/>
              </a:solidFill>
            </a:ln>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ja-JP" altLang="en-US">
                <a:solidFill>
                  <a:prstClr val="white"/>
                </a:solidFill>
              </a:endParaRPr>
            </a:p>
          </p:txBody>
        </p:sp>
        <p:sp>
          <p:nvSpPr>
            <p:cNvPr id="71" name="正方形/長方形 48"/>
            <p:cNvSpPr>
              <a:spLocks noChangeArrowheads="1"/>
            </p:cNvSpPr>
            <p:nvPr/>
          </p:nvSpPr>
          <p:spPr bwMode="auto">
            <a:xfrm>
              <a:off x="-1595642" y="3809997"/>
              <a:ext cx="2015008" cy="68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p>
              <a:pPr algn="ctr" eaLnBrk="0" hangingPunct="0"/>
              <a:r>
                <a:rPr lang="en-US" altLang="ja-JP" b="1" dirty="0">
                  <a:solidFill>
                    <a:prstClr val="white"/>
                  </a:solidFill>
                  <a:latin typeface="Meiryo UI" pitchFamily="50" charset="-128"/>
                  <a:ea typeface="Meiryo UI" pitchFamily="50" charset="-128"/>
                  <a:cs typeface="Meiryo UI" pitchFamily="50" charset="-128"/>
                </a:rPr>
                <a:t>2030</a:t>
              </a:r>
              <a:r>
                <a:rPr lang="ja-JP" altLang="en-US" b="1" dirty="0">
                  <a:solidFill>
                    <a:prstClr val="white"/>
                  </a:solidFill>
                  <a:latin typeface="Meiryo UI" pitchFamily="50" charset="-128"/>
                  <a:ea typeface="Meiryo UI" pitchFamily="50" charset="-128"/>
                  <a:cs typeface="Meiryo UI" pitchFamily="50" charset="-128"/>
                </a:rPr>
                <a:t>年</a:t>
              </a:r>
              <a:endParaRPr lang="en-US" altLang="ja-JP" b="1" dirty="0">
                <a:solidFill>
                  <a:prstClr val="white"/>
                </a:solidFill>
                <a:latin typeface="Meiryo UI" pitchFamily="50" charset="-128"/>
                <a:ea typeface="Meiryo UI" pitchFamily="50" charset="-128"/>
                <a:cs typeface="Meiryo UI" pitchFamily="50" charset="-128"/>
              </a:endParaRPr>
            </a:p>
            <a:p>
              <a:pPr algn="ctr" eaLnBrk="0" hangingPunct="0"/>
              <a:r>
                <a:rPr lang="en-US" altLang="ja-JP" b="1" dirty="0">
                  <a:solidFill>
                    <a:prstClr val="white"/>
                  </a:solidFill>
                  <a:latin typeface="Meiryo UI" pitchFamily="50" charset="-128"/>
                  <a:ea typeface="Meiryo UI" pitchFamily="50" charset="-128"/>
                  <a:cs typeface="Meiryo UI" pitchFamily="50" charset="-128"/>
                </a:rPr>
                <a:t>26</a:t>
              </a:r>
              <a:r>
                <a:rPr lang="ja-JP" altLang="en-US" b="1" dirty="0">
                  <a:solidFill>
                    <a:prstClr val="white"/>
                  </a:solidFill>
                  <a:latin typeface="Meiryo UI" pitchFamily="50" charset="-128"/>
                  <a:ea typeface="Meiryo UI" pitchFamily="50" charset="-128"/>
                  <a:cs typeface="Meiryo UI" pitchFamily="50" charset="-128"/>
                </a:rPr>
                <a:t>％削減</a:t>
              </a:r>
              <a:endParaRPr lang="en-US" altLang="ja-JP" b="1" dirty="0">
                <a:solidFill>
                  <a:prstClr val="white"/>
                </a:solidFill>
                <a:latin typeface="Meiryo UI" pitchFamily="50" charset="-128"/>
                <a:ea typeface="Meiryo UI" pitchFamily="50" charset="-128"/>
                <a:cs typeface="Meiryo UI" pitchFamily="50" charset="-128"/>
              </a:endParaRPr>
            </a:p>
          </p:txBody>
        </p:sp>
      </p:grpSp>
      <p:pic>
        <p:nvPicPr>
          <p:cNvPr id="72" name="図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675" y="2017265"/>
            <a:ext cx="1419626" cy="83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グループ化 73"/>
          <p:cNvGrpSpPr>
            <a:grpSpLocks/>
          </p:cNvGrpSpPr>
          <p:nvPr/>
        </p:nvGrpSpPr>
        <p:grpSpPr bwMode="auto">
          <a:xfrm>
            <a:off x="-165098" y="4437112"/>
            <a:ext cx="2161779" cy="755220"/>
            <a:chOff x="-1612800" y="3792490"/>
            <a:chExt cx="2015008" cy="755757"/>
          </a:xfrm>
        </p:grpSpPr>
        <p:sp>
          <p:nvSpPr>
            <p:cNvPr id="64" name="横巻き 63"/>
            <p:cNvSpPr/>
            <p:nvPr/>
          </p:nvSpPr>
          <p:spPr>
            <a:xfrm>
              <a:off x="-1277640" y="3792490"/>
              <a:ext cx="1341140" cy="755757"/>
            </a:xfrm>
            <a:prstGeom prst="horizontalScroll">
              <a:avLst/>
            </a:prstGeom>
            <a:ln>
              <a:solidFill>
                <a:srgbClr val="C00000"/>
              </a:solidFill>
            </a:ln>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ja-JP" altLang="en-US">
                <a:solidFill>
                  <a:prstClr val="white"/>
                </a:solidFill>
              </a:endParaRPr>
            </a:p>
          </p:txBody>
        </p:sp>
        <p:sp>
          <p:nvSpPr>
            <p:cNvPr id="65" name="正方形/長方形 48"/>
            <p:cNvSpPr>
              <a:spLocks noChangeArrowheads="1"/>
            </p:cNvSpPr>
            <p:nvPr/>
          </p:nvSpPr>
          <p:spPr bwMode="auto">
            <a:xfrm>
              <a:off x="-1612800" y="3839078"/>
              <a:ext cx="2015008" cy="68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spAutoFit/>
            </a:bodyPr>
            <a:lstStyle/>
            <a:p>
              <a:pPr algn="ctr" eaLnBrk="0" hangingPunct="0"/>
              <a:r>
                <a:rPr lang="en-US" altLang="ja-JP" b="1" dirty="0">
                  <a:solidFill>
                    <a:prstClr val="white"/>
                  </a:solidFill>
                  <a:latin typeface="Meiryo UI" pitchFamily="50" charset="-128"/>
                  <a:ea typeface="Meiryo UI" pitchFamily="50" charset="-128"/>
                  <a:cs typeface="Meiryo UI" pitchFamily="50" charset="-128"/>
                </a:rPr>
                <a:t>2050</a:t>
              </a:r>
              <a:r>
                <a:rPr lang="ja-JP" altLang="en-US" b="1" dirty="0">
                  <a:solidFill>
                    <a:prstClr val="white"/>
                  </a:solidFill>
                  <a:latin typeface="Meiryo UI" pitchFamily="50" charset="-128"/>
                  <a:ea typeface="Meiryo UI" pitchFamily="50" charset="-128"/>
                  <a:cs typeface="Meiryo UI" pitchFamily="50" charset="-128"/>
                </a:rPr>
                <a:t>年</a:t>
              </a:r>
              <a:endParaRPr lang="en-US" altLang="ja-JP" b="1" dirty="0">
                <a:solidFill>
                  <a:prstClr val="white"/>
                </a:solidFill>
                <a:latin typeface="Meiryo UI" pitchFamily="50" charset="-128"/>
                <a:ea typeface="Meiryo UI" pitchFamily="50" charset="-128"/>
                <a:cs typeface="Meiryo UI" pitchFamily="50" charset="-128"/>
              </a:endParaRPr>
            </a:p>
            <a:p>
              <a:pPr algn="ctr" eaLnBrk="0" hangingPunct="0"/>
              <a:r>
                <a:rPr lang="en-US" altLang="ja-JP" b="1" dirty="0">
                  <a:solidFill>
                    <a:prstClr val="white"/>
                  </a:solidFill>
                  <a:latin typeface="Meiryo UI" pitchFamily="50" charset="-128"/>
                  <a:ea typeface="Meiryo UI" pitchFamily="50" charset="-128"/>
                  <a:cs typeface="Meiryo UI" pitchFamily="50" charset="-128"/>
                </a:rPr>
                <a:t>80</a:t>
              </a:r>
              <a:r>
                <a:rPr lang="ja-JP" altLang="en-US" b="1" dirty="0">
                  <a:solidFill>
                    <a:prstClr val="white"/>
                  </a:solidFill>
                  <a:latin typeface="Meiryo UI" pitchFamily="50" charset="-128"/>
                  <a:ea typeface="Meiryo UI" pitchFamily="50" charset="-128"/>
                  <a:cs typeface="Meiryo UI" pitchFamily="50" charset="-128"/>
                </a:rPr>
                <a:t>％削減</a:t>
              </a:r>
              <a:endParaRPr lang="en-US" altLang="ja-JP" b="1" dirty="0">
                <a:solidFill>
                  <a:prstClr val="white"/>
                </a:solidFill>
                <a:latin typeface="Meiryo UI" pitchFamily="50" charset="-128"/>
                <a:ea typeface="Meiryo UI" pitchFamily="50" charset="-128"/>
                <a:cs typeface="Meiryo UI" pitchFamily="50" charset="-128"/>
              </a:endParaRPr>
            </a:p>
          </p:txBody>
        </p:sp>
      </p:grpSp>
      <p:cxnSp>
        <p:nvCxnSpPr>
          <p:cNvPr id="76" name="直線コネクタ 75"/>
          <p:cNvCxnSpPr/>
          <p:nvPr/>
        </p:nvCxnSpPr>
        <p:spPr>
          <a:xfrm flipV="1">
            <a:off x="194471" y="5233962"/>
            <a:ext cx="9595066" cy="4764"/>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77" name="スライド番号プレースホルダー 3"/>
          <p:cNvSpPr>
            <a:spLocks noGrp="1"/>
          </p:cNvSpPr>
          <p:nvPr>
            <p:ph type="sldNum" sz="quarter" idx="12"/>
          </p:nvPr>
        </p:nvSpPr>
        <p:spPr>
          <a:xfrm>
            <a:off x="7580106" y="6511142"/>
            <a:ext cx="2311400" cy="365125"/>
          </a:xfrm>
        </p:spPr>
        <p:txBody>
          <a:bodyPr/>
          <a:lstStyle/>
          <a:p>
            <a:fld id="{CC5CAD7A-E04C-47B2-81EE-546146B795F5}" type="slidenum">
              <a:rPr lang="ja-JP" altLang="en-US" sz="1400" smtClean="0">
                <a:solidFill>
                  <a:prstClr val="black">
                    <a:tint val="75000"/>
                  </a:prstClr>
                </a:solidFill>
              </a:rPr>
              <a:pPr/>
              <a:t>21</a:t>
            </a:fld>
            <a:endParaRPr lang="ja-JP" altLang="en-US" sz="1400" dirty="0">
              <a:solidFill>
                <a:prstClr val="black">
                  <a:tint val="75000"/>
                </a:prstClr>
              </a:solidFill>
            </a:endParaRPr>
          </a:p>
        </p:txBody>
      </p:sp>
    </p:spTree>
    <p:extLst>
      <p:ext uri="{BB962C8B-B14F-4D97-AF65-F5344CB8AC3E}">
        <p14:creationId xmlns:p14="http://schemas.microsoft.com/office/powerpoint/2010/main" val="1639578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曲折矢印 1"/>
          <p:cNvSpPr/>
          <p:nvPr/>
        </p:nvSpPr>
        <p:spPr>
          <a:xfrm flipH="1" flipV="1">
            <a:off x="9429618" y="6056068"/>
            <a:ext cx="343958" cy="325437"/>
          </a:xfrm>
          <a:prstGeom prst="bentArrow">
            <a:avLst>
              <a:gd name="adj1" fmla="val 17511"/>
              <a:gd name="adj2" fmla="val 25000"/>
              <a:gd name="adj3" fmla="val 25000"/>
              <a:gd name="adj4" fmla="val 4375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black"/>
              </a:solidFill>
            </a:endParaRPr>
          </a:p>
        </p:txBody>
      </p:sp>
      <p:sp>
        <p:nvSpPr>
          <p:cNvPr id="57" name="上矢印 56"/>
          <p:cNvSpPr/>
          <p:nvPr/>
        </p:nvSpPr>
        <p:spPr bwMode="auto">
          <a:xfrm flipV="1">
            <a:off x="6727830" y="2888976"/>
            <a:ext cx="751548" cy="180000"/>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90" name="上矢印 89"/>
          <p:cNvSpPr/>
          <p:nvPr/>
        </p:nvSpPr>
        <p:spPr>
          <a:xfrm rot="16200000" flipH="1" flipV="1">
            <a:off x="4379714" y="3861883"/>
            <a:ext cx="419100" cy="27344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white"/>
              </a:solidFill>
            </a:endParaRPr>
          </a:p>
        </p:txBody>
      </p:sp>
      <p:sp>
        <p:nvSpPr>
          <p:cNvPr id="89" name="上矢印 88"/>
          <p:cNvSpPr/>
          <p:nvPr/>
        </p:nvSpPr>
        <p:spPr>
          <a:xfrm rot="16200000" flipH="1" flipV="1">
            <a:off x="4379714" y="5806100"/>
            <a:ext cx="419100" cy="27344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white"/>
              </a:solidFill>
            </a:endParaRPr>
          </a:p>
        </p:txBody>
      </p:sp>
      <p:sp>
        <p:nvSpPr>
          <p:cNvPr id="88" name="上矢印 87"/>
          <p:cNvSpPr/>
          <p:nvPr/>
        </p:nvSpPr>
        <p:spPr>
          <a:xfrm rot="16200000" flipH="1" flipV="1">
            <a:off x="4379714" y="4942004"/>
            <a:ext cx="419100" cy="27344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white"/>
              </a:solidFill>
            </a:endParaRPr>
          </a:p>
        </p:txBody>
      </p:sp>
      <p:sp>
        <p:nvSpPr>
          <p:cNvPr id="87" name="上矢印 86"/>
          <p:cNvSpPr/>
          <p:nvPr/>
        </p:nvSpPr>
        <p:spPr>
          <a:xfrm rot="16200000" flipH="1" flipV="1">
            <a:off x="4410671" y="2637731"/>
            <a:ext cx="419100" cy="27344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white"/>
              </a:solidFill>
            </a:endParaRPr>
          </a:p>
        </p:txBody>
      </p:sp>
      <p:sp>
        <p:nvSpPr>
          <p:cNvPr id="69" name="上矢印 68"/>
          <p:cNvSpPr/>
          <p:nvPr/>
        </p:nvSpPr>
        <p:spPr bwMode="auto">
          <a:xfrm flipV="1">
            <a:off x="6727830" y="6334720"/>
            <a:ext cx="751548" cy="144000"/>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75" name="上矢印 74"/>
          <p:cNvSpPr/>
          <p:nvPr/>
        </p:nvSpPr>
        <p:spPr>
          <a:xfrm rot="16200000" flipH="1" flipV="1">
            <a:off x="482812" y="3116038"/>
            <a:ext cx="419100" cy="350838"/>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white"/>
              </a:solidFill>
            </a:endParaRPr>
          </a:p>
        </p:txBody>
      </p:sp>
      <p:sp>
        <p:nvSpPr>
          <p:cNvPr id="77" name="上矢印 76"/>
          <p:cNvSpPr/>
          <p:nvPr/>
        </p:nvSpPr>
        <p:spPr>
          <a:xfrm rot="16200000" flipH="1" flipV="1">
            <a:off x="482812" y="4916238"/>
            <a:ext cx="419100" cy="350838"/>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white"/>
              </a:solidFill>
            </a:endParaRPr>
          </a:p>
        </p:txBody>
      </p:sp>
      <p:sp>
        <p:nvSpPr>
          <p:cNvPr id="78" name="上矢印 77"/>
          <p:cNvSpPr/>
          <p:nvPr/>
        </p:nvSpPr>
        <p:spPr>
          <a:xfrm rot="16200000" flipH="1" flipV="1">
            <a:off x="482812" y="5665117"/>
            <a:ext cx="419100" cy="350838"/>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white"/>
              </a:solidFill>
            </a:endParaRPr>
          </a:p>
        </p:txBody>
      </p:sp>
      <p:sp>
        <p:nvSpPr>
          <p:cNvPr id="2051" name="正方形/長方形 3"/>
          <p:cNvSpPr>
            <a:spLocks noChangeArrowheads="1"/>
          </p:cNvSpPr>
          <p:nvPr/>
        </p:nvSpPr>
        <p:spPr bwMode="auto">
          <a:xfrm>
            <a:off x="4789621" y="2565081"/>
            <a:ext cx="4543669" cy="307777"/>
          </a:xfrm>
          <a:prstGeom prst="rect">
            <a:avLst/>
          </a:prstGeom>
          <a:solidFill>
            <a:schemeClr val="accent3">
              <a:lumMod val="40000"/>
              <a:lumOff val="60000"/>
            </a:schemeClr>
          </a:solidFill>
          <a:ln w="28575">
            <a:solidFill>
              <a:srgbClr val="92D050"/>
            </a:solidFill>
            <a:miter lim="800000"/>
            <a:headEnd/>
            <a:tailEnd/>
          </a:ln>
          <a:extLst/>
        </p:spPr>
        <p:txBody>
          <a:bodyPr wrap="square" anchor="ctr">
            <a:spAutoFit/>
          </a:bodyPr>
          <a:lstStyle/>
          <a:p>
            <a:pPr algn="ctr" eaLnBrk="0" hangingPunct="0">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温暖化に関する危機意識の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浸透</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62" name="グループ化 5"/>
          <p:cNvGrpSpPr>
            <a:grpSpLocks/>
          </p:cNvGrpSpPr>
          <p:nvPr/>
        </p:nvGrpSpPr>
        <p:grpSpPr bwMode="auto">
          <a:xfrm>
            <a:off x="4789707" y="5133279"/>
            <a:ext cx="4562607" cy="1169551"/>
            <a:chOff x="6293147" y="5039926"/>
            <a:chExt cx="4212001" cy="1224738"/>
          </a:xfrm>
        </p:grpSpPr>
        <p:sp>
          <p:nvSpPr>
            <p:cNvPr id="2054" name="正方形/長方形 3"/>
            <p:cNvSpPr>
              <a:spLocks noChangeArrowheads="1"/>
            </p:cNvSpPr>
            <p:nvPr/>
          </p:nvSpPr>
          <p:spPr bwMode="auto">
            <a:xfrm>
              <a:off x="6293147" y="5039926"/>
              <a:ext cx="4212001" cy="1224738"/>
            </a:xfrm>
            <a:prstGeom prst="rect">
              <a:avLst/>
            </a:prstGeom>
            <a:solidFill>
              <a:schemeClr val="accent3">
                <a:lumMod val="40000"/>
                <a:lumOff val="60000"/>
              </a:schemeClr>
            </a:solidFill>
            <a:ln w="28575">
              <a:solidFill>
                <a:srgbClr val="92D050"/>
              </a:solidFill>
              <a:miter lim="800000"/>
              <a:headEnd/>
              <a:tailEnd/>
            </a:ln>
          </p:spPr>
          <p:txBody>
            <a:bodyPr anchor="ctr">
              <a:spAutoFit/>
            </a:bodyPr>
            <a:lstStyle/>
            <a:p>
              <a:pPr eaLnBrk="0" hangingPunct="0">
                <a:defRPr/>
              </a:pPr>
              <a:r>
                <a:rPr lang="ja-JP" altLang="en-US" sz="1400" b="1" dirty="0">
                  <a:solidFill>
                    <a:prstClr val="black"/>
                  </a:solidFill>
                  <a:latin typeface="Meiryo UI" pitchFamily="50" charset="-128"/>
                  <a:ea typeface="Meiryo UI" pitchFamily="50" charset="-128"/>
                  <a:cs typeface="Meiryo UI" pitchFamily="50" charset="-128"/>
                </a:rPr>
                <a:t>③低炭素なライフスタイル転換</a:t>
              </a:r>
              <a:endParaRPr lang="en-US" altLang="ja-JP" sz="1400" b="1" dirty="0">
                <a:solidFill>
                  <a:prstClr val="black"/>
                </a:solidFill>
                <a:latin typeface="Meiryo UI" pitchFamily="50" charset="-128"/>
                <a:ea typeface="Meiryo UI" pitchFamily="50" charset="-128"/>
                <a:cs typeface="Meiryo UI" pitchFamily="50" charset="-128"/>
              </a:endParaRPr>
            </a:p>
            <a:p>
              <a:pPr eaLnBrk="0" hangingPunct="0">
                <a:defRPr/>
              </a:pPr>
              <a:r>
                <a:rPr lang="ja-JP" altLang="en-US" sz="1400" dirty="0">
                  <a:solidFill>
                    <a:prstClr val="black"/>
                  </a:solidFill>
                  <a:latin typeface="Meiryo UI" pitchFamily="50" charset="-128"/>
                  <a:ea typeface="Meiryo UI" pitchFamily="50" charset="-128"/>
                  <a:cs typeface="Meiryo UI" pitchFamily="50" charset="-128"/>
                </a:rPr>
                <a:t>・クールビズ、</a:t>
              </a:r>
              <a:r>
                <a:rPr lang="ja-JP" altLang="en-US" sz="1400" dirty="0" smtClean="0">
                  <a:solidFill>
                    <a:prstClr val="black"/>
                  </a:solidFill>
                  <a:latin typeface="Meiryo UI" pitchFamily="50" charset="-128"/>
                  <a:ea typeface="Meiryo UI" pitchFamily="50" charset="-128"/>
                  <a:cs typeface="Meiryo UI" pitchFamily="50" charset="-128"/>
                </a:rPr>
                <a:t>ウォームビズ</a:t>
              </a:r>
              <a:endParaRPr lang="en-US" altLang="ja-JP" sz="1400" dirty="0">
                <a:solidFill>
                  <a:prstClr val="black"/>
                </a:solidFill>
                <a:latin typeface="Meiryo UI" pitchFamily="50" charset="-128"/>
                <a:ea typeface="Meiryo UI" pitchFamily="50" charset="-128"/>
                <a:cs typeface="Meiryo UI" pitchFamily="50" charset="-128"/>
              </a:endParaRPr>
            </a:p>
            <a:p>
              <a:pPr eaLnBrk="0" hangingPunct="0">
                <a:defRPr/>
              </a:pPr>
              <a:r>
                <a:rPr lang="ja-JP" altLang="en-US" sz="1400" dirty="0">
                  <a:solidFill>
                    <a:prstClr val="black"/>
                  </a:solidFill>
                  <a:latin typeface="Meiryo UI" pitchFamily="50" charset="-128"/>
                  <a:ea typeface="Meiryo UI" pitchFamily="50" charset="-128"/>
                  <a:cs typeface="Meiryo UI" pitchFamily="50" charset="-128"/>
                </a:rPr>
                <a:t>・ウォームシェア</a:t>
              </a:r>
              <a:r>
                <a:rPr lang="en-US" altLang="ja-JP" sz="1400" dirty="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公共</a:t>
              </a:r>
              <a:r>
                <a:rPr lang="ja-JP" altLang="en-US" sz="1400" dirty="0" smtClean="0">
                  <a:solidFill>
                    <a:prstClr val="black"/>
                  </a:solidFill>
                  <a:latin typeface="Meiryo UI" pitchFamily="50" charset="-128"/>
                  <a:ea typeface="Meiryo UI" pitchFamily="50" charset="-128"/>
                  <a:cs typeface="Meiryo UI" pitchFamily="50" charset="-128"/>
                </a:rPr>
                <a:t>施設</a:t>
              </a:r>
              <a:r>
                <a:rPr lang="ja-JP" altLang="en-US" sz="1400" dirty="0">
                  <a:solidFill>
                    <a:prstClr val="black"/>
                  </a:solidFill>
                  <a:latin typeface="Meiryo UI" pitchFamily="50" charset="-128"/>
                  <a:ea typeface="Meiryo UI" pitchFamily="50" charset="-128"/>
                  <a:cs typeface="Meiryo UI" pitchFamily="50" charset="-128"/>
                </a:rPr>
                <a:t>等</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 </a:t>
              </a:r>
              <a:endParaRPr lang="en-US" altLang="ja-JP" sz="1400" dirty="0">
                <a:solidFill>
                  <a:prstClr val="black"/>
                </a:solidFill>
                <a:latin typeface="Meiryo UI" pitchFamily="50" charset="-128"/>
                <a:ea typeface="Meiryo UI" pitchFamily="50" charset="-128"/>
                <a:cs typeface="Meiryo UI" pitchFamily="50" charset="-128"/>
              </a:endParaRPr>
            </a:p>
            <a:p>
              <a:pPr eaLnBrk="0" hangingPunct="0">
                <a:defRPr/>
              </a:pPr>
              <a:r>
                <a:rPr lang="ja-JP" altLang="en-US" sz="1400" dirty="0">
                  <a:solidFill>
                    <a:prstClr val="black"/>
                  </a:solidFill>
                  <a:latin typeface="Meiryo UI" pitchFamily="50" charset="-128"/>
                  <a:ea typeface="Meiryo UI" pitchFamily="50" charset="-128"/>
                  <a:cs typeface="Meiryo UI" pitchFamily="50" charset="-128"/>
                </a:rPr>
                <a:t>・エコドライブ</a:t>
              </a:r>
              <a:r>
                <a:rPr lang="ja-JP" altLang="en-US" sz="1400" dirty="0" smtClean="0">
                  <a:solidFill>
                    <a:prstClr val="black"/>
                  </a:solidFill>
                  <a:latin typeface="Meiryo UI" pitchFamily="50" charset="-128"/>
                  <a:ea typeface="Meiryo UI" pitchFamily="50" charset="-128"/>
                  <a:cs typeface="Meiryo UI" pitchFamily="50" charset="-128"/>
                </a:rPr>
                <a:t>、自転車の利用</a:t>
              </a:r>
              <a:endParaRPr lang="en-US" altLang="ja-JP" sz="1400" dirty="0" smtClean="0">
                <a:solidFill>
                  <a:prstClr val="black"/>
                </a:solidFill>
                <a:latin typeface="Meiryo UI" pitchFamily="50" charset="-128"/>
                <a:ea typeface="Meiryo UI" pitchFamily="50" charset="-128"/>
                <a:cs typeface="Meiryo UI" pitchFamily="50" charset="-128"/>
              </a:endParaRPr>
            </a:p>
            <a:p>
              <a:pPr eaLnBrk="0" hangingPunct="0">
                <a:defRPr/>
              </a:pPr>
              <a:r>
                <a:rPr lang="ja-JP" altLang="en-US" sz="1400" dirty="0" smtClean="0">
                  <a:solidFill>
                    <a:prstClr val="black"/>
                  </a:solidFill>
                  <a:latin typeface="Meiryo UI" pitchFamily="50" charset="-128"/>
                  <a:ea typeface="Meiryo UI" pitchFamily="50" charset="-128"/>
                  <a:cs typeface="Meiryo UI" pitchFamily="50" charset="-128"/>
                </a:rPr>
                <a:t>・森里川海の保全・活用</a:t>
              </a:r>
              <a:endParaRPr lang="en-US" altLang="ja-JP" sz="1400" dirty="0">
                <a:solidFill>
                  <a:prstClr val="black"/>
                </a:solidFill>
                <a:latin typeface="Meiryo UI" pitchFamily="50" charset="-128"/>
                <a:ea typeface="Meiryo UI" pitchFamily="50" charset="-128"/>
                <a:cs typeface="Meiryo UI" pitchFamily="50" charset="-128"/>
              </a:endParaRPr>
            </a:p>
          </p:txBody>
        </p:sp>
        <p:pic>
          <p:nvPicPr>
            <p:cNvPr id="2089" name="Picture 2" descr="COOLBIZ ロゴ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2338" y="5341716"/>
              <a:ext cx="828879" cy="25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3" descr="WARMBIZ ロゴ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6630" y="5733408"/>
              <a:ext cx="803054" cy="24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6626" y="5332348"/>
              <a:ext cx="632804" cy="63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角丸四角形 42"/>
          <p:cNvSpPr/>
          <p:nvPr/>
        </p:nvSpPr>
        <p:spPr>
          <a:xfrm>
            <a:off x="3" y="0"/>
            <a:ext cx="9885363" cy="476672"/>
          </a:xfrm>
          <a:prstGeom prst="roundRect">
            <a:avLst>
              <a:gd name="adj" fmla="val 0"/>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r>
              <a:rPr kumimoji="0" lang="en-US" altLang="ja-JP" sz="23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23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一人ひとりの取組　～国民</a:t>
            </a:r>
            <a:r>
              <a:rPr kumimoji="0" lang="ja-JP" altLang="en-US" sz="23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運動の</a:t>
            </a:r>
            <a:r>
              <a:rPr kumimoji="0" lang="ja-JP" altLang="en-US" sz="23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強化～</a:t>
            </a:r>
            <a:endParaRPr kumimoji="0" lang="en-US" altLang="ja-JP" sz="23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1"/>
          <p:cNvSpPr>
            <a:spLocks noChangeArrowheads="1"/>
          </p:cNvSpPr>
          <p:nvPr/>
        </p:nvSpPr>
        <p:spPr bwMode="auto">
          <a:xfrm>
            <a:off x="2067494" y="6505760"/>
            <a:ext cx="7332000" cy="307777"/>
          </a:xfrm>
          <a:prstGeom prst="rect">
            <a:avLst/>
          </a:prstGeom>
          <a:solidFill>
            <a:schemeClr val="accent5">
              <a:lumMod val="20000"/>
              <a:lumOff val="80000"/>
            </a:schemeClr>
          </a:solidFill>
          <a:ln w="25400">
            <a:solidFill>
              <a:srgbClr val="00B0F0"/>
            </a:solidFill>
            <a:miter lim="800000"/>
            <a:headEnd/>
            <a:tailEnd/>
          </a:ln>
        </p:spPr>
        <p:txBody>
          <a:bodyPr wrap="square" anchor="ctr">
            <a:spAutoFit/>
          </a:bodyPr>
          <a:lstStyle/>
          <a:p>
            <a:pPr algn="ctr" eaLnBrk="0" hangingPunct="0">
              <a:defRPr/>
            </a:pPr>
            <a:r>
              <a:rPr lang="ja-JP" altLang="en-US" sz="1400" b="1" dirty="0" smtClean="0">
                <a:solidFill>
                  <a:prstClr val="black"/>
                </a:solidFill>
                <a:latin typeface="Meiryo UI" pitchFamily="50" charset="-128"/>
                <a:ea typeface="Meiryo UI" pitchFamily="50" charset="-128"/>
                <a:cs typeface="Meiryo UI" pitchFamily="50" charset="-128"/>
              </a:rPr>
              <a:t>低炭素で、経済的</a:t>
            </a:r>
            <a:r>
              <a:rPr lang="en-US" altLang="ja-JP" sz="1400" b="1" dirty="0">
                <a:solidFill>
                  <a:prstClr val="black"/>
                </a:solidFill>
                <a:latin typeface="Meiryo UI" pitchFamily="50" charset="-128"/>
                <a:ea typeface="Meiryo UI" pitchFamily="50" charset="-128"/>
                <a:cs typeface="Meiryo UI" pitchFamily="50" charset="-128"/>
              </a:rPr>
              <a:t>(</a:t>
            </a:r>
            <a:r>
              <a:rPr lang="ja-JP" altLang="en-US" sz="1400" b="1" dirty="0">
                <a:solidFill>
                  <a:prstClr val="black"/>
                </a:solidFill>
                <a:latin typeface="Meiryo UI" pitchFamily="50" charset="-128"/>
                <a:ea typeface="Meiryo UI" pitchFamily="50" charset="-128"/>
                <a:cs typeface="Meiryo UI" pitchFamily="50" charset="-128"/>
              </a:rPr>
              <a:t>省エネ</a:t>
            </a:r>
            <a:r>
              <a:rPr lang="en-US" altLang="ja-JP" sz="1400" b="1" dirty="0" smtClean="0">
                <a:solidFill>
                  <a:prstClr val="black"/>
                </a:solidFill>
                <a:latin typeface="Meiryo UI" pitchFamily="50" charset="-128"/>
                <a:ea typeface="Meiryo UI" pitchFamily="50" charset="-128"/>
                <a:cs typeface="Meiryo UI" pitchFamily="50" charset="-128"/>
              </a:rPr>
              <a:t>)</a:t>
            </a:r>
            <a:r>
              <a:rPr lang="ja-JP" altLang="en-US" sz="1400" b="1" dirty="0">
                <a:solidFill>
                  <a:prstClr val="black"/>
                </a:solidFill>
                <a:latin typeface="Meiryo UI" pitchFamily="50" charset="-128"/>
                <a:ea typeface="Meiryo UI" pitchFamily="50" charset="-128"/>
                <a:cs typeface="Meiryo UI" pitchFamily="50" charset="-128"/>
              </a:rPr>
              <a:t>かつ</a:t>
            </a:r>
            <a:r>
              <a:rPr lang="ja-JP" altLang="en-US" sz="1400" b="1" dirty="0" smtClean="0">
                <a:solidFill>
                  <a:prstClr val="black"/>
                </a:solidFill>
                <a:latin typeface="Meiryo UI" pitchFamily="50" charset="-128"/>
                <a:ea typeface="Meiryo UI" pitchFamily="50" charset="-128"/>
                <a:cs typeface="Meiryo UI" pitchFamily="50" charset="-128"/>
              </a:rPr>
              <a:t>快適</a:t>
            </a:r>
            <a:r>
              <a:rPr lang="ja-JP" altLang="en-US" sz="1400" b="1" dirty="0">
                <a:solidFill>
                  <a:prstClr val="black"/>
                </a:solidFill>
                <a:latin typeface="Meiryo UI" pitchFamily="50" charset="-128"/>
                <a:ea typeface="Meiryo UI" pitchFamily="50" charset="-128"/>
                <a:cs typeface="Meiryo UI" pitchFamily="50" charset="-128"/>
              </a:rPr>
              <a:t>・健康的</a:t>
            </a:r>
            <a:r>
              <a:rPr lang="en-US" altLang="ja-JP" sz="1400" b="1" dirty="0">
                <a:solidFill>
                  <a:prstClr val="black"/>
                </a:solidFill>
                <a:latin typeface="Meiryo UI" pitchFamily="50" charset="-128"/>
                <a:ea typeface="Meiryo UI" pitchFamily="50" charset="-128"/>
                <a:cs typeface="Meiryo UI" pitchFamily="50" charset="-128"/>
              </a:rPr>
              <a:t>(</a:t>
            </a:r>
            <a:r>
              <a:rPr lang="ja-JP" altLang="en-US" sz="1400" b="1" dirty="0">
                <a:solidFill>
                  <a:prstClr val="black"/>
                </a:solidFill>
                <a:latin typeface="Meiryo UI" pitchFamily="50" charset="-128"/>
                <a:ea typeface="Meiryo UI" pitchFamily="50" charset="-128"/>
                <a:cs typeface="Meiryo UI" pitchFamily="50" charset="-128"/>
              </a:rPr>
              <a:t>室内環境、ヒートショック防止等</a:t>
            </a:r>
            <a:r>
              <a:rPr lang="en-US" altLang="ja-JP" sz="1400" b="1" dirty="0">
                <a:solidFill>
                  <a:prstClr val="black"/>
                </a:solidFill>
                <a:latin typeface="Meiryo UI" pitchFamily="50" charset="-128"/>
                <a:ea typeface="Meiryo UI" pitchFamily="50" charset="-128"/>
                <a:cs typeface="Meiryo UI" pitchFamily="50" charset="-128"/>
              </a:rPr>
              <a:t>)</a:t>
            </a:r>
            <a:r>
              <a:rPr lang="ja-JP" altLang="en-US" sz="1400" b="1" dirty="0" smtClean="0">
                <a:solidFill>
                  <a:prstClr val="black"/>
                </a:solidFill>
                <a:latin typeface="Meiryo UI" pitchFamily="50" charset="-128"/>
                <a:ea typeface="Meiryo UI" pitchFamily="50" charset="-128"/>
                <a:cs typeface="Meiryo UI" pitchFamily="50" charset="-128"/>
              </a:rPr>
              <a:t>な暮らし</a:t>
            </a:r>
            <a:endParaRPr lang="ja-JP" altLang="en-US" sz="1400" b="1" dirty="0">
              <a:solidFill>
                <a:prstClr val="black"/>
              </a:solidFill>
              <a:latin typeface="Meiryo UI" pitchFamily="50" charset="-128"/>
              <a:ea typeface="Meiryo UI" pitchFamily="50" charset="-128"/>
              <a:cs typeface="Meiryo UI" pitchFamily="50" charset="-128"/>
            </a:endParaRPr>
          </a:p>
        </p:txBody>
      </p:sp>
      <p:grpSp>
        <p:nvGrpSpPr>
          <p:cNvPr id="2066" name="グループ化 3"/>
          <p:cNvGrpSpPr>
            <a:grpSpLocks/>
          </p:cNvGrpSpPr>
          <p:nvPr/>
        </p:nvGrpSpPr>
        <p:grpSpPr bwMode="auto">
          <a:xfrm>
            <a:off x="4789707" y="3122988"/>
            <a:ext cx="4562607" cy="954107"/>
            <a:chOff x="6293147" y="2786633"/>
            <a:chExt cx="4212001" cy="954107"/>
          </a:xfrm>
        </p:grpSpPr>
        <p:sp>
          <p:nvSpPr>
            <p:cNvPr id="2052" name="正方形/長方形 3"/>
            <p:cNvSpPr>
              <a:spLocks noChangeArrowheads="1"/>
            </p:cNvSpPr>
            <p:nvPr/>
          </p:nvSpPr>
          <p:spPr bwMode="auto">
            <a:xfrm>
              <a:off x="6293147" y="2786633"/>
              <a:ext cx="4212001" cy="954107"/>
            </a:xfrm>
            <a:prstGeom prst="rect">
              <a:avLst/>
            </a:prstGeom>
            <a:solidFill>
              <a:schemeClr val="accent3">
                <a:lumMod val="40000"/>
                <a:lumOff val="60000"/>
              </a:schemeClr>
            </a:solidFill>
            <a:ln w="28575">
              <a:solidFill>
                <a:srgbClr val="92D050"/>
              </a:solidFill>
              <a:miter lim="800000"/>
              <a:headEnd/>
              <a:tailEnd/>
            </a:ln>
          </p:spPr>
          <p:txBody>
            <a:bodyPr>
              <a:spAutoFit/>
            </a:bodyPr>
            <a:lstStyle/>
            <a:p>
              <a:pPr eaLnBrk="0" hangingPunct="0">
                <a:defRPr/>
              </a:pPr>
              <a:r>
                <a:rPr lang="ja-JP" altLang="en-US" sz="1400" b="1" dirty="0">
                  <a:solidFill>
                    <a:prstClr val="black"/>
                  </a:solidFill>
                  <a:latin typeface="Meiryo UI" pitchFamily="50" charset="-128"/>
                  <a:ea typeface="Meiryo UI" pitchFamily="50" charset="-128"/>
                  <a:cs typeface="Meiryo UI" pitchFamily="50" charset="-128"/>
                </a:rPr>
                <a:t>①低炭素製品への買換</a:t>
              </a:r>
              <a:endParaRPr lang="en-US" altLang="ja-JP" sz="1400" b="1" dirty="0">
                <a:solidFill>
                  <a:prstClr val="black"/>
                </a:solidFill>
                <a:latin typeface="Meiryo UI" pitchFamily="50" charset="-128"/>
                <a:ea typeface="Meiryo UI" pitchFamily="50" charset="-128"/>
                <a:cs typeface="Meiryo UI" pitchFamily="50" charset="-128"/>
              </a:endParaRPr>
            </a:p>
            <a:p>
              <a:pPr eaLnBrk="0" hangingPunct="0">
                <a:defRPr/>
              </a:pPr>
              <a:r>
                <a:rPr lang="ja-JP" altLang="en-US" sz="1400" dirty="0">
                  <a:solidFill>
                    <a:prstClr val="black"/>
                  </a:solidFill>
                  <a:latin typeface="Meiryo UI" pitchFamily="50" charset="-128"/>
                  <a:ea typeface="Meiryo UI" pitchFamily="50" charset="-128"/>
                  <a:cs typeface="Meiryo UI" pitchFamily="50" charset="-128"/>
                </a:rPr>
                <a:t>・</a:t>
              </a:r>
              <a:r>
                <a:rPr lang="en-US" altLang="ja-JP" sz="1400" dirty="0">
                  <a:solidFill>
                    <a:prstClr val="black"/>
                  </a:solidFill>
                  <a:latin typeface="Meiryo UI" pitchFamily="50" charset="-128"/>
                  <a:ea typeface="Meiryo UI" pitchFamily="50" charset="-128"/>
                  <a:cs typeface="Meiryo UI" pitchFamily="50" charset="-128"/>
                </a:rPr>
                <a:t>LED</a:t>
              </a:r>
              <a:r>
                <a:rPr lang="ja-JP" altLang="en-US" sz="1400" dirty="0">
                  <a:solidFill>
                    <a:prstClr val="black"/>
                  </a:solidFill>
                  <a:latin typeface="Meiryo UI" pitchFamily="50" charset="-128"/>
                  <a:ea typeface="Meiryo UI" pitchFamily="50" charset="-128"/>
                  <a:cs typeface="Meiryo UI" pitchFamily="50" charset="-128"/>
                </a:rPr>
                <a:t>・エアコン・冷蔵庫・エコカー</a:t>
              </a:r>
              <a:r>
                <a:rPr lang="ja-JP" altLang="en-US" sz="1400" dirty="0" smtClean="0">
                  <a:solidFill>
                    <a:prstClr val="black"/>
                  </a:solidFill>
                  <a:latin typeface="Meiryo UI" pitchFamily="50" charset="-128"/>
                  <a:ea typeface="Meiryo UI" pitchFamily="50" charset="-128"/>
                  <a:cs typeface="Meiryo UI" pitchFamily="50" charset="-128"/>
                </a:rPr>
                <a:t>などの</a:t>
              </a:r>
              <a:r>
                <a:rPr lang="ja-JP" altLang="en-US" sz="1400" dirty="0">
                  <a:solidFill>
                    <a:prstClr val="black"/>
                  </a:solidFill>
                  <a:latin typeface="Meiryo UI" pitchFamily="50" charset="-128"/>
                  <a:ea typeface="Meiryo UI" pitchFamily="50" charset="-128"/>
                  <a:cs typeface="Meiryo UI" pitchFamily="50" charset="-128"/>
                </a:rPr>
                <a:t>省エネ製品</a:t>
              </a:r>
              <a:endParaRPr lang="en-US" altLang="ja-JP" sz="1400" dirty="0">
                <a:solidFill>
                  <a:prstClr val="black"/>
                </a:solidFill>
                <a:latin typeface="Meiryo UI" pitchFamily="50" charset="-128"/>
                <a:ea typeface="Meiryo UI" pitchFamily="50" charset="-128"/>
                <a:cs typeface="Meiryo UI" pitchFamily="50" charset="-128"/>
              </a:endParaRPr>
            </a:p>
            <a:p>
              <a:pPr eaLnBrk="0" hangingPunct="0">
                <a:defRPr/>
              </a:pPr>
              <a:r>
                <a:rPr lang="ja-JP" altLang="en-US" sz="1400" dirty="0">
                  <a:solidFill>
                    <a:prstClr val="black"/>
                  </a:solidFill>
                  <a:latin typeface="Meiryo UI" pitchFamily="50" charset="-128"/>
                  <a:ea typeface="Meiryo UI" pitchFamily="50" charset="-128"/>
                  <a:cs typeface="Meiryo UI" pitchFamily="50" charset="-128"/>
                </a:rPr>
                <a:t>・高効率</a:t>
              </a:r>
              <a:r>
                <a:rPr lang="ja-JP" altLang="en-US" sz="1400" dirty="0" smtClean="0">
                  <a:solidFill>
                    <a:prstClr val="black"/>
                  </a:solidFill>
                  <a:latin typeface="Meiryo UI" pitchFamily="50" charset="-128"/>
                  <a:ea typeface="Meiryo UI" pitchFamily="50" charset="-128"/>
                  <a:cs typeface="Meiryo UI" pitchFamily="50" charset="-128"/>
                </a:rPr>
                <a:t>給湯器</a:t>
              </a:r>
              <a:endParaRPr lang="en-US" altLang="ja-JP" sz="1400" dirty="0">
                <a:solidFill>
                  <a:prstClr val="black"/>
                </a:solidFill>
                <a:latin typeface="Meiryo UI" pitchFamily="50" charset="-128"/>
                <a:ea typeface="Meiryo UI" pitchFamily="50" charset="-128"/>
                <a:cs typeface="Meiryo UI" pitchFamily="50" charset="-128"/>
              </a:endParaRPr>
            </a:p>
            <a:p>
              <a:pPr eaLnBrk="0" hangingPunct="0">
                <a:defRPr/>
              </a:pPr>
              <a:r>
                <a:rPr lang="ja-JP" altLang="en-US" sz="1400" dirty="0">
                  <a:solidFill>
                    <a:prstClr val="black"/>
                  </a:solidFill>
                  <a:latin typeface="Meiryo UI" pitchFamily="50" charset="-128"/>
                  <a:ea typeface="Meiryo UI" pitchFamily="50" charset="-128"/>
                  <a:cs typeface="Meiryo UI" pitchFamily="50" charset="-128"/>
                </a:rPr>
                <a:t>・高断熱高気密住宅の新築・リフォーム</a:t>
              </a:r>
              <a:endParaRPr lang="en-US" altLang="ja-JP" sz="1400" dirty="0">
                <a:solidFill>
                  <a:prstClr val="black"/>
                </a:solidFill>
                <a:latin typeface="Meiryo UI" pitchFamily="50" charset="-128"/>
                <a:ea typeface="Meiryo UI" pitchFamily="50" charset="-128"/>
                <a:cs typeface="Meiryo UI" pitchFamily="50" charset="-128"/>
              </a:endParaRPr>
            </a:p>
          </p:txBody>
        </p:sp>
        <p:pic>
          <p:nvPicPr>
            <p:cNvPr id="2087"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3318" y="3092668"/>
              <a:ext cx="460886" cy="4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67" name="グループ化 4"/>
          <p:cNvGrpSpPr>
            <a:grpSpLocks/>
          </p:cNvGrpSpPr>
          <p:nvPr/>
        </p:nvGrpSpPr>
        <p:grpSpPr bwMode="auto">
          <a:xfrm>
            <a:off x="4789707" y="4149102"/>
            <a:ext cx="4562607" cy="954107"/>
            <a:chOff x="6293147" y="4080982"/>
            <a:chExt cx="4212001" cy="954127"/>
          </a:xfrm>
        </p:grpSpPr>
        <p:sp>
          <p:nvSpPr>
            <p:cNvPr id="2053" name="正方形/長方形 3"/>
            <p:cNvSpPr>
              <a:spLocks noChangeArrowheads="1"/>
            </p:cNvSpPr>
            <p:nvPr/>
          </p:nvSpPr>
          <p:spPr bwMode="auto">
            <a:xfrm>
              <a:off x="6293147" y="4080982"/>
              <a:ext cx="4212001" cy="954127"/>
            </a:xfrm>
            <a:prstGeom prst="rect">
              <a:avLst/>
            </a:prstGeom>
            <a:solidFill>
              <a:schemeClr val="accent3">
                <a:lumMod val="40000"/>
                <a:lumOff val="60000"/>
              </a:schemeClr>
            </a:solidFill>
            <a:ln w="28575">
              <a:solidFill>
                <a:srgbClr val="92D050"/>
              </a:solidFill>
              <a:miter lim="800000"/>
              <a:headEnd/>
              <a:tailEnd/>
            </a:ln>
          </p:spPr>
          <p:txBody>
            <a:bodyPr anchor="ctr">
              <a:spAutoFit/>
            </a:bodyPr>
            <a:lstStyle/>
            <a:p>
              <a:pPr eaLnBrk="0" hangingPunct="0">
                <a:defRPr/>
              </a:pPr>
              <a:r>
                <a:rPr lang="ja-JP" altLang="en-US" sz="1400" b="1" dirty="0">
                  <a:solidFill>
                    <a:prstClr val="black"/>
                  </a:solidFill>
                  <a:latin typeface="Meiryo UI" pitchFamily="50" charset="-128"/>
                  <a:ea typeface="Meiryo UI" pitchFamily="50" charset="-128"/>
                  <a:cs typeface="Meiryo UI" pitchFamily="50" charset="-128"/>
                </a:rPr>
                <a:t>②低炭素サービスの選択</a:t>
              </a:r>
              <a:endParaRPr lang="en-US" altLang="ja-JP" sz="1400" b="1" dirty="0">
                <a:solidFill>
                  <a:prstClr val="black"/>
                </a:solidFill>
                <a:latin typeface="Meiryo UI" pitchFamily="50" charset="-128"/>
                <a:ea typeface="Meiryo UI" pitchFamily="50" charset="-128"/>
                <a:cs typeface="Meiryo UI" pitchFamily="50" charset="-128"/>
              </a:endParaRPr>
            </a:p>
            <a:p>
              <a:pPr eaLnBrk="0" hangingPunct="0">
                <a:defRPr/>
              </a:pPr>
              <a:r>
                <a:rPr lang="ja-JP" altLang="en-US" sz="1400" dirty="0">
                  <a:solidFill>
                    <a:prstClr val="black"/>
                  </a:solidFill>
                  <a:latin typeface="Meiryo UI" pitchFamily="50" charset="-128"/>
                  <a:ea typeface="Meiryo UI" pitchFamily="50" charset="-128"/>
                  <a:cs typeface="Meiryo UI" pitchFamily="50" charset="-128"/>
                </a:rPr>
                <a:t>・公共</a:t>
              </a:r>
              <a:r>
                <a:rPr lang="ja-JP" altLang="en-US" sz="1400" dirty="0" smtClean="0">
                  <a:solidFill>
                    <a:prstClr val="black"/>
                  </a:solidFill>
                  <a:latin typeface="Meiryo UI" pitchFamily="50" charset="-128"/>
                  <a:ea typeface="Meiryo UI" pitchFamily="50" charset="-128"/>
                  <a:cs typeface="Meiryo UI" pitchFamily="50" charset="-128"/>
                </a:rPr>
                <a:t>交通、都市部ではカーシェアリング</a:t>
              </a:r>
              <a:endParaRPr lang="en-US" altLang="ja-JP" sz="1400" dirty="0">
                <a:solidFill>
                  <a:prstClr val="black"/>
                </a:solidFill>
                <a:latin typeface="Meiryo UI" pitchFamily="50" charset="-128"/>
                <a:ea typeface="Meiryo UI" pitchFamily="50" charset="-128"/>
                <a:cs typeface="Meiryo UI" pitchFamily="50" charset="-128"/>
              </a:endParaRPr>
            </a:p>
            <a:p>
              <a:pPr eaLnBrk="0" hangingPunct="0">
                <a:defRPr/>
              </a:pPr>
              <a:r>
                <a:rPr lang="ja-JP" altLang="en-US" sz="1400" dirty="0" smtClean="0">
                  <a:solidFill>
                    <a:prstClr val="black"/>
                  </a:solidFill>
                  <a:latin typeface="Meiryo UI" pitchFamily="50" charset="-128"/>
                  <a:ea typeface="Meiryo UI" pitchFamily="50" charset="-128"/>
                  <a:cs typeface="Meiryo UI" pitchFamily="50" charset="-128"/>
                </a:rPr>
                <a:t>・宅配便再配達の削減</a:t>
              </a:r>
              <a:endParaRPr lang="en-US" altLang="ja-JP" sz="1400" dirty="0">
                <a:solidFill>
                  <a:prstClr val="black"/>
                </a:solidFill>
                <a:latin typeface="Meiryo UI" pitchFamily="50" charset="-128"/>
                <a:ea typeface="Meiryo UI" pitchFamily="50" charset="-128"/>
                <a:cs typeface="Meiryo UI" pitchFamily="50" charset="-128"/>
              </a:endParaRPr>
            </a:p>
            <a:p>
              <a:pPr eaLnBrk="0" hangingPunct="0">
                <a:defRPr/>
              </a:pPr>
              <a:r>
                <a:rPr lang="ja-JP" altLang="en-US" sz="1400" dirty="0">
                  <a:solidFill>
                    <a:prstClr val="black"/>
                  </a:solidFill>
                  <a:latin typeface="Meiryo UI" pitchFamily="50" charset="-128"/>
                  <a:ea typeface="Meiryo UI" pitchFamily="50" charset="-128"/>
                  <a:cs typeface="Meiryo UI" pitchFamily="50" charset="-128"/>
                </a:rPr>
                <a:t>・スマートメーターによる「見える化」</a:t>
              </a:r>
              <a:endParaRPr lang="en-US" altLang="ja-JP" sz="1400" dirty="0">
                <a:solidFill>
                  <a:prstClr val="black"/>
                </a:solidFill>
                <a:latin typeface="Meiryo UI" pitchFamily="50" charset="-128"/>
                <a:ea typeface="Meiryo UI" pitchFamily="50" charset="-128"/>
                <a:cs typeface="Meiryo UI" pitchFamily="50" charset="-128"/>
              </a:endParaRPr>
            </a:p>
          </p:txBody>
        </p:sp>
        <p:pic>
          <p:nvPicPr>
            <p:cNvPr id="2083" name="図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36676" y="4299257"/>
              <a:ext cx="579414" cy="57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図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84632" y="4297783"/>
              <a:ext cx="578280" cy="57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正方形/長方形 70"/>
          <p:cNvSpPr/>
          <p:nvPr/>
        </p:nvSpPr>
        <p:spPr bwMode="auto">
          <a:xfrm>
            <a:off x="1286596" y="2564904"/>
            <a:ext cx="3243957" cy="950308"/>
          </a:xfrm>
          <a:prstGeom prst="rect">
            <a:avLst/>
          </a:prstGeom>
          <a:solidFill>
            <a:schemeClr val="accent2">
              <a:lumMod val="20000"/>
              <a:lumOff val="80000"/>
            </a:schemeClr>
          </a:solidFill>
          <a:ln w="25400" cap="flat" cmpd="sng" algn="ctr">
            <a:solidFill>
              <a:schemeClr val="accent2">
                <a:lumMod val="60000"/>
                <a:lumOff val="40000"/>
              </a:schemeClr>
            </a:solidFill>
            <a:prstDash val="solid"/>
          </a:ln>
          <a:effectLst/>
        </p:spPr>
        <p:txBody>
          <a:bodyPr anchor="ctr"/>
          <a:lstStyle/>
          <a:p>
            <a:pPr>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・効果的なコンテンツ</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の作成</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IPCC</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リポート・コミュニケーターに</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a:t>
            </a:r>
            <a:endPar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出前</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授業</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・小・中・高校等での環境教育</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bwMode="auto">
          <a:xfrm>
            <a:off x="1208585" y="3789046"/>
            <a:ext cx="3339723" cy="691241"/>
          </a:xfrm>
          <a:prstGeom prst="rect">
            <a:avLst/>
          </a:prstGeom>
          <a:solidFill>
            <a:schemeClr val="accent2">
              <a:lumMod val="20000"/>
              <a:lumOff val="80000"/>
            </a:schemeClr>
          </a:solidFill>
          <a:ln w="25400" cap="flat" cmpd="sng" algn="ctr">
            <a:solidFill>
              <a:schemeClr val="accent2">
                <a:lumMod val="60000"/>
                <a:lumOff val="40000"/>
              </a:schemeClr>
            </a:solidFill>
            <a:prstDash val="solid"/>
          </a:ln>
          <a:effectLst/>
        </p:spPr>
        <p:txBody>
          <a:bodyPr anchor="ctr"/>
          <a:lstStyle/>
          <a:p>
            <a:pPr marL="82550" indent="-8255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・家電量販店、</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小売店、住宅メーカー等</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キャンペーン</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自販連、自工会</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bwMode="auto">
          <a:xfrm>
            <a:off x="1208584" y="4797313"/>
            <a:ext cx="3339724" cy="516929"/>
          </a:xfrm>
          <a:prstGeom prst="rect">
            <a:avLst/>
          </a:prstGeom>
          <a:solidFill>
            <a:schemeClr val="accent2">
              <a:lumMod val="20000"/>
              <a:lumOff val="80000"/>
            </a:schemeClr>
          </a:solidFill>
          <a:ln w="25400" cap="flat" cmpd="sng" algn="ctr">
            <a:solidFill>
              <a:schemeClr val="accent2">
                <a:lumMod val="60000"/>
                <a:lumOff val="40000"/>
              </a:schemeClr>
            </a:solidFill>
            <a:prstDash val="solid"/>
          </a:ln>
          <a:effectLst/>
        </p:spPr>
        <p:txBody>
          <a:bodyPr anchor="ctr"/>
          <a:lstStyle/>
          <a:p>
            <a:pPr marL="82550" indent="-8255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・鉄道・バス業界</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物流業界、ネット通販業界、コンビニ</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1"/>
          <p:cNvSpPr>
            <a:spLocks noChangeArrowheads="1"/>
          </p:cNvSpPr>
          <p:nvPr/>
        </p:nvSpPr>
        <p:spPr bwMode="auto">
          <a:xfrm>
            <a:off x="9478932" y="3438415"/>
            <a:ext cx="400110" cy="2627313"/>
          </a:xfrm>
          <a:prstGeom prst="rect">
            <a:avLst/>
          </a:prstGeom>
          <a:solidFill>
            <a:schemeClr val="accent5">
              <a:lumMod val="20000"/>
              <a:lumOff val="80000"/>
            </a:schemeClr>
          </a:solidFill>
          <a:ln w="25400">
            <a:solidFill>
              <a:srgbClr val="00B0F0"/>
            </a:solidFill>
            <a:miter lim="800000"/>
            <a:headEnd/>
            <a:tailEnd/>
          </a:ln>
        </p:spPr>
        <p:txBody>
          <a:bodyPr vert="eaVert" anchor="ctr">
            <a:spAutoFit/>
          </a:bodyPr>
          <a:lstStyle/>
          <a:p>
            <a:pPr algn="ctr" eaLnBrk="0" hangingPunct="0">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低炭素マーケットの拡大・創出</a:t>
            </a:r>
          </a:p>
        </p:txBody>
      </p:sp>
      <p:sp>
        <p:nvSpPr>
          <p:cNvPr id="3" name="角丸四角形 2"/>
          <p:cNvSpPr/>
          <p:nvPr/>
        </p:nvSpPr>
        <p:spPr>
          <a:xfrm>
            <a:off x="4727795" y="3070747"/>
            <a:ext cx="4681273" cy="3262659"/>
          </a:xfrm>
          <a:prstGeom prst="roundRect">
            <a:avLst>
              <a:gd name="adj" fmla="val 1266"/>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white"/>
              </a:solidFill>
            </a:endParaRPr>
          </a:p>
        </p:txBody>
      </p:sp>
      <p:sp>
        <p:nvSpPr>
          <p:cNvPr id="47" name="曲折矢印 46"/>
          <p:cNvSpPr/>
          <p:nvPr/>
        </p:nvSpPr>
        <p:spPr>
          <a:xfrm rot="16200000" flipH="1" flipV="1">
            <a:off x="9453320" y="3074173"/>
            <a:ext cx="319087" cy="352557"/>
          </a:xfrm>
          <a:prstGeom prst="bentArrow">
            <a:avLst>
              <a:gd name="adj1" fmla="val 17511"/>
              <a:gd name="adj2" fmla="val 25000"/>
              <a:gd name="adj3" fmla="val 25000"/>
              <a:gd name="adj4" fmla="val 4375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black"/>
              </a:solidFill>
            </a:endParaRPr>
          </a:p>
        </p:txBody>
      </p:sp>
      <p:sp>
        <p:nvSpPr>
          <p:cNvPr id="46" name="正方形/長方形 45"/>
          <p:cNvSpPr/>
          <p:nvPr/>
        </p:nvSpPr>
        <p:spPr>
          <a:xfrm>
            <a:off x="39564" y="601843"/>
            <a:ext cx="9749498" cy="1836000"/>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スライド番号プレースホルダー 3"/>
          <p:cNvSpPr>
            <a:spLocks noGrp="1"/>
          </p:cNvSpPr>
          <p:nvPr>
            <p:ph type="sldNum" sz="quarter" idx="12"/>
          </p:nvPr>
        </p:nvSpPr>
        <p:spPr>
          <a:xfrm>
            <a:off x="7580106" y="6511110"/>
            <a:ext cx="2311400" cy="365125"/>
          </a:xfrm>
        </p:spPr>
        <p:txBody>
          <a:bodyPr/>
          <a:lstStyle/>
          <a:p>
            <a:fld id="{CC5CAD7A-E04C-47B2-81EE-546146B795F5}" type="slidenum">
              <a:rPr lang="ja-JP" altLang="en-US" sz="1400" smtClean="0">
                <a:solidFill>
                  <a:prstClr val="black">
                    <a:tint val="75000"/>
                  </a:prstClr>
                </a:solidFill>
              </a:rPr>
              <a:pPr/>
              <a:t>22</a:t>
            </a:fld>
            <a:endParaRPr lang="ja-JP" altLang="en-US" sz="1400" dirty="0">
              <a:solidFill>
                <a:prstClr val="black">
                  <a:tint val="75000"/>
                </a:prstClr>
              </a:solidFill>
            </a:endParaRPr>
          </a:p>
        </p:txBody>
      </p:sp>
      <p:sp>
        <p:nvSpPr>
          <p:cNvPr id="2059" name="正方形/長方形 3"/>
          <p:cNvSpPr>
            <a:spLocks noChangeArrowheads="1"/>
          </p:cNvSpPr>
          <p:nvPr/>
        </p:nvSpPr>
        <p:spPr bwMode="auto">
          <a:xfrm>
            <a:off x="84274" y="591151"/>
            <a:ext cx="9770136" cy="1815882"/>
          </a:xfrm>
          <a:prstGeom prst="rect">
            <a:avLst/>
          </a:prstGeom>
          <a:noFill/>
          <a:ln w="28575">
            <a:noFill/>
            <a:miter lim="800000"/>
            <a:headEnd/>
            <a:tailEnd/>
          </a:ln>
          <a:extLst/>
        </p:spPr>
        <p:txBody>
          <a:bodyPr anchor="ctr">
            <a:spAutoFit/>
          </a:bodyPr>
          <a:lstStyle/>
          <a:p>
            <a:pPr marL="177800" indent="-177800" eaLnBrk="0" hangingPunct="0">
              <a:buFont typeface="Wingdings" panose="05000000000000000000" pitchFamily="2" charset="2"/>
              <a:buChar char="l"/>
            </a:pPr>
            <a:r>
              <a:rPr lang="en-US" altLang="ja-JP" sz="1600" dirty="0" smtClean="0">
                <a:solidFill>
                  <a:prstClr val="black"/>
                </a:solidFill>
                <a:latin typeface="Meiryo UI" pitchFamily="50" charset="-128"/>
                <a:ea typeface="Meiryo UI" pitchFamily="50" charset="-128"/>
                <a:cs typeface="Meiryo UI" pitchFamily="50" charset="-128"/>
              </a:rPr>
              <a:t>26</a:t>
            </a:r>
            <a:r>
              <a:rPr lang="ja-JP" altLang="en-US" sz="1600" dirty="0" smtClean="0">
                <a:solidFill>
                  <a:prstClr val="black"/>
                </a:solidFill>
                <a:latin typeface="Meiryo UI" pitchFamily="50" charset="-128"/>
                <a:ea typeface="Meiryo UI" pitchFamily="50" charset="-128"/>
                <a:cs typeface="Meiryo UI" pitchFamily="50" charset="-128"/>
              </a:rPr>
              <a:t>％削減目標の前提は、</a:t>
            </a:r>
            <a:r>
              <a:rPr lang="ja-JP" altLang="en-US" sz="1600" b="1" u="sng" dirty="0" smtClean="0">
                <a:solidFill>
                  <a:srgbClr val="FF0000"/>
                </a:solidFill>
                <a:latin typeface="Meiryo UI" pitchFamily="50" charset="-128"/>
                <a:ea typeface="Meiryo UI" pitchFamily="50" charset="-128"/>
                <a:cs typeface="Meiryo UI" pitchFamily="50" charset="-128"/>
              </a:rPr>
              <a:t>家庭･業務部門で４割の大幅削減</a:t>
            </a:r>
            <a:r>
              <a:rPr lang="ja-JP" altLang="en-US" sz="1600" u="sng" dirty="0" smtClean="0">
                <a:solidFill>
                  <a:srgbClr val="FF0000"/>
                </a:solidFill>
                <a:latin typeface="Meiryo UI" pitchFamily="50" charset="-128"/>
                <a:ea typeface="Meiryo UI" pitchFamily="50" charset="-128"/>
                <a:cs typeface="Meiryo UI" pitchFamily="50" charset="-128"/>
              </a:rPr>
              <a:t>。</a:t>
            </a:r>
            <a:endParaRPr lang="en-US" altLang="ja-JP" sz="1600" u="sng" dirty="0" smtClean="0">
              <a:solidFill>
                <a:srgbClr val="FF0000"/>
              </a:solidFill>
              <a:latin typeface="Meiryo UI" pitchFamily="50" charset="-128"/>
              <a:ea typeface="Meiryo UI" pitchFamily="50" charset="-128"/>
              <a:cs typeface="Meiryo UI" pitchFamily="50" charset="-128"/>
            </a:endParaRPr>
          </a:p>
          <a:p>
            <a:pPr marL="177800" indent="-177800" eaLnBrk="0" hangingPunct="0">
              <a:buFont typeface="Wingdings" panose="05000000000000000000" pitchFamily="2" charset="2"/>
              <a:buChar char="l"/>
            </a:pPr>
            <a:r>
              <a:rPr lang="ja-JP" altLang="en-US" sz="1600" b="1" u="sng" dirty="0" smtClean="0">
                <a:solidFill>
                  <a:srgbClr val="FF0000"/>
                </a:solidFill>
                <a:latin typeface="Meiryo UI" pitchFamily="50" charset="-128"/>
                <a:ea typeface="Meiryo UI" pitchFamily="50" charset="-128"/>
                <a:cs typeface="Meiryo UI" pitchFamily="50" charset="-128"/>
              </a:rPr>
              <a:t>温暖化</a:t>
            </a:r>
            <a:r>
              <a:rPr lang="ja-JP" altLang="en-US" sz="1600" b="1" u="sng" dirty="0">
                <a:solidFill>
                  <a:srgbClr val="FF0000"/>
                </a:solidFill>
                <a:latin typeface="Meiryo UI" pitchFamily="50" charset="-128"/>
                <a:ea typeface="Meiryo UI" pitchFamily="50" charset="-128"/>
                <a:cs typeface="Meiryo UI" pitchFamily="50" charset="-128"/>
              </a:rPr>
              <a:t>への危機感</a:t>
            </a:r>
            <a:r>
              <a:rPr lang="ja-JP" altLang="en-US" sz="1600" dirty="0">
                <a:solidFill>
                  <a:prstClr val="black"/>
                </a:solidFill>
                <a:latin typeface="Meiryo UI" pitchFamily="50" charset="-128"/>
                <a:ea typeface="Meiryo UI" pitchFamily="50" charset="-128"/>
                <a:cs typeface="Meiryo UI" pitchFamily="50" charset="-128"/>
              </a:rPr>
              <a:t>を</a:t>
            </a:r>
            <a:r>
              <a:rPr lang="ja-JP" altLang="en-US" sz="1600" dirty="0" smtClean="0">
                <a:solidFill>
                  <a:prstClr val="black"/>
                </a:solidFill>
                <a:latin typeface="Meiryo UI" pitchFamily="50" charset="-128"/>
                <a:ea typeface="Meiryo UI" pitchFamily="50" charset="-128"/>
                <a:cs typeface="Meiryo UI" pitchFamily="50" charset="-128"/>
              </a:rPr>
              <a:t>共有し、</a:t>
            </a:r>
            <a:r>
              <a:rPr lang="ja-JP" altLang="en-US" sz="1600" b="1" u="sng" dirty="0" smtClean="0">
                <a:solidFill>
                  <a:srgbClr val="FF0000"/>
                </a:solidFill>
                <a:latin typeface="Meiryo UI" pitchFamily="50" charset="-128"/>
                <a:ea typeface="Meiryo UI" pitchFamily="50" charset="-128"/>
                <a:cs typeface="Meiryo UI" pitchFamily="50" charset="-128"/>
              </a:rPr>
              <a:t>省エネ製品への買換えはコスト面でもメリット</a:t>
            </a:r>
            <a:r>
              <a:rPr lang="ja-JP" altLang="en-US" sz="1600" dirty="0" smtClean="0">
                <a:solidFill>
                  <a:prstClr val="black"/>
                </a:solidFill>
                <a:latin typeface="Meiryo UI" pitchFamily="50" charset="-128"/>
                <a:ea typeface="Meiryo UI" pitchFamily="50" charset="-128"/>
                <a:cs typeface="Meiryo UI" pitchFamily="50" charset="-128"/>
              </a:rPr>
              <a:t>があるなど正しい知識を情報</a:t>
            </a:r>
            <a:endParaRPr lang="en-US" altLang="ja-JP" sz="1600" dirty="0" smtClean="0">
              <a:solidFill>
                <a:prstClr val="black"/>
              </a:solidFill>
              <a:latin typeface="Meiryo UI" pitchFamily="50" charset="-128"/>
              <a:ea typeface="Meiryo UI" pitchFamily="50" charset="-128"/>
              <a:cs typeface="Meiryo UI" pitchFamily="50" charset="-128"/>
            </a:endParaRPr>
          </a:p>
          <a:p>
            <a:pPr eaLnBrk="0" hangingPunct="0"/>
            <a:r>
              <a:rPr lang="ja-JP" altLang="en-US" sz="1600" dirty="0" smtClean="0">
                <a:solidFill>
                  <a:prstClr val="black"/>
                </a:solidFill>
                <a:latin typeface="Meiryo UI" pitchFamily="50" charset="-128"/>
                <a:ea typeface="Meiryo UI" pitchFamily="50" charset="-128"/>
                <a:cs typeface="Meiryo UI" pitchFamily="50" charset="-128"/>
              </a:rPr>
              <a:t>　提供することで、</a:t>
            </a:r>
            <a:r>
              <a:rPr lang="ja-JP" altLang="en-US" sz="1600" b="1" u="sng" dirty="0" smtClean="0">
                <a:solidFill>
                  <a:srgbClr val="FF0000"/>
                </a:solidFill>
                <a:latin typeface="Meiryo UI" pitchFamily="50" charset="-128"/>
                <a:ea typeface="Meiryo UI" pitchFamily="50" charset="-128"/>
                <a:cs typeface="Meiryo UI" pitchFamily="50" charset="-128"/>
              </a:rPr>
              <a:t>低炭素</a:t>
            </a:r>
            <a:r>
              <a:rPr lang="ja-JP" altLang="en-US" sz="1600" b="1" u="sng" dirty="0">
                <a:solidFill>
                  <a:srgbClr val="FF0000"/>
                </a:solidFill>
                <a:latin typeface="Meiryo UI" pitchFamily="50" charset="-128"/>
                <a:ea typeface="Meiryo UI" pitchFamily="50" charset="-128"/>
                <a:cs typeface="Meiryo UI" pitchFamily="50" charset="-128"/>
              </a:rPr>
              <a:t>な「製品」「サービス」「ライフスタイル」</a:t>
            </a:r>
            <a:r>
              <a:rPr lang="ja-JP" altLang="en-US" sz="1600" b="1" u="sng" dirty="0" smtClean="0">
                <a:solidFill>
                  <a:srgbClr val="FF0000"/>
                </a:solidFill>
                <a:latin typeface="Meiryo UI" pitchFamily="50" charset="-128"/>
                <a:ea typeface="Meiryo UI" pitchFamily="50" charset="-128"/>
                <a:cs typeface="Meiryo UI" pitchFamily="50" charset="-128"/>
              </a:rPr>
              <a:t>の“</a:t>
            </a:r>
            <a:r>
              <a:rPr lang="ja-JP" altLang="en-US" sz="1600" b="1" u="sng" dirty="0">
                <a:solidFill>
                  <a:srgbClr val="FF0000"/>
                </a:solidFill>
                <a:latin typeface="Meiryo UI" pitchFamily="50" charset="-128"/>
                <a:ea typeface="Meiryo UI" pitchFamily="50" charset="-128"/>
                <a:cs typeface="Meiryo UI" pitchFamily="50" charset="-128"/>
              </a:rPr>
              <a:t>賢い選択</a:t>
            </a:r>
            <a:r>
              <a:rPr lang="ja-JP" altLang="en-US" sz="1600" b="1" u="sng" dirty="0" smtClean="0">
                <a:solidFill>
                  <a:srgbClr val="FF0000"/>
                </a:solidFill>
                <a:latin typeface="Meiryo UI" pitchFamily="50" charset="-128"/>
                <a:ea typeface="Meiryo UI" pitchFamily="50" charset="-128"/>
                <a:cs typeface="Meiryo UI" pitchFamily="50" charset="-128"/>
              </a:rPr>
              <a:t>”（</a:t>
            </a:r>
            <a:r>
              <a:rPr lang="en-US" altLang="ja-JP" sz="1600" b="1" u="sng" dirty="0">
                <a:solidFill>
                  <a:srgbClr val="FF0000"/>
                </a:solidFill>
                <a:latin typeface="Meiryo UI" pitchFamily="50" charset="-128"/>
                <a:ea typeface="Meiryo UI" pitchFamily="50" charset="-128"/>
                <a:cs typeface="Meiryo UI" pitchFamily="50" charset="-128"/>
              </a:rPr>
              <a:t>COOL </a:t>
            </a:r>
            <a:r>
              <a:rPr lang="en-US" altLang="ja-JP" sz="1600" b="1" u="sng" dirty="0" smtClean="0">
                <a:solidFill>
                  <a:srgbClr val="FF0000"/>
                </a:solidFill>
                <a:latin typeface="Meiryo UI" pitchFamily="50" charset="-128"/>
                <a:ea typeface="Meiryo UI" pitchFamily="50" charset="-128"/>
                <a:cs typeface="Meiryo UI" pitchFamily="50" charset="-128"/>
              </a:rPr>
              <a:t>CHOICE</a:t>
            </a:r>
            <a:r>
              <a:rPr lang="ja-JP" altLang="en-US" sz="1600" b="1" u="sng" dirty="0" smtClean="0">
                <a:solidFill>
                  <a:srgbClr val="FF0000"/>
                </a:solidFill>
                <a:latin typeface="Meiryo UI" pitchFamily="50" charset="-128"/>
                <a:ea typeface="Meiryo UI" pitchFamily="50" charset="-128"/>
                <a:cs typeface="Meiryo UI" pitchFamily="50" charset="-128"/>
              </a:rPr>
              <a:t>）</a:t>
            </a:r>
            <a:r>
              <a:rPr lang="ja-JP" altLang="en-US" sz="1600" dirty="0" smtClean="0">
                <a:solidFill>
                  <a:prstClr val="black"/>
                </a:solidFill>
                <a:latin typeface="Meiryo UI" pitchFamily="50" charset="-128"/>
                <a:ea typeface="Meiryo UI" pitchFamily="50" charset="-128"/>
                <a:cs typeface="Meiryo UI" pitchFamily="50" charset="-128"/>
              </a:rPr>
              <a:t>を　</a:t>
            </a:r>
            <a:endParaRPr lang="en-US" altLang="ja-JP" sz="1600" dirty="0" smtClean="0">
              <a:solidFill>
                <a:prstClr val="black"/>
              </a:solidFill>
              <a:latin typeface="Meiryo UI" pitchFamily="50" charset="-128"/>
              <a:ea typeface="Meiryo UI" pitchFamily="50" charset="-128"/>
              <a:cs typeface="Meiryo UI" pitchFamily="50" charset="-128"/>
            </a:endParaRPr>
          </a:p>
          <a:p>
            <a:pPr eaLnBrk="0" hangingPunct="0"/>
            <a:r>
              <a:rPr lang="ja-JP" altLang="en-US" sz="1600" dirty="0">
                <a:solidFill>
                  <a:prstClr val="black"/>
                </a:solidFill>
                <a:latin typeface="Meiryo UI" pitchFamily="50" charset="-128"/>
                <a:ea typeface="Meiryo UI" pitchFamily="50" charset="-128"/>
                <a:cs typeface="Meiryo UI" pitchFamily="50" charset="-128"/>
              </a:rPr>
              <a:t>　</a:t>
            </a:r>
            <a:r>
              <a:rPr lang="ja-JP" altLang="en-US" sz="1600" dirty="0" smtClean="0">
                <a:solidFill>
                  <a:prstClr val="black"/>
                </a:solidFill>
                <a:latin typeface="Meiryo UI" pitchFamily="50" charset="-128"/>
                <a:ea typeface="Meiryo UI" pitchFamily="50" charset="-128"/>
                <a:cs typeface="Meiryo UI" pitchFamily="50" charset="-128"/>
              </a:rPr>
              <a:t>推進し、関連マーケットの拡大・創出にもつなげる。</a:t>
            </a:r>
            <a:endParaRPr lang="en-US" altLang="ja-JP" sz="1600" u="sng" dirty="0" smtClean="0">
              <a:solidFill>
                <a:srgbClr val="FF0000"/>
              </a:solidFill>
              <a:latin typeface="Meiryo UI" pitchFamily="50" charset="-128"/>
              <a:ea typeface="Meiryo UI" pitchFamily="50" charset="-128"/>
              <a:cs typeface="Meiryo UI" pitchFamily="50" charset="-128"/>
            </a:endParaRPr>
          </a:p>
          <a:p>
            <a:pPr marL="177800" indent="-177800" eaLnBrk="0" hangingPunct="0">
              <a:buFont typeface="Wingdings" panose="05000000000000000000" pitchFamily="2" charset="2"/>
              <a:buChar char="l"/>
            </a:pPr>
            <a:r>
              <a:rPr lang="ja-JP" altLang="en-US" sz="1600" dirty="0" smtClean="0">
                <a:solidFill>
                  <a:prstClr val="black"/>
                </a:solidFill>
                <a:latin typeface="Meiryo UI" pitchFamily="50" charset="-128"/>
                <a:ea typeface="Meiryo UI" pitchFamily="50" charset="-128"/>
                <a:cs typeface="Meiryo UI" pitchFamily="50" charset="-128"/>
              </a:rPr>
              <a:t>国民運動の強化等を内容と</a:t>
            </a:r>
            <a:r>
              <a:rPr lang="ja-JP" altLang="en-US" sz="1600" dirty="0">
                <a:solidFill>
                  <a:prstClr val="black"/>
                </a:solidFill>
                <a:latin typeface="Meiryo UI" pitchFamily="50" charset="-128"/>
                <a:ea typeface="Meiryo UI" pitchFamily="50" charset="-128"/>
                <a:cs typeface="Meiryo UI" pitchFamily="50" charset="-128"/>
              </a:rPr>
              <a:t>する</a:t>
            </a:r>
            <a:r>
              <a:rPr lang="ja-JP" altLang="en-US" sz="1600" b="1" u="sng" dirty="0" smtClean="0">
                <a:solidFill>
                  <a:srgbClr val="FF0000"/>
                </a:solidFill>
                <a:latin typeface="Meiryo UI" pitchFamily="50" charset="-128"/>
                <a:ea typeface="Meiryo UI" pitchFamily="50" charset="-128"/>
                <a:cs typeface="Meiryo UI" pitchFamily="50" charset="-128"/>
              </a:rPr>
              <a:t>地球温暖化対策推進法の改正</a:t>
            </a:r>
            <a:r>
              <a:rPr lang="ja-JP" altLang="en-US" sz="1600" dirty="0" smtClean="0">
                <a:solidFill>
                  <a:prstClr val="black"/>
                </a:solidFill>
                <a:latin typeface="Meiryo UI" pitchFamily="50" charset="-128"/>
                <a:ea typeface="Meiryo UI" pitchFamily="50" charset="-128"/>
                <a:cs typeface="Meiryo UI" pitchFamily="50" charset="-128"/>
              </a:rPr>
              <a:t>。</a:t>
            </a:r>
            <a:endParaRPr lang="en-US" altLang="ja-JP" sz="1600" dirty="0" smtClean="0">
              <a:solidFill>
                <a:prstClr val="black"/>
              </a:solidFill>
              <a:latin typeface="Meiryo UI" pitchFamily="50" charset="-128"/>
              <a:ea typeface="Meiryo UI" pitchFamily="50" charset="-128"/>
              <a:cs typeface="Meiryo UI" pitchFamily="50" charset="-128"/>
            </a:endParaRPr>
          </a:p>
          <a:p>
            <a:pPr marL="177800" indent="-177800" eaLnBrk="0" hangingPunct="0">
              <a:buFont typeface="Wingdings" panose="05000000000000000000" pitchFamily="2" charset="2"/>
              <a:buChar char="l"/>
            </a:pPr>
            <a:r>
              <a:rPr lang="ja-JP" altLang="en-US" sz="1600" dirty="0" smtClean="0">
                <a:solidFill>
                  <a:prstClr val="black"/>
                </a:solidFill>
                <a:latin typeface="Meiryo UI" pitchFamily="50" charset="-128"/>
                <a:ea typeface="Meiryo UI" pitchFamily="50" charset="-128"/>
                <a:cs typeface="Meiryo UI" pitchFamily="50" charset="-128"/>
              </a:rPr>
              <a:t>企業など幅広い関係者と連携するため、</a:t>
            </a:r>
            <a:r>
              <a:rPr lang="ja-JP" altLang="en-US" sz="1600" b="1" u="sng" dirty="0" smtClean="0">
                <a:solidFill>
                  <a:srgbClr val="FF0000"/>
                </a:solidFill>
                <a:latin typeface="Meiryo UI" pitchFamily="50" charset="-128"/>
                <a:ea typeface="Meiryo UI" pitchFamily="50" charset="-128"/>
                <a:cs typeface="Meiryo UI" pitchFamily="50" charset="-128"/>
              </a:rPr>
              <a:t>「</a:t>
            </a:r>
            <a:r>
              <a:rPr lang="en-US" altLang="ja-JP" sz="1600" b="1" u="sng" dirty="0" smtClean="0">
                <a:solidFill>
                  <a:srgbClr val="FF0000"/>
                </a:solidFill>
                <a:latin typeface="Meiryo UI" pitchFamily="50" charset="-128"/>
                <a:ea typeface="Meiryo UI" pitchFamily="50" charset="-128"/>
                <a:cs typeface="Meiryo UI" pitchFamily="50" charset="-128"/>
              </a:rPr>
              <a:t>COOL CHOICE</a:t>
            </a:r>
            <a:r>
              <a:rPr lang="ja-JP" altLang="en-US" sz="1600" b="1" u="sng" dirty="0" smtClean="0">
                <a:solidFill>
                  <a:srgbClr val="FF0000"/>
                </a:solidFill>
                <a:latin typeface="Meiryo UI" pitchFamily="50" charset="-128"/>
                <a:ea typeface="Meiryo UI" pitchFamily="50" charset="-128"/>
                <a:cs typeface="Meiryo UI" pitchFamily="50" charset="-128"/>
              </a:rPr>
              <a:t>推進チーム」</a:t>
            </a:r>
            <a:r>
              <a:rPr lang="en-US" altLang="ja-JP" sz="1600" dirty="0">
                <a:solidFill>
                  <a:prstClr val="black"/>
                </a:solidFill>
                <a:latin typeface="Meiryo UI" pitchFamily="50" charset="-128"/>
                <a:ea typeface="Meiryo UI" pitchFamily="50" charset="-128"/>
                <a:cs typeface="Meiryo UI" pitchFamily="50" charset="-128"/>
              </a:rPr>
              <a:t>(</a:t>
            </a:r>
            <a:r>
              <a:rPr lang="ja-JP" altLang="en-US" sz="1600" dirty="0" smtClean="0">
                <a:solidFill>
                  <a:prstClr val="black"/>
                </a:solidFill>
                <a:latin typeface="Meiryo UI" pitchFamily="50" charset="-128"/>
                <a:ea typeface="Meiryo UI" pitchFamily="50" charset="-128"/>
                <a:cs typeface="Meiryo UI" pitchFamily="50" charset="-128"/>
              </a:rPr>
              <a:t>チーム長：環境大臣</a:t>
            </a:r>
            <a:r>
              <a:rPr lang="en-US" altLang="ja-JP" sz="1600" dirty="0" smtClean="0">
                <a:solidFill>
                  <a:prstClr val="black"/>
                </a:solidFill>
                <a:latin typeface="Meiryo UI" pitchFamily="50" charset="-128"/>
                <a:ea typeface="Meiryo UI" pitchFamily="50" charset="-128"/>
                <a:cs typeface="Meiryo UI" pitchFamily="50" charset="-128"/>
              </a:rPr>
              <a:t>)  </a:t>
            </a:r>
            <a:r>
              <a:rPr lang="ja-JP" altLang="en-US" sz="1600" dirty="0" smtClean="0">
                <a:solidFill>
                  <a:prstClr val="black"/>
                </a:solidFill>
                <a:latin typeface="Meiryo UI" pitchFamily="50" charset="-128"/>
                <a:ea typeface="Meiryo UI" pitchFamily="50" charset="-128"/>
                <a:cs typeface="Meiryo UI" pitchFamily="50" charset="-128"/>
              </a:rPr>
              <a:t>を設置。</a:t>
            </a:r>
            <a:endParaRPr lang="en-US" altLang="ja-JP" sz="1600" dirty="0" smtClean="0">
              <a:solidFill>
                <a:prstClr val="black"/>
              </a:solidFill>
              <a:latin typeface="Meiryo UI" pitchFamily="50" charset="-128"/>
              <a:ea typeface="Meiryo UI" pitchFamily="50" charset="-128"/>
              <a:cs typeface="Meiryo UI" pitchFamily="50" charset="-128"/>
            </a:endParaRPr>
          </a:p>
          <a:p>
            <a:pPr marL="177800" indent="-177800" eaLnBrk="0" hangingPunct="0">
              <a:buFont typeface="Wingdings" panose="05000000000000000000" pitchFamily="2" charset="2"/>
              <a:buChar char="l"/>
            </a:pPr>
            <a:r>
              <a:rPr lang="ja-JP" altLang="en-US" sz="1600" b="1" u="sng" dirty="0" smtClean="0">
                <a:solidFill>
                  <a:srgbClr val="FF0000"/>
                </a:solidFill>
                <a:latin typeface="Meiryo UI" pitchFamily="50" charset="-128"/>
                <a:ea typeface="Meiryo UI" pitchFamily="50" charset="-128"/>
                <a:cs typeface="Meiryo UI" pitchFamily="50" charset="-128"/>
              </a:rPr>
              <a:t>国民運動実施</a:t>
            </a:r>
            <a:r>
              <a:rPr lang="ja-JP" altLang="en-US" sz="1600" b="1" u="sng" dirty="0">
                <a:solidFill>
                  <a:srgbClr val="FF0000"/>
                </a:solidFill>
                <a:latin typeface="Meiryo UI" pitchFamily="50" charset="-128"/>
                <a:ea typeface="Meiryo UI" pitchFamily="50" charset="-128"/>
                <a:cs typeface="Meiryo UI" pitchFamily="50" charset="-128"/>
              </a:rPr>
              <a:t>計画</a:t>
            </a:r>
            <a:r>
              <a:rPr lang="ja-JP" altLang="en-US" sz="1600" b="1" u="sng" dirty="0" smtClean="0">
                <a:solidFill>
                  <a:srgbClr val="FF0000"/>
                </a:solidFill>
                <a:latin typeface="Meiryo UI" pitchFamily="50" charset="-128"/>
                <a:ea typeface="Meiryo UI" pitchFamily="50" charset="-128"/>
                <a:cs typeface="Meiryo UI" pitchFamily="50" charset="-128"/>
              </a:rPr>
              <a:t>を策定</a:t>
            </a:r>
            <a:r>
              <a:rPr lang="ja-JP" altLang="en-US" sz="1600" dirty="0" smtClean="0">
                <a:solidFill>
                  <a:prstClr val="black"/>
                </a:solidFill>
                <a:latin typeface="Meiryo UI" pitchFamily="50" charset="-128"/>
                <a:ea typeface="Meiryo UI" pitchFamily="50" charset="-128"/>
                <a:cs typeface="Meiryo UI" pitchFamily="50" charset="-128"/>
              </a:rPr>
              <a:t>し、進捗点検を行いながら</a:t>
            </a:r>
            <a:r>
              <a:rPr lang="en-US" altLang="ja-JP" sz="1600" dirty="0" smtClean="0">
                <a:solidFill>
                  <a:prstClr val="black"/>
                </a:solidFill>
                <a:latin typeface="Meiryo UI" pitchFamily="50" charset="-128"/>
                <a:ea typeface="Meiryo UI" pitchFamily="50" charset="-128"/>
                <a:cs typeface="Meiryo UI" pitchFamily="50" charset="-128"/>
              </a:rPr>
              <a:t>COOL CHOICE</a:t>
            </a:r>
            <a:r>
              <a:rPr lang="ja-JP" altLang="en-US" sz="1600" dirty="0" smtClean="0">
                <a:solidFill>
                  <a:prstClr val="black"/>
                </a:solidFill>
                <a:latin typeface="Meiryo UI" pitchFamily="50" charset="-128"/>
                <a:ea typeface="Meiryo UI" pitchFamily="50" charset="-128"/>
                <a:cs typeface="Meiryo UI" pitchFamily="50" charset="-128"/>
              </a:rPr>
              <a:t>のムーブメントを全国に展開。</a:t>
            </a:r>
            <a:endParaRPr lang="en-US" altLang="ja-JP" sz="1600" dirty="0" smtClean="0">
              <a:solidFill>
                <a:prstClr val="black"/>
              </a:solidFill>
              <a:latin typeface="Meiryo UI" pitchFamily="50" charset="-128"/>
              <a:ea typeface="Meiryo UI" pitchFamily="50" charset="-128"/>
              <a:cs typeface="Meiryo UI" pitchFamily="50" charset="-128"/>
            </a:endParaRPr>
          </a:p>
        </p:txBody>
      </p:sp>
      <p:sp>
        <p:nvSpPr>
          <p:cNvPr id="76" name="上矢印 75"/>
          <p:cNvSpPr/>
          <p:nvPr/>
        </p:nvSpPr>
        <p:spPr>
          <a:xfrm rot="16200000" flipH="1" flipV="1">
            <a:off x="482812" y="4124150"/>
            <a:ext cx="419100" cy="350838"/>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white"/>
              </a:solidFill>
            </a:endParaRPr>
          </a:p>
        </p:txBody>
      </p:sp>
      <p:grpSp>
        <p:nvGrpSpPr>
          <p:cNvPr id="5" name="グループ化 4"/>
          <p:cNvGrpSpPr/>
          <p:nvPr/>
        </p:nvGrpSpPr>
        <p:grpSpPr>
          <a:xfrm>
            <a:off x="911373" y="3429006"/>
            <a:ext cx="921367" cy="441765"/>
            <a:chOff x="-974637" y="2592125"/>
            <a:chExt cx="850493" cy="441765"/>
          </a:xfrm>
        </p:grpSpPr>
        <p:sp>
          <p:nvSpPr>
            <p:cNvPr id="54" name="円/楕円 53"/>
            <p:cNvSpPr/>
            <p:nvPr/>
          </p:nvSpPr>
          <p:spPr bwMode="auto">
            <a:xfrm>
              <a:off x="-892224" y="2676101"/>
              <a:ext cx="685669" cy="273815"/>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円/楕円 54"/>
            <p:cNvSpPr/>
            <p:nvPr/>
          </p:nvSpPr>
          <p:spPr bwMode="auto">
            <a:xfrm>
              <a:off x="-974637" y="2592125"/>
              <a:ext cx="850493" cy="441765"/>
            </a:xfrm>
            <a:prstGeom prst="ellipse">
              <a:avLst/>
            </a:prstGeom>
            <a:noFill/>
            <a:ln w="19050" cap="sq">
              <a:no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a:t>
              </a:r>
            </a:p>
          </p:txBody>
        </p:sp>
      </p:grpSp>
      <p:grpSp>
        <p:nvGrpSpPr>
          <p:cNvPr id="61" name="グループ化 60"/>
          <p:cNvGrpSpPr/>
          <p:nvPr/>
        </p:nvGrpSpPr>
        <p:grpSpPr>
          <a:xfrm>
            <a:off x="911373" y="4509281"/>
            <a:ext cx="921367" cy="441765"/>
            <a:chOff x="-974637" y="2592125"/>
            <a:chExt cx="850493" cy="441765"/>
          </a:xfrm>
        </p:grpSpPr>
        <p:sp>
          <p:nvSpPr>
            <p:cNvPr id="62" name="円/楕円 61"/>
            <p:cNvSpPr/>
            <p:nvPr/>
          </p:nvSpPr>
          <p:spPr bwMode="auto">
            <a:xfrm>
              <a:off x="-892224" y="2676101"/>
              <a:ext cx="685669" cy="273815"/>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円/楕円 63"/>
            <p:cNvSpPr/>
            <p:nvPr/>
          </p:nvSpPr>
          <p:spPr bwMode="auto">
            <a:xfrm>
              <a:off x="-974637" y="2592125"/>
              <a:ext cx="850493" cy="441765"/>
            </a:xfrm>
            <a:prstGeom prst="ellipse">
              <a:avLst/>
            </a:prstGeom>
            <a:noFill/>
            <a:ln w="19050" cap="sq">
              <a:no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a:t>
              </a:r>
            </a:p>
          </p:txBody>
        </p:sp>
      </p:grpSp>
      <p:sp>
        <p:nvSpPr>
          <p:cNvPr id="74" name="正方形/長方形 73"/>
          <p:cNvSpPr/>
          <p:nvPr/>
        </p:nvSpPr>
        <p:spPr bwMode="auto">
          <a:xfrm>
            <a:off x="1183220" y="5607423"/>
            <a:ext cx="3365091" cy="485874"/>
          </a:xfrm>
          <a:prstGeom prst="rect">
            <a:avLst/>
          </a:prstGeom>
          <a:solidFill>
            <a:schemeClr val="accent2">
              <a:lumMod val="20000"/>
              <a:lumOff val="80000"/>
            </a:schemeClr>
          </a:solidFill>
          <a:ln w="25400" cap="flat" cmpd="sng" algn="ctr">
            <a:solidFill>
              <a:schemeClr val="accent2">
                <a:lumMod val="60000"/>
                <a:lumOff val="40000"/>
              </a:schemeClr>
            </a:solidFill>
            <a:prstDash val="solid"/>
          </a:ln>
          <a:effectLst/>
        </p:spPr>
        <p:txBody>
          <a:bodyPr anchor="ctr"/>
          <a:lstStyle/>
          <a:p>
            <a:pPr marL="82550" indent="-8255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・自治体、産業界、メディア、</a:t>
            </a:r>
            <a:r>
              <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・家庭エコ診断</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911373" y="5291652"/>
            <a:ext cx="921367" cy="441765"/>
            <a:chOff x="-974637" y="2592125"/>
            <a:chExt cx="850493" cy="441765"/>
          </a:xfrm>
        </p:grpSpPr>
        <p:sp>
          <p:nvSpPr>
            <p:cNvPr id="66" name="円/楕円 65"/>
            <p:cNvSpPr/>
            <p:nvPr/>
          </p:nvSpPr>
          <p:spPr bwMode="auto">
            <a:xfrm>
              <a:off x="-892224" y="2676101"/>
              <a:ext cx="685669" cy="273815"/>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円/楕円 66"/>
            <p:cNvSpPr/>
            <p:nvPr/>
          </p:nvSpPr>
          <p:spPr bwMode="auto">
            <a:xfrm>
              <a:off x="-974637" y="2592125"/>
              <a:ext cx="850493" cy="441765"/>
            </a:xfrm>
            <a:prstGeom prst="ellipse">
              <a:avLst/>
            </a:prstGeom>
            <a:noFill/>
            <a:ln w="19050" cap="sq">
              <a:no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a:t>
              </a:r>
            </a:p>
          </p:txBody>
        </p:sp>
      </p:grpSp>
      <p:sp>
        <p:nvSpPr>
          <p:cNvPr id="2055" name="正方形/長方形 3"/>
          <p:cNvSpPr>
            <a:spLocks noChangeArrowheads="1"/>
          </p:cNvSpPr>
          <p:nvPr/>
        </p:nvSpPr>
        <p:spPr bwMode="auto">
          <a:xfrm>
            <a:off x="133775" y="3070740"/>
            <a:ext cx="415498" cy="2985168"/>
          </a:xfrm>
          <a:prstGeom prst="rect">
            <a:avLst/>
          </a:prstGeom>
          <a:solidFill>
            <a:schemeClr val="accent2">
              <a:lumMod val="20000"/>
              <a:lumOff val="80000"/>
            </a:schemeClr>
          </a:solidFill>
          <a:ln w="28575">
            <a:solidFill>
              <a:schemeClr val="accent2">
                <a:lumMod val="60000"/>
                <a:lumOff val="40000"/>
              </a:schemeClr>
            </a:solidFill>
            <a:miter lim="800000"/>
            <a:headEnd/>
            <a:tailEnd/>
          </a:ln>
        </p:spPr>
        <p:txBody>
          <a:bodyPr vert="eaVert" wrap="square" anchor="ctr">
            <a:spAutoFit/>
          </a:bodyPr>
          <a:lstStyle/>
          <a:p>
            <a:pPr algn="ctr" eaLnBrk="0" hangingPunct="0">
              <a:defRPr/>
            </a:pPr>
            <a:r>
              <a:rPr lang="ja-JP" altLang="en-US"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幅広い関係者</a:t>
            </a:r>
            <a:r>
              <a:rPr lang="ja-JP" altLang="en-US" sz="1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との連携</a:t>
            </a:r>
            <a:r>
              <a:rPr lang="ja-JP" altLang="en-US"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協力</a:t>
            </a:r>
            <a:endParaRPr lang="en-US" altLang="ja-JP"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3" name="グループ化 76"/>
          <p:cNvGrpSpPr>
            <a:grpSpLocks/>
          </p:cNvGrpSpPr>
          <p:nvPr/>
        </p:nvGrpSpPr>
        <p:grpSpPr bwMode="auto">
          <a:xfrm>
            <a:off x="6613846" y="1454082"/>
            <a:ext cx="1992053" cy="591736"/>
            <a:chOff x="8123064" y="4191978"/>
            <a:chExt cx="1253161" cy="592690"/>
          </a:xfrm>
        </p:grpSpPr>
        <p:sp>
          <p:nvSpPr>
            <p:cNvPr id="60" name="円形吹き出し 59"/>
            <p:cNvSpPr/>
            <p:nvPr/>
          </p:nvSpPr>
          <p:spPr>
            <a:xfrm>
              <a:off x="8123064" y="4191978"/>
              <a:ext cx="1181691" cy="378434"/>
            </a:xfrm>
            <a:prstGeom prst="wedgeEllipseCallout">
              <a:avLst>
                <a:gd name="adj1" fmla="val -55133"/>
                <a:gd name="adj2" fmla="val 60049"/>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dirty="0">
                <a:solidFill>
                  <a:prstClr val="white"/>
                </a:solidFill>
              </a:endParaRPr>
            </a:p>
          </p:txBody>
        </p:sp>
        <p:sp>
          <p:nvSpPr>
            <p:cNvPr id="68" name="テキスト ボックス 78"/>
            <p:cNvSpPr txBox="1">
              <a:spLocks noChangeArrowheads="1"/>
            </p:cNvSpPr>
            <p:nvPr/>
          </p:nvSpPr>
          <p:spPr bwMode="auto">
            <a:xfrm>
              <a:off x="8152089" y="4198950"/>
              <a:ext cx="1224136" cy="58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500">
                  <a:solidFill>
                    <a:schemeClr val="tx1"/>
                  </a:solidFill>
                  <a:latin typeface="Calibri" pitchFamily="34" charset="0"/>
                  <a:ea typeface="ＭＳ Ｐゴシック" charset="-128"/>
                </a:defRPr>
              </a:lvl1pPr>
              <a:lvl2pPr marL="742950" indent="-285750" eaLnBrk="0" hangingPunct="0">
                <a:defRPr kumimoji="1" sz="2500">
                  <a:solidFill>
                    <a:schemeClr val="tx1"/>
                  </a:solidFill>
                  <a:latin typeface="Calibri" pitchFamily="34" charset="0"/>
                  <a:ea typeface="ＭＳ Ｐゴシック" charset="-128"/>
                </a:defRPr>
              </a:lvl2pPr>
              <a:lvl3pPr marL="1143000" indent="-228600" eaLnBrk="0" hangingPunct="0">
                <a:defRPr kumimoji="1" sz="2500">
                  <a:solidFill>
                    <a:schemeClr val="tx1"/>
                  </a:solidFill>
                  <a:latin typeface="Calibri" pitchFamily="34" charset="0"/>
                  <a:ea typeface="ＭＳ Ｐゴシック" charset="-128"/>
                </a:defRPr>
              </a:lvl3pPr>
              <a:lvl4pPr marL="1600200" indent="-228600" eaLnBrk="0" hangingPunct="0">
                <a:defRPr kumimoji="1" sz="2500">
                  <a:solidFill>
                    <a:schemeClr val="tx1"/>
                  </a:solidFill>
                  <a:latin typeface="Calibri" pitchFamily="34" charset="0"/>
                  <a:ea typeface="ＭＳ Ｐゴシック" charset="-128"/>
                </a:defRPr>
              </a:lvl4pPr>
              <a:lvl5pPr marL="2057400" indent="-228600" eaLnBrk="0" hangingPunct="0">
                <a:defRPr kumimoji="1" sz="2500">
                  <a:solidFill>
                    <a:schemeClr val="tx1"/>
                  </a:solidFill>
                  <a:latin typeface="Calibri" pitchFamily="34"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9pPr>
            </a:lstStyle>
            <a:p>
              <a:pPr eaLnBrk="1" hangingPunct="1"/>
              <a:r>
                <a:rPr lang="ja-JP" altLang="en-US" sz="1600" b="1" dirty="0" smtClean="0">
                  <a:solidFill>
                    <a:srgbClr val="C00000"/>
                  </a:solidFill>
                  <a:latin typeface="Meiryo UI" pitchFamily="50" charset="-128"/>
                  <a:ea typeface="Meiryo UI" pitchFamily="50" charset="-128"/>
                  <a:cs typeface="Meiryo UI" pitchFamily="50" charset="-128"/>
                </a:rPr>
                <a:t>５月</a:t>
              </a:r>
              <a:r>
                <a:rPr lang="en-US" altLang="ja-JP" sz="1600" b="1" dirty="0" smtClean="0">
                  <a:solidFill>
                    <a:srgbClr val="C00000"/>
                  </a:solidFill>
                  <a:latin typeface="Meiryo UI" pitchFamily="50" charset="-128"/>
                  <a:ea typeface="Meiryo UI" pitchFamily="50" charset="-128"/>
                  <a:cs typeface="Meiryo UI" pitchFamily="50" charset="-128"/>
                </a:rPr>
                <a:t>31</a:t>
              </a:r>
              <a:r>
                <a:rPr lang="ja-JP" altLang="en-US" sz="1600" b="1" dirty="0" smtClean="0">
                  <a:solidFill>
                    <a:srgbClr val="C00000"/>
                  </a:solidFill>
                  <a:latin typeface="Meiryo UI" pitchFamily="50" charset="-128"/>
                  <a:ea typeface="Meiryo UI" pitchFamily="50" charset="-128"/>
                  <a:cs typeface="Meiryo UI" pitchFamily="50" charset="-128"/>
                </a:rPr>
                <a:t>日設置</a:t>
              </a:r>
              <a:r>
                <a:rPr lang="ja-JP" altLang="en-US" sz="1600" b="1" dirty="0">
                  <a:solidFill>
                    <a:srgbClr val="C00000"/>
                  </a:solidFill>
                  <a:latin typeface="Meiryo UI" pitchFamily="50" charset="-128"/>
                  <a:ea typeface="Meiryo UI" pitchFamily="50" charset="-128"/>
                  <a:cs typeface="Meiryo UI" pitchFamily="50" charset="-128"/>
                </a:rPr>
                <a:t>！</a:t>
              </a:r>
            </a:p>
          </p:txBody>
        </p:sp>
      </p:grpSp>
      <p:sp>
        <p:nvSpPr>
          <p:cNvPr id="50" name="正方形/長方形 49"/>
          <p:cNvSpPr/>
          <p:nvPr/>
        </p:nvSpPr>
        <p:spPr bwMode="auto">
          <a:xfrm>
            <a:off x="712518" y="2850603"/>
            <a:ext cx="311283" cy="3314700"/>
          </a:xfrm>
          <a:prstGeom prst="rect">
            <a:avLst/>
          </a:prstGeom>
          <a:noFill/>
          <a:ln w="25400" cap="flat" cmpd="sng" algn="ctr">
            <a:noFill/>
            <a:prstDash val="solid"/>
          </a:ln>
          <a:effectLst/>
        </p:spPr>
        <p:txBody>
          <a:bodyPr vert="eaVert" anchor="ctr"/>
          <a:lstStyle/>
          <a:p>
            <a:pPr algn="ctr">
              <a:defRPr/>
            </a:pPr>
            <a:r>
              <a:rPr kumimoji="0" lang="ja-JP" altLang="en-US" sz="1600" b="1" kern="0" spc="3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重層的・波状的な普及啓発</a:t>
            </a:r>
          </a:p>
        </p:txBody>
      </p:sp>
    </p:spTree>
    <p:extLst>
      <p:ext uri="{BB962C8B-B14F-4D97-AF65-F5344CB8AC3E}">
        <p14:creationId xmlns:p14="http://schemas.microsoft.com/office/powerpoint/2010/main" val="327587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0" y="0"/>
            <a:ext cx="9906000" cy="520700"/>
          </a:xfrm>
          <a:prstGeom prst="roundRect">
            <a:avLst>
              <a:gd name="adj" fmla="val 0"/>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まち・ふるさとでの取組　～地域</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レベルの温暖化対策の</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rotWithShape="1">
          <a:blip r:embed="rId2"/>
          <a:srcRect t="4905" r="1226" b="45103"/>
          <a:stretch/>
        </p:blipFill>
        <p:spPr>
          <a:xfrm>
            <a:off x="38454" y="4074765"/>
            <a:ext cx="5479146" cy="2450587"/>
          </a:xfrm>
          <a:prstGeom prst="rect">
            <a:avLst/>
          </a:prstGeom>
        </p:spPr>
      </p:pic>
      <p:graphicFrame>
        <p:nvGraphicFramePr>
          <p:cNvPr id="11" name="表 10"/>
          <p:cNvGraphicFramePr>
            <a:graphicFrameLocks noGrp="1"/>
          </p:cNvGraphicFramePr>
          <p:nvPr>
            <p:extLst>
              <p:ext uri="{D42A27DB-BD31-4B8C-83A1-F6EECF244321}">
                <p14:modId xmlns:p14="http://schemas.microsoft.com/office/powerpoint/2010/main" val="3464901916"/>
              </p:ext>
            </p:extLst>
          </p:nvPr>
        </p:nvGraphicFramePr>
        <p:xfrm>
          <a:off x="116461" y="6021288"/>
          <a:ext cx="3198358" cy="838200"/>
        </p:xfrm>
        <a:graphic>
          <a:graphicData uri="http://schemas.openxmlformats.org/drawingml/2006/table">
            <a:tbl>
              <a:tblPr firstRow="1" bandRow="1">
                <a:tableStyleId>{5C22544A-7EE6-4342-B048-85BDC9FD1C3A}</a:tableStyleId>
              </a:tblPr>
              <a:tblGrid>
                <a:gridCol w="1170131"/>
                <a:gridCol w="1014113"/>
                <a:gridCol w="1014114"/>
              </a:tblGrid>
              <a:tr h="162018">
                <a:tc>
                  <a:txBody>
                    <a:bodyPr/>
                    <a:lstStyle/>
                    <a:p>
                      <a:pPr algn="ct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宇都宮市</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rPr>
                        <a:t>松山市</a:t>
                      </a:r>
                      <a:endParaRPr kumimoji="1" lang="en-US" altLang="ja-JP" sz="1100" b="0" dirty="0" smtClean="0">
                        <a:solidFill>
                          <a:schemeClr val="tx1"/>
                        </a:solidFill>
                        <a:latin typeface="Meiryo UI" panose="020B0604030504040204" pitchFamily="50" charset="-128"/>
                        <a:ea typeface="Meiryo UI" panose="020B0604030504040204" pitchFamily="50" charset="-128"/>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2018">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人口</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9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51.1</a:t>
                      </a:r>
                      <a:r>
                        <a:rPr kumimoji="1" lang="ja-JP" altLang="en-US" sz="1100" dirty="0" smtClean="0">
                          <a:solidFill>
                            <a:schemeClr val="tx1"/>
                          </a:solidFill>
                          <a:latin typeface="Meiryo UI" panose="020B0604030504040204" pitchFamily="50" charset="-128"/>
                          <a:ea typeface="Meiryo UI" panose="020B0604030504040204" pitchFamily="50" charset="-128"/>
                        </a:rPr>
                        <a:t>万人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39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51.7</a:t>
                      </a:r>
                      <a:r>
                        <a:rPr kumimoji="1" lang="ja-JP" altLang="en-US" sz="1100" dirty="0" smtClean="0">
                          <a:solidFill>
                            <a:schemeClr val="tx1"/>
                          </a:solidFill>
                          <a:latin typeface="Meiryo UI" panose="020B0604030504040204" pitchFamily="50" charset="-128"/>
                          <a:ea typeface="Meiryo UI" panose="020B0604030504040204" pitchFamily="50" charset="-128"/>
                        </a:rPr>
                        <a:t>万人</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39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162018">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市街地人口密度</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9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4,631</a:t>
                      </a:r>
                      <a:r>
                        <a:rPr kumimoji="1" lang="ja-JP" altLang="en-US" sz="1100" dirty="0" smtClean="0">
                          <a:solidFill>
                            <a:schemeClr val="tx1"/>
                          </a:solidFill>
                          <a:latin typeface="Meiryo UI" panose="020B0604030504040204" pitchFamily="50" charset="-128"/>
                          <a:ea typeface="Meiryo UI" panose="020B0604030504040204" pitchFamily="50" charset="-128"/>
                        </a:rPr>
                        <a:t>人</a:t>
                      </a:r>
                      <a:r>
                        <a:rPr kumimoji="1" lang="en-US" altLang="ja-JP" sz="1100" dirty="0" smtClean="0">
                          <a:solidFill>
                            <a:schemeClr val="tx1"/>
                          </a:solidFill>
                          <a:latin typeface="Meiryo UI" panose="020B0604030504040204" pitchFamily="50" charset="-128"/>
                          <a:ea typeface="Meiryo UI" panose="020B0604030504040204" pitchFamily="50" charset="-128"/>
                        </a:rPr>
                        <a:t>/k</a:t>
                      </a: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0" marR="39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6,349</a:t>
                      </a:r>
                      <a:r>
                        <a:rPr kumimoji="1" lang="ja-JP" altLang="en-US" sz="1100" dirty="0" smtClean="0">
                          <a:solidFill>
                            <a:schemeClr val="tx1"/>
                          </a:solidFill>
                          <a:latin typeface="Meiryo UI" panose="020B0604030504040204" pitchFamily="50" charset="-128"/>
                          <a:ea typeface="Meiryo UI" panose="020B0604030504040204" pitchFamily="50" charset="-128"/>
                        </a:rPr>
                        <a:t>人</a:t>
                      </a:r>
                      <a:r>
                        <a:rPr kumimoji="1" lang="en-US" altLang="ja-JP" sz="1100" dirty="0" smtClean="0">
                          <a:solidFill>
                            <a:schemeClr val="tx1"/>
                          </a:solidFill>
                          <a:latin typeface="Meiryo UI" panose="020B0604030504040204" pitchFamily="50" charset="-128"/>
                          <a:ea typeface="Meiryo UI" panose="020B0604030504040204" pitchFamily="50" charset="-128"/>
                        </a:rPr>
                        <a:t>/k</a:t>
                      </a: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0" marR="39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162018">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一人当たり自動車</a:t>
                      </a:r>
                      <a:r>
                        <a:rPr kumimoji="1" lang="en-US" altLang="ja-JP" sz="1100" dirty="0" smtClean="0">
                          <a:solidFill>
                            <a:schemeClr val="tx1"/>
                          </a:solidFill>
                          <a:latin typeface="Meiryo UI" panose="020B0604030504040204" pitchFamily="50" charset="-128"/>
                          <a:ea typeface="Meiryo UI" panose="020B0604030504040204" pitchFamily="50" charset="-128"/>
                        </a:rPr>
                        <a:t>CO2</a:t>
                      </a:r>
                      <a:r>
                        <a:rPr kumimoji="1" lang="ja-JP" altLang="en-US" sz="1100" dirty="0" smtClean="0">
                          <a:solidFill>
                            <a:schemeClr val="tx1"/>
                          </a:solidFill>
                          <a:latin typeface="Meiryo UI" panose="020B0604030504040204" pitchFamily="50" charset="-128"/>
                          <a:ea typeface="Meiryo UI" panose="020B0604030504040204" pitchFamily="50" charset="-128"/>
                        </a:rPr>
                        <a:t>排出量</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9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dirty="0" smtClean="0">
                          <a:solidFill>
                            <a:schemeClr val="tx1"/>
                          </a:solidFill>
                          <a:effectLst>
                            <a:glow rad="127000">
                              <a:srgbClr val="FFFF00"/>
                            </a:glow>
                          </a:effectLst>
                          <a:latin typeface="Meiryo UI" panose="020B0604030504040204" pitchFamily="50" charset="-128"/>
                          <a:ea typeface="Meiryo UI" panose="020B0604030504040204" pitchFamily="50" charset="-128"/>
                        </a:rPr>
                        <a:t>2.2t-CO2</a:t>
                      </a:r>
                      <a:endParaRPr kumimoji="1" lang="ja-JP" altLang="en-US" sz="1100" dirty="0">
                        <a:solidFill>
                          <a:schemeClr val="tx1"/>
                        </a:solidFill>
                        <a:effectLst>
                          <a:glow rad="127000">
                            <a:srgbClr val="FFFF00"/>
                          </a:glow>
                        </a:effectLst>
                        <a:latin typeface="Meiryo UI" panose="020B0604030504040204" pitchFamily="50" charset="-128"/>
                        <a:ea typeface="Meiryo UI" panose="020B0604030504040204" pitchFamily="50" charset="-128"/>
                      </a:endParaRPr>
                    </a:p>
                  </a:txBody>
                  <a:tcPr marL="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dirty="0" smtClean="0">
                          <a:solidFill>
                            <a:schemeClr val="tx1"/>
                          </a:solidFill>
                          <a:effectLst>
                            <a:glow rad="127000">
                              <a:srgbClr val="FFFF00"/>
                            </a:glow>
                          </a:effectLst>
                          <a:latin typeface="Meiryo UI" panose="020B0604030504040204" pitchFamily="50" charset="-128"/>
                          <a:ea typeface="Meiryo UI" panose="020B0604030504040204" pitchFamily="50" charset="-128"/>
                        </a:rPr>
                        <a:t>1.3t-CO2</a:t>
                      </a:r>
                      <a:endParaRPr kumimoji="1" lang="ja-JP" altLang="en-US" sz="1100" dirty="0">
                        <a:solidFill>
                          <a:schemeClr val="tx1"/>
                        </a:solidFill>
                        <a:effectLst>
                          <a:glow rad="127000">
                            <a:srgbClr val="FFFF00"/>
                          </a:glow>
                        </a:effectLst>
                        <a:latin typeface="Meiryo UI" panose="020B0604030504040204" pitchFamily="50" charset="-128"/>
                        <a:ea typeface="Meiryo UI" panose="020B0604030504040204" pitchFamily="50" charset="-128"/>
                      </a:endParaRPr>
                    </a:p>
                  </a:txBody>
                  <a:tcPr marL="0" marR="39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3" name="テキスト ボックス 12"/>
          <p:cNvSpPr txBox="1"/>
          <p:nvPr/>
        </p:nvSpPr>
        <p:spPr>
          <a:xfrm>
            <a:off x="3548843" y="4757799"/>
            <a:ext cx="1287693" cy="461665"/>
          </a:xfrm>
          <a:prstGeom prst="rect">
            <a:avLst/>
          </a:prstGeom>
          <a:noFill/>
        </p:spPr>
        <p:txBody>
          <a:bodyPr wrap="square" rtlCol="0">
            <a:spAutoFit/>
          </a:bodyPr>
          <a:lstStyle/>
          <a:p>
            <a:pPr eaLnBrk="0" hangingPunct="0"/>
            <a:r>
              <a:rPr lang="ja-JP" altLang="en-US" sz="1200" b="1" dirty="0" smtClean="0">
                <a:solidFill>
                  <a:srgbClr val="C00000"/>
                </a:solidFill>
                <a:latin typeface="Meiryo UI" panose="020B0604030504040204" pitchFamily="50" charset="-128"/>
                <a:ea typeface="Meiryo UI" panose="020B0604030504040204" pitchFamily="50" charset="-128"/>
              </a:rPr>
              <a:t>路面電車を骨格とした市街地</a:t>
            </a:r>
            <a:endParaRPr lang="ja-JP" altLang="en-US" sz="1200" b="1" dirty="0">
              <a:solidFill>
                <a:srgbClr val="C00000"/>
              </a:solidFill>
              <a:latin typeface="Meiryo UI" panose="020B0604030504040204" pitchFamily="50" charset="-128"/>
              <a:ea typeface="Meiryo UI" panose="020B0604030504040204" pitchFamily="50" charset="-128"/>
            </a:endParaRPr>
          </a:p>
        </p:txBody>
      </p:sp>
      <p:sp>
        <p:nvSpPr>
          <p:cNvPr id="2278" name="テキスト ボックス 2277"/>
          <p:cNvSpPr txBox="1"/>
          <p:nvPr/>
        </p:nvSpPr>
        <p:spPr>
          <a:xfrm>
            <a:off x="38453" y="5229917"/>
            <a:ext cx="936104" cy="646331"/>
          </a:xfrm>
          <a:prstGeom prst="rect">
            <a:avLst/>
          </a:prstGeom>
          <a:noFill/>
        </p:spPr>
        <p:txBody>
          <a:bodyPr wrap="square" rtlCol="0">
            <a:spAutoFit/>
          </a:bodyPr>
          <a:lstStyle/>
          <a:p>
            <a:pPr eaLnBrk="0" hangingPunct="0"/>
            <a:r>
              <a:rPr lang="ja-JP" altLang="en-US" sz="1200" b="1" dirty="0" smtClean="0">
                <a:solidFill>
                  <a:srgbClr val="C00000"/>
                </a:solidFill>
                <a:latin typeface="Meiryo UI" panose="020B0604030504040204" pitchFamily="50" charset="-128"/>
                <a:ea typeface="Meiryo UI" panose="020B0604030504040204" pitchFamily="50" charset="-128"/>
              </a:rPr>
              <a:t>環状道路周辺に都市機能が拡散</a:t>
            </a:r>
            <a:endParaRPr lang="ja-JP" altLang="en-US" sz="1200" b="1" dirty="0">
              <a:solidFill>
                <a:srgbClr val="C00000"/>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296278" y="6597352"/>
            <a:ext cx="2280792" cy="253916"/>
          </a:xfrm>
          <a:prstGeom prst="rect">
            <a:avLst/>
          </a:prstGeom>
          <a:noFill/>
        </p:spPr>
        <p:txBody>
          <a:bodyPr wrap="square" rtlCol="0">
            <a:spAutoFit/>
          </a:bodyPr>
          <a:lstStyle/>
          <a:p>
            <a:pPr eaLnBrk="0" hangingPunct="0"/>
            <a:r>
              <a:rPr lang="ja-JP" altLang="en-US" sz="1050" dirty="0" smtClean="0">
                <a:solidFill>
                  <a:prstClr val="black"/>
                </a:solidFill>
              </a:rPr>
              <a:t>平成</a:t>
            </a:r>
            <a:r>
              <a:rPr lang="en-US" altLang="ja-JP" sz="1050" dirty="0" smtClean="0">
                <a:solidFill>
                  <a:prstClr val="black"/>
                </a:solidFill>
              </a:rPr>
              <a:t>27</a:t>
            </a:r>
            <a:r>
              <a:rPr lang="ja-JP" altLang="en-US" sz="1050" dirty="0" smtClean="0">
                <a:solidFill>
                  <a:prstClr val="black"/>
                </a:solidFill>
              </a:rPr>
              <a:t>年版環境白書より抜粋</a:t>
            </a:r>
            <a:endParaRPr lang="ja-JP" altLang="en-US" sz="1050" dirty="0">
              <a:solidFill>
                <a:prstClr val="black"/>
              </a:solidFill>
            </a:endParaRPr>
          </a:p>
        </p:txBody>
      </p:sp>
      <p:sp>
        <p:nvSpPr>
          <p:cNvPr id="16" name="テキスト ボックス 15"/>
          <p:cNvSpPr txBox="1"/>
          <p:nvPr/>
        </p:nvSpPr>
        <p:spPr>
          <a:xfrm>
            <a:off x="78007" y="3778796"/>
            <a:ext cx="4758529" cy="276999"/>
          </a:xfrm>
          <a:prstGeom prst="rect">
            <a:avLst/>
          </a:prstGeom>
          <a:noFill/>
        </p:spPr>
        <p:txBody>
          <a:bodyPr wrap="square" rtlCol="0">
            <a:spAutoFit/>
          </a:bodyPr>
          <a:lstStyle/>
          <a:p>
            <a:pPr eaLnBrk="0" hangingPunct="0"/>
            <a:r>
              <a:rPr lang="ja-JP" altLang="en-US" sz="1200" dirty="0" smtClean="0">
                <a:solidFill>
                  <a:prstClr val="black"/>
                </a:solidFill>
                <a:latin typeface="Meiryo UI" panose="020B0604030504040204" pitchFamily="50" charset="-128"/>
                <a:ea typeface="Meiryo UI" panose="020B0604030504040204" pitchFamily="50" charset="-128"/>
              </a:rPr>
              <a:t>両市は総人口・市街地人口・総面積がほぼ同じ</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68066" y="576886"/>
            <a:ext cx="9751083" cy="1411957"/>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スライド番号プレースホルダー 3"/>
          <p:cNvSpPr>
            <a:spLocks noGrp="1"/>
          </p:cNvSpPr>
          <p:nvPr>
            <p:ph type="sldNum" sz="quarter" idx="12"/>
          </p:nvPr>
        </p:nvSpPr>
        <p:spPr>
          <a:xfrm>
            <a:off x="7580106" y="6511680"/>
            <a:ext cx="2311400" cy="365125"/>
          </a:xfrm>
        </p:spPr>
        <p:txBody>
          <a:bodyPr/>
          <a:lstStyle/>
          <a:p>
            <a:fld id="{CC5CAD7A-E04C-47B2-81EE-546146B795F5}" type="slidenum">
              <a:rPr lang="ja-JP" altLang="en-US" sz="1400" smtClean="0">
                <a:solidFill>
                  <a:prstClr val="black">
                    <a:tint val="75000"/>
                  </a:prstClr>
                </a:solidFill>
              </a:rPr>
              <a:pPr/>
              <a:t>23</a:t>
            </a:fld>
            <a:endParaRPr lang="ja-JP" altLang="en-US" sz="1400" dirty="0">
              <a:solidFill>
                <a:prstClr val="black">
                  <a:tint val="75000"/>
                </a:prstClr>
              </a:solidFill>
            </a:endParaRPr>
          </a:p>
        </p:txBody>
      </p:sp>
      <p:sp>
        <p:nvSpPr>
          <p:cNvPr id="14" name="正方形/長方形 3"/>
          <p:cNvSpPr>
            <a:spLocks noChangeArrowheads="1"/>
          </p:cNvSpPr>
          <p:nvPr/>
        </p:nvSpPr>
        <p:spPr bwMode="auto">
          <a:xfrm>
            <a:off x="116462" y="2558070"/>
            <a:ext cx="9702687" cy="1015663"/>
          </a:xfrm>
          <a:prstGeom prst="rect">
            <a:avLst/>
          </a:prstGeom>
          <a:solidFill>
            <a:schemeClr val="accent3">
              <a:lumMod val="40000"/>
              <a:lumOff val="60000"/>
            </a:schemeClr>
          </a:solidFill>
          <a:ln w="28575">
            <a:solidFill>
              <a:srgbClr val="92D050"/>
            </a:solidFill>
            <a:miter lim="800000"/>
            <a:headEnd/>
            <a:tailEnd/>
          </a:ln>
          <a:extLst/>
        </p:spPr>
        <p:txBody>
          <a:bodyPr wrap="square" anchor="ctr">
            <a:spAutoFit/>
          </a:bodyPr>
          <a:lstStyle/>
          <a:p>
            <a:pPr marL="82550" indent="-82550" eaLnBrk="0" hangingPunct="0">
              <a:defRPr/>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①エネルギー</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を地産地消する地域システム（</a:t>
            </a:r>
            <a:r>
              <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ネット・ゼロ・エミッション・エリア</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）の実現を目指し、先導的な</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実証を実施。</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eaLnBrk="0" hangingPunct="0">
              <a:defRPr/>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排出削減に向けた取組</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体制の構築・運営</a:t>
            </a: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先進的な省エネ設備等の導入</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eaLnBrk="0" hangingPunct="0">
              <a:defRPr/>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③環境</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保全に配慮した</a:t>
            </a:r>
            <a:r>
              <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再エネ導入</a:t>
            </a: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促進に向けたエリア</a:t>
            </a:r>
            <a:r>
              <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設定</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を検討。</a:t>
            </a:r>
          </a:p>
          <a:p>
            <a:pPr marL="82550" indent="-82550" eaLnBrk="0" hangingPunct="0">
              <a:defRPr/>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④地域</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経済の健康診断ツールである</a:t>
            </a:r>
            <a:r>
              <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「地域経済循環分析」</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について、全</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1,800</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自治体における活用を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bwMode="auto">
          <a:xfrm>
            <a:off x="95173" y="2132856"/>
            <a:ext cx="3453683" cy="278938"/>
          </a:xfrm>
          <a:prstGeom prst="roundRect">
            <a:avLst>
              <a:gd name="adj" fmla="val 23995"/>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kumimoji="0" lang="ja-JP" altLang="en-US" sz="16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地方公共団体への支援メニュー</a:t>
            </a:r>
            <a:endPar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5411665" y="3695879"/>
            <a:ext cx="4533895" cy="2757457"/>
          </a:xfrm>
          <a:prstGeom prst="rect">
            <a:avLst/>
          </a:prstGeom>
        </p:spPr>
      </p:pic>
      <p:grpSp>
        <p:nvGrpSpPr>
          <p:cNvPr id="18" name="グループ化 67"/>
          <p:cNvGrpSpPr>
            <a:grpSpLocks/>
          </p:cNvGrpSpPr>
          <p:nvPr/>
        </p:nvGrpSpPr>
        <p:grpSpPr bwMode="auto">
          <a:xfrm>
            <a:off x="5411660" y="2115069"/>
            <a:ext cx="1387872" cy="443001"/>
            <a:chOff x="8123064" y="4119970"/>
            <a:chExt cx="1267678" cy="378434"/>
          </a:xfrm>
        </p:grpSpPr>
        <p:sp>
          <p:nvSpPr>
            <p:cNvPr id="19" name="円形吹き出し 18"/>
            <p:cNvSpPr/>
            <p:nvPr/>
          </p:nvSpPr>
          <p:spPr>
            <a:xfrm>
              <a:off x="8123064" y="4119970"/>
              <a:ext cx="1224840" cy="378434"/>
            </a:xfrm>
            <a:prstGeom prst="wedgeEllipseCallout">
              <a:avLst>
                <a:gd name="adj1" fmla="val -54844"/>
                <a:gd name="adj2" fmla="val 58393"/>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dirty="0">
                <a:solidFill>
                  <a:prstClr val="white"/>
                </a:solidFill>
              </a:endParaRPr>
            </a:p>
          </p:txBody>
        </p:sp>
        <p:sp>
          <p:nvSpPr>
            <p:cNvPr id="20" name="テキスト ボックス 69"/>
            <p:cNvSpPr txBox="1">
              <a:spLocks noChangeArrowheads="1"/>
            </p:cNvSpPr>
            <p:nvPr/>
          </p:nvSpPr>
          <p:spPr bwMode="auto">
            <a:xfrm>
              <a:off x="8244542" y="4166300"/>
              <a:ext cx="1146200" cy="28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500">
                  <a:solidFill>
                    <a:schemeClr val="tx1"/>
                  </a:solidFill>
                  <a:latin typeface="Calibri" pitchFamily="34" charset="0"/>
                  <a:ea typeface="ＭＳ Ｐゴシック" charset="-128"/>
                </a:defRPr>
              </a:lvl1pPr>
              <a:lvl2pPr marL="742950" indent="-285750" eaLnBrk="0" hangingPunct="0">
                <a:defRPr kumimoji="1" sz="2500">
                  <a:solidFill>
                    <a:schemeClr val="tx1"/>
                  </a:solidFill>
                  <a:latin typeface="Calibri" pitchFamily="34" charset="0"/>
                  <a:ea typeface="ＭＳ Ｐゴシック" charset="-128"/>
                </a:defRPr>
              </a:lvl2pPr>
              <a:lvl3pPr marL="1143000" indent="-228600" eaLnBrk="0" hangingPunct="0">
                <a:defRPr kumimoji="1" sz="2500">
                  <a:solidFill>
                    <a:schemeClr val="tx1"/>
                  </a:solidFill>
                  <a:latin typeface="Calibri" pitchFamily="34" charset="0"/>
                  <a:ea typeface="ＭＳ Ｐゴシック" charset="-128"/>
                </a:defRPr>
              </a:lvl3pPr>
              <a:lvl4pPr marL="1600200" indent="-228600" eaLnBrk="0" hangingPunct="0">
                <a:defRPr kumimoji="1" sz="2500">
                  <a:solidFill>
                    <a:schemeClr val="tx1"/>
                  </a:solidFill>
                  <a:latin typeface="Calibri" pitchFamily="34" charset="0"/>
                  <a:ea typeface="ＭＳ Ｐゴシック" charset="-128"/>
                </a:defRPr>
              </a:lvl4pPr>
              <a:lvl5pPr marL="2057400" indent="-228600" eaLnBrk="0" hangingPunct="0">
                <a:defRPr kumimoji="1" sz="2500">
                  <a:solidFill>
                    <a:schemeClr val="tx1"/>
                  </a:solidFill>
                  <a:latin typeface="Calibri" pitchFamily="34"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9pPr>
            </a:lstStyle>
            <a:p>
              <a:pPr eaLnBrk="1" hangingPunct="1"/>
              <a:r>
                <a:rPr lang="en-US" altLang="ja-JP" sz="1600" b="1" dirty="0">
                  <a:solidFill>
                    <a:srgbClr val="C00000"/>
                  </a:solidFill>
                  <a:latin typeface="Meiryo UI" pitchFamily="50" charset="-128"/>
                  <a:ea typeface="Meiryo UI" pitchFamily="50" charset="-128"/>
                  <a:cs typeface="Meiryo UI" pitchFamily="50" charset="-128"/>
                </a:rPr>
                <a:t>20</a:t>
              </a:r>
              <a:r>
                <a:rPr lang="ja-JP" altLang="en-US" sz="1600" b="1" dirty="0">
                  <a:solidFill>
                    <a:srgbClr val="C00000"/>
                  </a:solidFill>
                  <a:latin typeface="Meiryo UI" pitchFamily="50" charset="-128"/>
                  <a:ea typeface="Meiryo UI" pitchFamily="50" charset="-128"/>
                  <a:cs typeface="Meiryo UI" pitchFamily="50" charset="-128"/>
                </a:rPr>
                <a:t>箇所！</a:t>
              </a:r>
            </a:p>
          </p:txBody>
        </p:sp>
      </p:grpSp>
      <p:sp>
        <p:nvSpPr>
          <p:cNvPr id="6" name="正方形/長方形 5"/>
          <p:cNvSpPr/>
          <p:nvPr/>
        </p:nvSpPr>
        <p:spPr>
          <a:xfrm>
            <a:off x="38454" y="620688"/>
            <a:ext cx="9829092" cy="151216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177800" indent="-177800">
              <a:spcAft>
                <a:spcPts val="600"/>
              </a:spcAft>
              <a:buFont typeface="Wingdings" panose="05000000000000000000" pitchFamily="2" charset="2"/>
              <a:buChar char="l"/>
              <a:defRPr/>
            </a:pPr>
            <a:r>
              <a:rPr lang="ja-JP" altLang="en-US" sz="1600" b="1" u="sng" dirty="0" smtClean="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エネルギーの自立化</a:t>
            </a:r>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など、地域</a:t>
            </a:r>
            <a:r>
              <a:rPr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の実情に</a:t>
            </a:r>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応じた温暖化対策を推進し、</a:t>
            </a:r>
            <a:r>
              <a:rPr lang="ja-JP" altLang="en-US" sz="1600" b="1" u="sng" dirty="0" smtClean="0">
                <a:solidFill>
                  <a:srgbClr val="FF0000"/>
                </a:solidFill>
                <a:latin typeface="Meiryo UI" panose="020B0604030504040204" pitchFamily="50" charset="-128"/>
                <a:ea typeface="Meiryo UI" panose="020B0604030504040204" pitchFamily="50" charset="-128"/>
                <a:cs typeface="メイリオ" panose="020B0604030504040204" pitchFamily="50" charset="-128"/>
              </a:rPr>
              <a:t>低炭素化と地方創生を同時実現</a:t>
            </a:r>
            <a:r>
              <a:rPr lang="ja-JP" altLang="en-US" sz="16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1600" b="1"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177800" indent="-177800">
              <a:buFont typeface="Wingdings" panose="05000000000000000000" pitchFamily="2" charset="2"/>
              <a:buChar char="l"/>
              <a:defRPr/>
            </a:pPr>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地球温暖化対策推進法の改正により、</a:t>
            </a:r>
            <a:endParaRPr lang="en-US" altLang="ja-JP"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431800" indent="-254000">
              <a:buFont typeface="+mj-ea"/>
              <a:buAutoNum type="circleNumDbPlain"/>
              <a:defRPr/>
            </a:pPr>
            <a:r>
              <a:rPr lang="ja-JP" altLang="en-US" sz="1600" b="1" u="sng" dirty="0" smtClean="0">
                <a:solidFill>
                  <a:srgbClr val="FF0000"/>
                </a:solidFill>
                <a:latin typeface="Meiryo UI" panose="020B0604030504040204" pitchFamily="50" charset="-128"/>
                <a:ea typeface="Meiryo UI" panose="020B0604030504040204" pitchFamily="50" charset="-128"/>
                <a:cs typeface="メイリオ" panose="020B0604030504040204" pitchFamily="50" charset="-128"/>
              </a:rPr>
              <a:t>温暖化対策の実行計画を、複数の地方公共団体が共同で策定</a:t>
            </a:r>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できる旨を規定し、広域連携を推進</a:t>
            </a:r>
            <a:r>
              <a:rPr lang="ja-JP" altLang="en-US" sz="160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60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marL="431800" indent="-254000">
              <a:buFont typeface="+mj-ea"/>
              <a:buAutoNum type="circleNumDbPlain"/>
              <a:defRPr/>
            </a:pPr>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実行計画の記載事項に、</a:t>
            </a:r>
            <a:r>
              <a:rPr lang="ja-JP" altLang="en-US" sz="1600" b="1" u="sng" dirty="0" smtClean="0">
                <a:solidFill>
                  <a:srgbClr val="FF0000"/>
                </a:solidFill>
                <a:latin typeface="Meiryo UI" panose="020B0604030504040204" pitchFamily="50" charset="-128"/>
                <a:ea typeface="Meiryo UI" panose="020B0604030504040204" pitchFamily="50" charset="-128"/>
                <a:cs typeface="メイリオ" panose="020B0604030504040204" pitchFamily="50" charset="-128"/>
              </a:rPr>
              <a:t>「都市機能の集約」</a:t>
            </a:r>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等を明記し、コンパクトなまちづくりを推進。</a:t>
            </a:r>
            <a:endPar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177800" indent="-177800">
              <a:buFont typeface="Wingdings" panose="05000000000000000000" pitchFamily="2" charset="2"/>
              <a:buChar char="l"/>
              <a:defRPr/>
            </a:pPr>
            <a:r>
              <a:rPr lang="ja-JP" altLang="en-US"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法改正に加え、各地域の低炭素化の実現に向けた実証等を行う。</a:t>
            </a:r>
            <a:endParaRPr lang="en-US" altLang="ja-JP" sz="16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12456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4625" y="1861742"/>
            <a:ext cx="5271914" cy="496679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eaLnBrk="0" hangingPunct="0"/>
            <a:endParaRPr lang="ja-JP" altLang="en-US">
              <a:solidFill>
                <a:prstClr val="black"/>
              </a:solidFill>
            </a:endParaRPr>
          </a:p>
        </p:txBody>
      </p:sp>
      <p:sp>
        <p:nvSpPr>
          <p:cNvPr id="7" name="角丸四角形 6"/>
          <p:cNvSpPr/>
          <p:nvPr/>
        </p:nvSpPr>
        <p:spPr>
          <a:xfrm>
            <a:off x="6911" y="4009"/>
            <a:ext cx="9906000" cy="446613"/>
          </a:xfrm>
          <a:prstGeom prst="roundRect">
            <a:avLst>
              <a:gd name="adj" fmla="val 0"/>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海外・世界での取組　～国際協力・国際連携の強化～</a:t>
            </a:r>
            <a:endPar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
          <p:cNvGrpSpPr>
            <a:grpSpLocks/>
          </p:cNvGrpSpPr>
          <p:nvPr/>
        </p:nvGrpSpPr>
        <p:grpSpPr bwMode="auto">
          <a:xfrm>
            <a:off x="5304885" y="1852006"/>
            <a:ext cx="4562315" cy="3305186"/>
            <a:chOff x="64093" y="285048"/>
            <a:chExt cx="4920545" cy="2062269"/>
          </a:xfrm>
        </p:grpSpPr>
        <p:sp>
          <p:nvSpPr>
            <p:cNvPr id="66" name="正方形/長方形 65"/>
            <p:cNvSpPr/>
            <p:nvPr/>
          </p:nvSpPr>
          <p:spPr>
            <a:xfrm>
              <a:off x="77205" y="291122"/>
              <a:ext cx="4904689" cy="205619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0" hangingPunct="0">
                <a:defRPr/>
              </a:pPr>
              <a:endParaRPr lang="en-US" altLang="ja-JP" sz="1400" dirty="0">
                <a:solidFill>
                  <a:prstClr val="black"/>
                </a:solidFill>
              </a:endParaRPr>
            </a:p>
            <a:p>
              <a:pPr algn="just" eaLnBrk="0" hangingPunct="0">
                <a:defRPr/>
              </a:pPr>
              <a:r>
                <a:rPr lang="ja-JP" altLang="en-US" sz="1300" dirty="0">
                  <a:solidFill>
                    <a:prstClr val="black"/>
                  </a:solidFill>
                </a:rPr>
                <a:t>　</a:t>
              </a:r>
              <a:endParaRPr lang="ja-JP" altLang="en-US" sz="1400" dirty="0">
                <a:solidFill>
                  <a:prstClr val="black"/>
                </a:solidFill>
              </a:endParaRPr>
            </a:p>
          </p:txBody>
        </p:sp>
        <p:sp>
          <p:nvSpPr>
            <p:cNvPr id="67" name="角丸四角形 66"/>
            <p:cNvSpPr/>
            <p:nvPr/>
          </p:nvSpPr>
          <p:spPr>
            <a:xfrm>
              <a:off x="64093" y="285048"/>
              <a:ext cx="4920545" cy="208800"/>
            </a:xfrm>
            <a:prstGeom prst="roundRect">
              <a:avLst>
                <a:gd name="adj" fmla="val 0"/>
              </a:avLst>
            </a:prstGeom>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地域</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1" name="正方形/長方形 60"/>
          <p:cNvSpPr/>
          <p:nvPr/>
        </p:nvSpPr>
        <p:spPr>
          <a:xfrm>
            <a:off x="5420621" y="2204928"/>
            <a:ext cx="2652726" cy="738664"/>
          </a:xfrm>
          <a:prstGeom prst="rect">
            <a:avLst/>
          </a:prstGeom>
        </p:spPr>
        <p:txBody>
          <a:bodyPr wrap="square" lIns="36000" rIns="36000">
            <a:spAutoFit/>
          </a:bodyPr>
          <a:lstStyle/>
          <a:p>
            <a:pPr marL="171450" indent="-171450" eaLnBrk="0" hangingPunct="0">
              <a:buFont typeface="Wingdings" panose="05000000000000000000" pitchFamily="2" charset="2"/>
              <a:buChar char="l"/>
              <a:defRPr/>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日中韓</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三カ国環境</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大臣会合</a:t>
            </a: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TEMM)</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1999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年より毎年開催し、協力プロジェクト等を推進。</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5364905" y="3122384"/>
            <a:ext cx="4268615" cy="738664"/>
          </a:xfrm>
          <a:prstGeom prst="rect">
            <a:avLst/>
          </a:prstGeom>
        </p:spPr>
        <p:txBody>
          <a:bodyPr wrap="square">
            <a:spAutoFit/>
          </a:bodyPr>
          <a:lstStyle/>
          <a:p>
            <a:pPr marL="171450" indent="-171450" algn="just" eaLnBrk="0" hangingPunct="0">
              <a:buFont typeface="Wingdings" panose="05000000000000000000" pitchFamily="2" charset="2"/>
              <a:buChar char="l"/>
              <a:defRPr/>
            </a:pP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ASEAN+3</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環境大臣会合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0" hangingPunct="0">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おいて、持続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可能な</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都市づくりの支援など、</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ASEAN</a:t>
            </a:r>
          </a:p>
          <a:p>
            <a:pPr algn="just" eaLnBrk="0" hangingPunct="0">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おける協力活動を推進。</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bwMode="auto">
          <a:xfrm>
            <a:off x="5322809" y="4374179"/>
            <a:ext cx="4544219" cy="2454495"/>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71450" indent="-171450" algn="just" eaLnBrk="0" hangingPunct="0">
              <a:lnSpc>
                <a:spcPts val="1700"/>
              </a:lnSpc>
              <a:buClr>
                <a:prstClr val="black"/>
              </a:buClr>
              <a:buFont typeface="Wingdings" panose="05000000000000000000" pitchFamily="2" charset="2"/>
              <a:buChar char="l"/>
              <a:defRPr/>
            </a:pPr>
            <a:endParaRPr lang="en-US" altLang="ja-JP"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eaLnBrk="0" hangingPunct="0">
              <a:lnSpc>
                <a:spcPts val="1700"/>
              </a:lnSpc>
              <a:buClr>
                <a:prstClr val="black"/>
              </a:buClr>
              <a:defRPr/>
            </a:pPr>
            <a:endParaRPr lang="en-US" altLang="ja-JP"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eaLnBrk="0" hangingPunct="0">
              <a:lnSpc>
                <a:spcPts val="1700"/>
              </a:lnSpc>
              <a:buClr>
                <a:prstClr val="black"/>
              </a:buClr>
              <a:buFont typeface="Wingdings" panose="05000000000000000000" pitchFamily="2" charset="2"/>
              <a:buChar char="l"/>
              <a:defRPr/>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Ｇ７・</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Ｇ２０</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等での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多国間</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0" hangingPunct="0">
              <a:lnSpc>
                <a:spcPts val="1700"/>
              </a:lnSpc>
              <a:buClr>
                <a:prstClr val="black"/>
              </a:buCl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議論を通じた国際的</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0" hangingPunct="0">
              <a:lnSpc>
                <a:spcPts val="1700"/>
              </a:lnSpc>
              <a:buClr>
                <a:prstClr val="black"/>
              </a:buCl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喚起や</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合意事項の</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積極</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eaLnBrk="0" hangingPunct="0">
              <a:lnSpc>
                <a:spcPts val="1700"/>
              </a:lnSpc>
              <a:buClr>
                <a:prstClr val="black"/>
              </a:buClr>
              <a:defRPr/>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的</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eaLnBrk="0" hangingPunct="0">
              <a:lnSpc>
                <a:spcPts val="800"/>
              </a:lnSpc>
              <a:buClr>
                <a:prstClr val="black"/>
              </a:buClr>
              <a:buFont typeface="Wingdings" panose="05000000000000000000" pitchFamily="2" charset="2"/>
              <a:buChar char="l"/>
              <a:defRPr/>
            </a:pPr>
            <a:endParaRPr lang="en-US" altLang="ja-JP"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eaLnBrk="0" hangingPunct="0">
              <a:lnSpc>
                <a:spcPts val="1700"/>
              </a:lnSpc>
              <a:buClr>
                <a:prstClr val="black"/>
              </a:buClr>
              <a:buFont typeface="Wingdings" panose="05000000000000000000" pitchFamily="2" charset="2"/>
              <a:buChar char="l"/>
              <a:defRPr/>
            </a:pP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OECD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等における</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eaLnBrk="0" hangingPunct="0">
              <a:lnSpc>
                <a:spcPts val="1700"/>
              </a:lnSpc>
              <a:buClr>
                <a:prstClr val="black"/>
              </a:buClr>
              <a:defRPr/>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の積極的参加と貢献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0" hangingPunct="0">
              <a:lnSpc>
                <a:spcPts val="800"/>
              </a:lnSpc>
              <a:buClr>
                <a:prstClr val="black"/>
              </a:buClr>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eaLnBrk="0" hangingPunct="0">
              <a:lnSpc>
                <a:spcPts val="1700"/>
              </a:lnSpc>
              <a:buFont typeface="Wingdings" panose="05000000000000000000" pitchFamily="2" charset="2"/>
              <a:buChar char="l"/>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国際再生可能エネルギー</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IRENA</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実施等に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人材育成</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貢献。</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bwMode="auto">
          <a:xfrm>
            <a:off x="5303652" y="4374052"/>
            <a:ext cx="4577801" cy="351092"/>
          </a:xfrm>
          <a:prstGeom prst="roundRect">
            <a:avLst>
              <a:gd name="adj" fmla="val 0"/>
            </a:avLst>
          </a:prstGeom>
          <a:ln/>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多国間</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5" name="Picture 45" descr="\\fssv01\地球環境局\国際連携課\国際地球温暖化対策室\2.国際交渉\国際会議\2015国際会議\12 COP21\写真\_DSC08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21" t="12234" r="16262" b="20257"/>
          <a:stretch/>
        </p:blipFill>
        <p:spPr bwMode="auto">
          <a:xfrm>
            <a:off x="124957" y="4783636"/>
            <a:ext cx="1118037" cy="73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正方形/長方形 77"/>
          <p:cNvSpPr/>
          <p:nvPr/>
        </p:nvSpPr>
        <p:spPr>
          <a:xfrm>
            <a:off x="1144894" y="4725271"/>
            <a:ext cx="4198150" cy="1015663"/>
          </a:xfrm>
          <a:prstGeom prst="rect">
            <a:avLst/>
          </a:prstGeom>
        </p:spPr>
        <p:txBody>
          <a:bodyPr wrap="square">
            <a:spAutoFit/>
          </a:bodyPr>
          <a:lstStyle/>
          <a:p>
            <a:pPr marL="171450" indent="-171450" algn="just" eaLnBrk="0" hangingPunct="0">
              <a:lnSpc>
                <a:spcPts val="1800"/>
              </a:lnSpc>
              <a:spcBef>
                <a:spcPts val="0"/>
              </a:spcBef>
              <a:buFont typeface="Wingdings" panose="05000000000000000000" pitchFamily="2" charset="2"/>
              <a:buChar char="l"/>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日米環境政策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対話等</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通じて、先進国間で温暖化対策を始めとした分野での政策協調を推進。</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0" hangingPunct="0">
              <a:lnSpc>
                <a:spcPts val="1800"/>
              </a:lnSpc>
              <a:spcBef>
                <a:spcPts val="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日仏</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低炭素</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シナリオ</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作成、共同セミナー実施</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gn="just" eaLnBrk="0" hangingPunct="0">
              <a:lnSpc>
                <a:spcPts val="1800"/>
              </a:lnSpc>
              <a:spcBef>
                <a:spcPts val="0"/>
              </a:spcBef>
              <a:defRPr/>
            </a:pP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日独</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温暖化</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技術協力</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1487100" y="5661389"/>
            <a:ext cx="3632443" cy="1169551"/>
          </a:xfrm>
          <a:prstGeom prst="rect">
            <a:avLst/>
          </a:prstGeom>
        </p:spPr>
        <p:txBody>
          <a:bodyPr wrap="square" lIns="36000" rIns="36000" anchor="ctr" anchorCtr="0">
            <a:spAutoFit/>
          </a:bodyPr>
          <a:lstStyle/>
          <a:p>
            <a:pPr marL="171450" indent="-171450" algn="just" eaLnBrk="0" hangingPunct="0">
              <a:buFont typeface="Wingdings" panose="05000000000000000000" pitchFamily="2" charset="2"/>
              <a:buChar char="l"/>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モンゴル、インドネシア、イランなど途上国との協力覚書の締結や政策対話、専門家派遣等を引き続き実施。</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eaLnBrk="0" hangingPunct="0">
              <a:buFont typeface="Wingdings" panose="05000000000000000000" pitchFamily="2" charset="2"/>
              <a:buChar char="l"/>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温暖化対策と大気汚染対策等を同時に実現するコベネフィット・アプローチを一層推進。</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bwMode="auto">
          <a:xfrm>
            <a:off x="18264" y="1844824"/>
            <a:ext cx="5253244" cy="321288"/>
          </a:xfrm>
          <a:prstGeom prst="roundRect">
            <a:avLst>
              <a:gd name="adj" fmla="val 0"/>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二国間</a:t>
            </a:r>
          </a:p>
        </p:txBody>
      </p:sp>
      <p:sp>
        <p:nvSpPr>
          <p:cNvPr id="85" name="角丸四角形 84"/>
          <p:cNvSpPr/>
          <p:nvPr/>
        </p:nvSpPr>
        <p:spPr bwMode="auto">
          <a:xfrm>
            <a:off x="95160" y="2281670"/>
            <a:ext cx="3035383" cy="278938"/>
          </a:xfrm>
          <a:prstGeom prst="roundRect">
            <a:avLst>
              <a:gd name="adj" fmla="val 23995"/>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二国間クレジット</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制度</a:t>
            </a:r>
            <a:r>
              <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(JCM</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88" name="Picture 2" descr="\\172.26.134.50\地球環境局\部局内共有フォルダ\温対課共有\仮置き\9.市場メカニズム室\★国際班フォルダ\30_新メカ\100_補助金\案件写真\H27裕幸計装\P1200601.JPG"/>
          <p:cNvPicPr>
            <a:picLocks noChangeAspect="1" noChangeArrowheads="1"/>
          </p:cNvPicPr>
          <p:nvPr/>
        </p:nvPicPr>
        <p:blipFill>
          <a:blip r:embed="rId4" cstate="print">
            <a:extLst>
              <a:ext uri="{28A0092B-C50C-407E-A947-70E740481C1C}">
                <a14:useLocalDpi xmlns:a14="http://schemas.microsoft.com/office/drawing/2010/main" val="0"/>
              </a:ext>
            </a:extLst>
          </a:blip>
          <a:srcRect l="24562" t="25763" r="26292" b="1151"/>
          <a:stretch>
            <a:fillRect/>
          </a:stretch>
        </p:blipFill>
        <p:spPr bwMode="auto">
          <a:xfrm>
            <a:off x="4283813" y="2622033"/>
            <a:ext cx="930889" cy="7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625" t="2833" b="16384"/>
          <a:stretch/>
        </p:blipFill>
        <p:spPr bwMode="auto">
          <a:xfrm>
            <a:off x="130309" y="5777122"/>
            <a:ext cx="895549" cy="99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テキスト ボックス 42"/>
          <p:cNvSpPr txBox="1"/>
          <p:nvPr/>
        </p:nvSpPr>
        <p:spPr>
          <a:xfrm>
            <a:off x="240651" y="3718775"/>
            <a:ext cx="5024384" cy="646331"/>
          </a:xfrm>
          <a:prstGeom prst="rect">
            <a:avLst/>
          </a:prstGeom>
          <a:noFill/>
        </p:spPr>
        <p:txBody>
          <a:bodyPr wrap="square" lIns="0" tIns="0" rIns="0" bIns="0" rtlCol="0">
            <a:spAutoFit/>
          </a:bodyPr>
          <a:lstStyle/>
          <a:p>
            <a:pPr marL="180975" indent="-180975" eaLnBrk="0" hangingPunct="0">
              <a:buFont typeface="Wingdings" panose="05000000000000000000" pitchFamily="2" charset="2"/>
              <a:buChar char="l"/>
            </a:pP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ASEAN</a:t>
            </a:r>
            <a:r>
              <a:rPr lang="ja-JP"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諸国において先行的に</a:t>
            </a: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JCM</a:t>
            </a:r>
            <a:r>
              <a:rPr lang="ja-JP"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プロジェクトを</a:t>
            </a:r>
            <a:r>
              <a:rPr lang="ja-JP"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展開</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eaLnBrk="0" hangingPunct="0">
              <a:buFont typeface="Wingdings" panose="05000000000000000000" pitchFamily="2" charset="2"/>
              <a:buChar char="l"/>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JCM</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をパリ協定で位置づけられた市場メカニズムの先進</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して世界</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r>
              <a:rPr lang="ja-JP"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4" name="Picture 12" descr="C:\Users\WADA13\Pictures\無題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748" y="2629624"/>
            <a:ext cx="1139171" cy="770411"/>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グループ化 52"/>
          <p:cNvGrpSpPr/>
          <p:nvPr/>
        </p:nvGrpSpPr>
        <p:grpSpPr>
          <a:xfrm>
            <a:off x="95159" y="2627784"/>
            <a:ext cx="2829616" cy="987388"/>
            <a:chOff x="87839" y="2451336"/>
            <a:chExt cx="2611953" cy="898463"/>
          </a:xfrm>
        </p:grpSpPr>
        <p:sp>
          <p:nvSpPr>
            <p:cNvPr id="54" name="右矢印 53"/>
            <p:cNvSpPr/>
            <p:nvPr/>
          </p:nvSpPr>
          <p:spPr bwMode="auto">
            <a:xfrm>
              <a:off x="833184" y="2480224"/>
              <a:ext cx="930503" cy="554427"/>
            </a:xfrm>
            <a:prstGeom prst="rightArrow">
              <a:avLst>
                <a:gd name="adj1" fmla="val 65468"/>
                <a:gd name="adj2" fmla="val 46708"/>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6" name="グループ化 55"/>
            <p:cNvGrpSpPr/>
            <p:nvPr/>
          </p:nvGrpSpPr>
          <p:grpSpPr>
            <a:xfrm>
              <a:off x="87839" y="2451336"/>
              <a:ext cx="2611953" cy="898463"/>
              <a:chOff x="87839" y="2451336"/>
              <a:chExt cx="2611953" cy="898463"/>
            </a:xfrm>
          </p:grpSpPr>
          <p:sp>
            <p:nvSpPr>
              <p:cNvPr id="57" name="角丸四角形 56"/>
              <p:cNvSpPr/>
              <p:nvPr/>
            </p:nvSpPr>
            <p:spPr bwMode="auto">
              <a:xfrm>
                <a:off x="87839" y="2451336"/>
                <a:ext cx="700817" cy="896521"/>
              </a:xfrm>
              <a:prstGeom prst="roundRect">
                <a:avLst>
                  <a:gd name="adj" fmla="val 12091"/>
                </a:avLst>
              </a:prstGeom>
            </p:spPr>
            <p:style>
              <a:lnRef idx="2">
                <a:schemeClr val="accent4">
                  <a:shade val="50000"/>
                </a:schemeClr>
              </a:lnRef>
              <a:fillRef idx="1">
                <a:schemeClr val="accent4"/>
              </a:fillRef>
              <a:effectRef idx="0">
                <a:schemeClr val="accent4"/>
              </a:effectRef>
              <a:fontRef idx="minor">
                <a:schemeClr val="lt1"/>
              </a:fontRef>
            </p:style>
            <p:txBody>
              <a:bodyPr tIns="36000" anchor="t" anchorCtr="0"/>
              <a:lstStyle/>
              <a:p>
                <a:pPr algn="ctr" eaLnBrk="0" hangingPunct="0">
                  <a:defRPr/>
                </a:pPr>
                <a:r>
                  <a:rPr lang="ja-JP" altLang="en-US" sz="14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日本</a:t>
                </a:r>
                <a:endParaRPr lang="en-US" altLang="ja-JP"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endParaRPr lang="en-US" altLang="ja-JP"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endParaRPr lang="en-US" altLang="ja-JP"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endParaRPr lang="en-US" altLang="ja-JP"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endParaRPr lang="en-US" altLang="ja-JP"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endParaRPr lang="ja-JP" altLang="en-US"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角丸四角形 57"/>
              <p:cNvSpPr/>
              <p:nvPr/>
            </p:nvSpPr>
            <p:spPr bwMode="auto">
              <a:xfrm>
                <a:off x="1763688" y="2451337"/>
                <a:ext cx="916984" cy="896521"/>
              </a:xfrm>
              <a:prstGeom prst="roundRect">
                <a:avLst>
                  <a:gd name="adj" fmla="val 12390"/>
                </a:avLst>
              </a:prstGeom>
            </p:spPr>
            <p:style>
              <a:lnRef idx="2">
                <a:schemeClr val="accent4">
                  <a:shade val="50000"/>
                </a:schemeClr>
              </a:lnRef>
              <a:fillRef idx="1">
                <a:schemeClr val="accent4"/>
              </a:fillRef>
              <a:effectRef idx="0">
                <a:schemeClr val="accent4"/>
              </a:effectRef>
              <a:fontRef idx="minor">
                <a:schemeClr val="lt1"/>
              </a:fontRef>
            </p:style>
            <p:txBody>
              <a:bodyPr lIns="0" tIns="0" rIns="0"/>
              <a:lstStyle/>
              <a:p>
                <a:pPr algn="ctr" eaLnBrk="0" hangingPunct="0">
                  <a:defRPr/>
                </a:pPr>
                <a:r>
                  <a:rPr lang="ja-JP" altLang="en-US"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ﾊﾟｰﾄﾅｰ</a:t>
                </a:r>
                <a:r>
                  <a:rPr lang="ja-JP" altLang="en-US" sz="14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a:t>
                </a:r>
                <a:endParaRPr lang="en-US" altLang="ja-JP"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endParaRPr lang="en-US" altLang="ja-JP"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endParaRPr lang="en-US" altLang="ja-JP"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endParaRPr lang="en-US" altLang="ja-JP"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endParaRPr lang="ja-JP" altLang="en-US" sz="1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bwMode="auto">
              <a:xfrm>
                <a:off x="120286" y="2760895"/>
                <a:ext cx="635921" cy="54751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0" hangingPunct="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目標達成に活用</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雲 62"/>
              <p:cNvSpPr/>
              <p:nvPr/>
            </p:nvSpPr>
            <p:spPr bwMode="auto">
              <a:xfrm>
                <a:off x="1753412" y="2692629"/>
                <a:ext cx="946380" cy="620178"/>
              </a:xfrm>
              <a:prstGeom prst="cloud">
                <a:avLst/>
              </a:prstGeom>
              <a:ln>
                <a:solidFill>
                  <a:srgbClr val="0070C0"/>
                </a:solidFill>
              </a:ln>
            </p:spPr>
            <p:style>
              <a:lnRef idx="2">
                <a:schemeClr val="accent4"/>
              </a:lnRef>
              <a:fillRef idx="1">
                <a:schemeClr val="lt1"/>
              </a:fillRef>
              <a:effectRef idx="0">
                <a:schemeClr val="accent4"/>
              </a:effectRef>
              <a:fontRef idx="minor">
                <a:schemeClr val="dk1"/>
              </a:fontRef>
            </p:style>
            <p:txBody>
              <a:bodyPr lIns="0" rIns="0" anchor="ctr"/>
              <a:lstStyle/>
              <a:p>
                <a:pPr algn="ctr" eaLnBrk="0" hangingPunct="0">
                  <a:defRPr/>
                </a:pP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正方形/長方形 1"/>
              <p:cNvSpPr>
                <a:spLocks noChangeArrowheads="1"/>
              </p:cNvSpPr>
              <p:nvPr/>
            </p:nvSpPr>
            <p:spPr bwMode="auto">
              <a:xfrm>
                <a:off x="827584" y="2578857"/>
                <a:ext cx="820358" cy="42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技術普及</a:t>
                </a:r>
                <a:endPar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r>
                  <a:rPr lang="ja-JP" altLang="en-US" sz="1200" dirty="0" err="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貢献</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正方形/長方形 2"/>
              <p:cNvSpPr>
                <a:spLocks noChangeArrowheads="1"/>
              </p:cNvSpPr>
              <p:nvPr/>
            </p:nvSpPr>
            <p:spPr bwMode="auto">
              <a:xfrm>
                <a:off x="830428" y="3069741"/>
                <a:ext cx="922984"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ｸﾚｼﾞｯﾄ</a:t>
                </a: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41" name="正方形/長方形 40"/>
          <p:cNvSpPr/>
          <p:nvPr/>
        </p:nvSpPr>
        <p:spPr>
          <a:xfrm>
            <a:off x="72141" y="522630"/>
            <a:ext cx="9744430" cy="1250186"/>
          </a:xfrm>
          <a:prstGeom prst="rect">
            <a:avLst/>
          </a:prstGeom>
          <a:noFill/>
          <a:ln w="57150" cap="flat" cmpd="sng" algn="ctr">
            <a:solidFill>
              <a:srgbClr val="0033CC"/>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kumimoji="0" lang="ja-JP" altLang="en-US" ker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左右矢印 46"/>
          <p:cNvSpPr/>
          <p:nvPr/>
        </p:nvSpPr>
        <p:spPr>
          <a:xfrm>
            <a:off x="881054" y="3214935"/>
            <a:ext cx="1029607" cy="439237"/>
          </a:xfrm>
          <a:prstGeom prst="leftRightArrow">
            <a:avLst>
              <a:gd name="adj1" fmla="val 50000"/>
              <a:gd name="adj2" fmla="val 35391"/>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ja-JP" altLang="en-US">
              <a:solidFill>
                <a:prstClr val="white"/>
              </a:solidFill>
            </a:endParaRPr>
          </a:p>
        </p:txBody>
      </p:sp>
      <p:sp>
        <p:nvSpPr>
          <p:cNvPr id="46" name="正方形/長方形 45"/>
          <p:cNvSpPr/>
          <p:nvPr/>
        </p:nvSpPr>
        <p:spPr>
          <a:xfrm>
            <a:off x="5421055" y="3816042"/>
            <a:ext cx="4485605" cy="477054"/>
          </a:xfrm>
          <a:prstGeom prst="rect">
            <a:avLst/>
          </a:prstGeom>
        </p:spPr>
        <p:txBody>
          <a:bodyPr wrap="square" lIns="36000" rIns="36000">
            <a:spAutoFit/>
          </a:bodyPr>
          <a:lstStyle/>
          <a:p>
            <a:pPr marL="171450" indent="-171450" algn="just" eaLnBrk="0" hangingPunct="0">
              <a:lnSpc>
                <a:spcPts val="1500"/>
              </a:lnSpc>
              <a:buClr>
                <a:prstClr val="black"/>
              </a:buClr>
              <a:buFont typeface="Wingdings" panose="05000000000000000000" pitchFamily="2" charset="2"/>
              <a:buChar char="l"/>
              <a:defRPr/>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アジア太平洋３Ｒ推進</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フォーラム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活用した</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コベネ</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0" hangingPunct="0">
              <a:lnSpc>
                <a:spcPts val="1500"/>
              </a:lnSpc>
              <a:buClr>
                <a:prstClr val="black"/>
              </a:buClr>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フィット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・アプローチの推進。</a:t>
            </a:r>
          </a:p>
        </p:txBody>
      </p:sp>
      <p:sp>
        <p:nvSpPr>
          <p:cNvPr id="48" name="スライド番号プレースホルダー 3"/>
          <p:cNvSpPr>
            <a:spLocks noGrp="1"/>
          </p:cNvSpPr>
          <p:nvPr>
            <p:ph type="sldNum" sz="quarter" idx="12"/>
          </p:nvPr>
        </p:nvSpPr>
        <p:spPr>
          <a:xfrm>
            <a:off x="7580106" y="6511090"/>
            <a:ext cx="2311400" cy="365125"/>
          </a:xfrm>
        </p:spPr>
        <p:txBody>
          <a:bodyPr/>
          <a:lstStyle/>
          <a:p>
            <a:fld id="{CC5CAD7A-E04C-47B2-81EE-546146B795F5}" type="slidenum">
              <a:rPr lang="ja-JP" altLang="en-US" sz="1400" smtClean="0">
                <a:solidFill>
                  <a:prstClr val="black">
                    <a:tint val="75000"/>
                  </a:prstClr>
                </a:solidFill>
              </a:rPr>
              <a:pPr/>
              <a:t>24</a:t>
            </a:fld>
            <a:endParaRPr lang="ja-JP" altLang="en-US" sz="1400" dirty="0">
              <a:solidFill>
                <a:prstClr val="black">
                  <a:tint val="75000"/>
                </a:prstClr>
              </a:solidFill>
            </a:endParaRPr>
          </a:p>
        </p:txBody>
      </p:sp>
      <p:sp>
        <p:nvSpPr>
          <p:cNvPr id="2" name="テキスト ボックス 1"/>
          <p:cNvSpPr txBox="1"/>
          <p:nvPr/>
        </p:nvSpPr>
        <p:spPr>
          <a:xfrm>
            <a:off x="22235" y="5507360"/>
            <a:ext cx="1590618" cy="153888"/>
          </a:xfrm>
          <a:prstGeom prst="rect">
            <a:avLst/>
          </a:prstGeom>
          <a:noFill/>
        </p:spPr>
        <p:txBody>
          <a:bodyPr wrap="square" lIns="0" tIns="0" rIns="0" bIns="0" rtlCol="0">
            <a:spAutoFit/>
          </a:bodyPr>
          <a:lstStyle/>
          <a:p>
            <a:pPr algn="ctr" eaLnBrk="0" hangingPunct="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日仏環境協力覚書</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署名式</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3"/>
          <p:cNvSpPr txBox="1">
            <a:spLocks noChangeArrowheads="1"/>
          </p:cNvSpPr>
          <p:nvPr/>
        </p:nvSpPr>
        <p:spPr bwMode="auto">
          <a:xfrm>
            <a:off x="782909" y="6165445"/>
            <a:ext cx="713176" cy="615553"/>
          </a:xfrm>
          <a:prstGeom prst="rect">
            <a:avLst/>
          </a:prstGeom>
          <a:solidFill>
            <a:schemeClr val="bg1">
              <a:alpha val="80000"/>
            </a:schemeClr>
          </a:solidFill>
          <a:ln>
            <a:noFill/>
          </a:ln>
          <a:extLst/>
        </p:spPr>
        <p:txBody>
          <a:bodyPr wrap="none" lIns="0" tIns="0" rIns="0" bIns="0">
            <a:no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0" hangingPunct="0"/>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ｺﾍﾞﾈﾌｨｯﾄ</a:t>
            </a: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技術実証</a:t>
            </a: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排水</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処理）</a:t>
            </a: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ｲﾝﾄﾞﾈｼｱ）</a:t>
            </a:r>
          </a:p>
        </p:txBody>
      </p:sp>
      <p:sp>
        <p:nvSpPr>
          <p:cNvPr id="82" name="角丸四角形 81"/>
          <p:cNvSpPr/>
          <p:nvPr/>
        </p:nvSpPr>
        <p:spPr bwMode="auto">
          <a:xfrm>
            <a:off x="95162" y="4457646"/>
            <a:ext cx="2567223" cy="267625"/>
          </a:xfrm>
          <a:prstGeom prst="roundRect">
            <a:avLst>
              <a:gd name="adj" fmla="val 23995"/>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二国間政策協調の推進</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950948" y="2964967"/>
            <a:ext cx="895819" cy="561692"/>
          </a:xfrm>
          <a:prstGeom prst="rect">
            <a:avLst/>
          </a:prstGeom>
        </p:spPr>
        <p:txBody>
          <a:bodyPr wrap="square">
            <a:spAutoFit/>
          </a:bodyPr>
          <a:lstStyle/>
          <a:p>
            <a:pPr algn="ctr" eaLnBrk="0" hangingPunct="0">
              <a:lnSpc>
                <a:spcPts val="12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温室効果</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lnSpc>
                <a:spcPts val="12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ガスを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lnSpc>
                <a:spcPts val="12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89" name="正方形/長方形 7"/>
          <p:cNvSpPr>
            <a:spLocks noChangeArrowheads="1"/>
          </p:cNvSpPr>
          <p:nvPr/>
        </p:nvSpPr>
        <p:spPr bwMode="auto">
          <a:xfrm>
            <a:off x="4303239" y="3243088"/>
            <a:ext cx="923330" cy="369332"/>
          </a:xfrm>
          <a:prstGeom prst="rect">
            <a:avLst/>
          </a:prstGeom>
          <a:solidFill>
            <a:schemeClr val="lt1">
              <a:alpha val="82000"/>
            </a:schemeClr>
          </a:solidFill>
          <a:ln>
            <a:noFill/>
          </a:ln>
          <a:extLst/>
        </p:spPr>
        <p:txBody>
          <a:bodyPr wrap="none" lIns="0" tIns="0" rIns="0" bIns="0">
            <a:spAutoFit/>
          </a:bodyPr>
          <a:lstStyle/>
          <a:p>
            <a:pPr marL="0" lvl="2" algn="ctr" eaLnBrk="0" hangingPunct="0">
              <a:tabLst>
                <a:tab pos="0" algn="l"/>
              </a:tabLst>
            </a:pP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高効率変圧器</a:t>
            </a:r>
            <a:endPar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0" lvl="2" algn="ctr" eaLnBrk="0" hangingPunct="0">
              <a:tabLst>
                <a:tab pos="0" algn="l"/>
              </a:tabLst>
            </a:pPr>
            <a:r>
              <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ﾍﾞﾄﾅﾑ</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7"/>
          <p:cNvSpPr>
            <a:spLocks noChangeArrowheads="1"/>
          </p:cNvSpPr>
          <p:nvPr/>
        </p:nvSpPr>
        <p:spPr bwMode="auto">
          <a:xfrm>
            <a:off x="3146421" y="3243707"/>
            <a:ext cx="923330" cy="369332"/>
          </a:xfrm>
          <a:prstGeom prst="rect">
            <a:avLst/>
          </a:prstGeom>
          <a:solidFill>
            <a:schemeClr val="lt1">
              <a:alpha val="82000"/>
            </a:schemeClr>
          </a:solidFill>
          <a:ln>
            <a:noFill/>
          </a:ln>
          <a:extLst/>
        </p:spPr>
        <p:txBody>
          <a:bodyPr wrap="none" lIns="0" tIns="0" rIns="0" bIns="0">
            <a:spAutoFit/>
          </a:bodyPr>
          <a:lstStyle/>
          <a:p>
            <a:pPr marL="0" lvl="2" algn="ctr" eaLnBrk="0" hangingPunct="0">
              <a:tabLst>
                <a:tab pos="0" algn="l"/>
              </a:tabLst>
            </a:pPr>
            <a:r>
              <a:rPr lang="ja-JP" altLang="en-US" sz="1200" dirty="0" smtClean="0">
                <a:solidFill>
                  <a:srgbClr val="000000"/>
                </a:solidFill>
                <a:latin typeface="メイリオ" pitchFamily="50" charset="-128"/>
                <a:ea typeface="メイリオ" pitchFamily="50" charset="-128"/>
                <a:cs typeface="メイリオ" pitchFamily="50" charset="-128"/>
              </a:rPr>
              <a:t>高効率冷凍機</a:t>
            </a:r>
            <a:endParaRPr lang="en-US" altLang="ja-JP" sz="1200" dirty="0" smtClean="0">
              <a:solidFill>
                <a:srgbClr val="000000"/>
              </a:solidFill>
              <a:latin typeface="メイリオ" pitchFamily="50" charset="-128"/>
              <a:ea typeface="メイリオ" pitchFamily="50" charset="-128"/>
              <a:cs typeface="メイリオ" pitchFamily="50" charset="-128"/>
            </a:endParaRPr>
          </a:p>
          <a:p>
            <a:pPr marL="0" lvl="2" algn="ctr" eaLnBrk="0" hangingPunct="0">
              <a:tabLst>
                <a:tab pos="0" algn="l"/>
              </a:tabLst>
            </a:pPr>
            <a:r>
              <a:rPr lang="en-US" altLang="ja-JP" sz="1200" dirty="0" smtClean="0">
                <a:solidFill>
                  <a:srgbClr val="000000"/>
                </a:solidFill>
                <a:latin typeface="メイリオ" pitchFamily="50" charset="-128"/>
                <a:ea typeface="メイリオ" pitchFamily="50" charset="-128"/>
                <a:cs typeface="メイリオ" pitchFamily="50" charset="-128"/>
              </a:rPr>
              <a:t>(</a:t>
            </a:r>
            <a:r>
              <a:rPr lang="ja-JP" altLang="en-US" sz="1200" dirty="0" smtClean="0">
                <a:solidFill>
                  <a:srgbClr val="000000"/>
                </a:solidFill>
                <a:latin typeface="メイリオ" pitchFamily="50" charset="-128"/>
                <a:ea typeface="メイリオ" pitchFamily="50" charset="-128"/>
                <a:cs typeface="メイリオ" pitchFamily="50" charset="-128"/>
              </a:rPr>
              <a:t>ｲﾝﾄﾞﾈｼｱ</a:t>
            </a:r>
            <a:r>
              <a:rPr lang="en-US" altLang="ja-JP" sz="1200" dirty="0">
                <a:solidFill>
                  <a:srgbClr val="000000"/>
                </a:solidFill>
                <a:latin typeface="メイリオ" pitchFamily="50" charset="-128"/>
                <a:ea typeface="メイリオ" pitchFamily="50" charset="-128"/>
                <a:cs typeface="メイリオ" pitchFamily="50" charset="-128"/>
              </a:rPr>
              <a:t>)</a:t>
            </a:r>
          </a:p>
        </p:txBody>
      </p:sp>
      <p:sp>
        <p:nvSpPr>
          <p:cNvPr id="42" name="正方形/長方形 41"/>
          <p:cNvSpPr/>
          <p:nvPr/>
        </p:nvSpPr>
        <p:spPr>
          <a:xfrm>
            <a:off x="145121" y="548680"/>
            <a:ext cx="9800434" cy="12241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anchor="ctr"/>
          <a:lstStyle/>
          <a:p>
            <a:pPr marL="285750" indent="-196850">
              <a:buClr>
                <a:prstClr val="black"/>
              </a:buClr>
              <a:buFont typeface="Wingdings" panose="05000000000000000000" pitchFamily="2" charset="2"/>
              <a:buChar char="l"/>
              <a:defRPr/>
            </a:pPr>
            <a:r>
              <a:rPr kumimoji="0" lang="ja-JP" altLang="en-US" sz="1600" b="1" u="sng"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二</a:t>
            </a:r>
            <a:r>
              <a:rPr kumimoji="0" lang="ja-JP" altLang="en-US" sz="1600" b="1" u="sng"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国間、地域</a:t>
            </a:r>
            <a:r>
              <a:rPr kumimoji="0" lang="ja-JP" altLang="en-US" sz="1600" b="1" u="sng"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、多国間の全てのフェーズ</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kumimoji="0" lang="ja-JP" altLang="en-US" sz="1600" kern="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u="sng"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あらゆるチャネル</a:t>
            </a:r>
            <a:r>
              <a:rPr kumimoji="0" lang="ja-JP" altLang="en-US" sz="1600" kern="0" dirty="0" smtClean="0">
                <a:solidFill>
                  <a:sysClr val="windowText" lastClr="000000">
                    <a:hueOff val="0"/>
                    <a:satOff val="0"/>
                    <a:lumOff val="0"/>
                    <a:alphaOff val="0"/>
                  </a:sysClr>
                </a:solidFill>
                <a:latin typeface="Meiryo UI" panose="020B0604030504040204" pitchFamily="50" charset="-128"/>
                <a:ea typeface="Meiryo UI" panose="020B0604030504040204" pitchFamily="50" charset="-128"/>
                <a:cs typeface="Meiryo UI" panose="020B0604030504040204" pitchFamily="50" charset="-128"/>
              </a:rPr>
              <a:t>を通じた</a:t>
            </a:r>
            <a:r>
              <a:rPr kumimoji="0" lang="ja-JP" altLang="en-US" sz="1600" b="1" u="sng"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重層的な環境外交</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目指す。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196850">
              <a:buClr>
                <a:prstClr val="black"/>
              </a:buClr>
              <a:buFont typeface="Wingdings" panose="05000000000000000000" pitchFamily="2" charset="2"/>
              <a:buChar char="l"/>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国際協力の強化等を内容とする</a:t>
            </a:r>
            <a:r>
              <a:rPr kumimoji="0" lang="ja-JP" altLang="en-US" sz="1600" b="1" u="sng"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地球温暖化対策推進法の改正</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177800">
              <a:buClr>
                <a:prstClr val="black"/>
              </a:buClr>
              <a:buFont typeface="Wingdings" panose="05000000000000000000" pitchFamily="2" charset="2"/>
              <a:buChar char="l"/>
              <a:defRPr/>
            </a:pPr>
            <a:r>
              <a:rPr kumimoji="0" lang="ja-JP" altLang="en-US" sz="1600" kern="0" dirty="0" smtClean="0">
                <a:solidFill>
                  <a:prstClr val="black"/>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各国大臣・大使等との対話による</a:t>
            </a:r>
            <a:r>
              <a:rPr kumimoji="0" lang="ja-JP" altLang="en-US" sz="1600" b="1" u="sng" kern="0" dirty="0" smtClean="0">
                <a:solidFill>
                  <a:srgbClr val="FF0000"/>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トップ外交を展開</a:t>
            </a:r>
            <a:r>
              <a:rPr kumimoji="0" lang="ja-JP" altLang="en-US" sz="1600" kern="0" dirty="0" smtClean="0">
                <a:solidFill>
                  <a:prstClr val="black"/>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u="sng" kern="0" dirty="0" smtClean="0">
                <a:solidFill>
                  <a:srgbClr val="FF0000"/>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TEMM</a:t>
            </a:r>
            <a:r>
              <a:rPr kumimoji="0" lang="ja-JP" altLang="en-US" sz="1600" b="1" u="sng" kern="0" dirty="0" smtClean="0">
                <a:solidFill>
                  <a:srgbClr val="FF0000"/>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や</a:t>
            </a:r>
            <a:r>
              <a:rPr kumimoji="0" lang="en-US" altLang="ja-JP" sz="1600" b="1" u="sng" kern="0" dirty="0" smtClean="0">
                <a:solidFill>
                  <a:srgbClr val="FF0000"/>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G</a:t>
            </a:r>
            <a:r>
              <a:rPr kumimoji="0" lang="ja-JP" altLang="en-US" sz="1600" b="1" u="sng" kern="0" dirty="0" smtClean="0">
                <a:solidFill>
                  <a:srgbClr val="FF0000"/>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７等</a:t>
            </a:r>
            <a:r>
              <a:rPr kumimoji="0" lang="ja-JP" altLang="en-US" sz="1600" kern="0" dirty="0" smtClean="0">
                <a:solidFill>
                  <a:prstClr val="black"/>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を通じ、世界の環境政策を牽引。</a:t>
            </a:r>
            <a:endParaRPr kumimoji="0" lang="en-US" altLang="ja-JP" sz="1600" kern="0" dirty="0" smtClean="0">
              <a:solidFill>
                <a:prstClr val="black"/>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endParaRPr>
          </a:p>
          <a:p>
            <a:pPr marL="88900">
              <a:buClr>
                <a:prstClr val="black"/>
              </a:buClr>
              <a:defRPr/>
            </a:pPr>
            <a:r>
              <a:rPr kumimoji="0" lang="ja-JP" altLang="en-US" sz="1600" kern="0" dirty="0">
                <a:solidFill>
                  <a:prstClr val="black"/>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b="1" u="sng" kern="0" dirty="0" smtClean="0">
                <a:solidFill>
                  <a:srgbClr val="FF0000"/>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JCM</a:t>
            </a:r>
            <a:r>
              <a:rPr kumimoji="0" lang="ja-JP" altLang="en-US" sz="1600" kern="0" dirty="0" smtClean="0">
                <a:solidFill>
                  <a:sysClr val="windowText" lastClr="000000">
                    <a:hueOff val="0"/>
                    <a:satOff val="0"/>
                    <a:lumOff val="0"/>
                    <a:alphaOff val="0"/>
                  </a:sysClr>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等を一層強力に推進し、</a:t>
            </a:r>
            <a:r>
              <a:rPr kumimoji="0" lang="ja-JP" altLang="en-US" sz="1600" kern="0" dirty="0" smtClean="0">
                <a:solidFill>
                  <a:prstClr val="black"/>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世界全体での抜本的な温室効果ガス削減に貢献</a:t>
            </a:r>
            <a:r>
              <a:rPr kumimoji="0" lang="ja-JP" altLang="en-US" sz="1600" kern="0" dirty="0" smtClean="0">
                <a:solidFill>
                  <a:sysClr val="windowText" lastClr="000000">
                    <a:hueOff val="0"/>
                    <a:satOff val="0"/>
                    <a:lumOff val="0"/>
                    <a:alphaOff val="0"/>
                  </a:sysClr>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ysClr val="windowText" lastClr="000000">
                  <a:hueOff val="0"/>
                  <a:satOff val="0"/>
                  <a:lumOff val="0"/>
                  <a:alphaOff val="0"/>
                </a:sysClr>
              </a:solidFill>
              <a:effectLst>
                <a:glow>
                  <a:prstClr val="white"/>
                </a:glo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Picture 3" descr="C:\Users\mbsmx187\Downloads\_DX_52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5864" y="4784579"/>
            <a:ext cx="1997925" cy="1228993"/>
          </a:xfrm>
          <a:prstGeom prst="rect">
            <a:avLst/>
          </a:prstGeom>
          <a:noFill/>
          <a:extLst>
            <a:ext uri="{909E8E84-426E-40DD-AFC4-6F175D3DCCD1}">
              <a14:hiddenFill xmlns:a14="http://schemas.microsoft.com/office/drawing/2010/main">
                <a:solidFill>
                  <a:srgbClr val="FFFFFF"/>
                </a:solidFill>
              </a14:hiddenFill>
            </a:ext>
          </a:extLst>
        </p:spPr>
      </p:pic>
      <p:pic>
        <p:nvPicPr>
          <p:cNvPr id="50" name="図 49" descr="IMG_0394"/>
          <p:cNvPicPr>
            <a:picLocks noChangeAspect="1" noChangeArrowheads="1"/>
          </p:cNvPicPr>
          <p:nvPr/>
        </p:nvPicPr>
        <p:blipFill>
          <a:blip r:embed="rId8" cstate="print">
            <a:extLst>
              <a:ext uri="{28A0092B-C50C-407E-A947-70E740481C1C}">
                <a14:useLocalDpi xmlns:a14="http://schemas.microsoft.com/office/drawing/2010/main" val="0"/>
              </a:ext>
            </a:extLst>
          </a:blip>
          <a:srcRect t="261" r="7355" b="8279"/>
          <a:stretch>
            <a:fillRect/>
          </a:stretch>
        </p:blipFill>
        <p:spPr bwMode="auto">
          <a:xfrm>
            <a:off x="8099267" y="2204991"/>
            <a:ext cx="1690272" cy="116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テキスト ボックス 51"/>
          <p:cNvSpPr txBox="1"/>
          <p:nvPr/>
        </p:nvSpPr>
        <p:spPr>
          <a:xfrm>
            <a:off x="8671155" y="3196418"/>
            <a:ext cx="1274400" cy="169277"/>
          </a:xfrm>
          <a:prstGeom prst="rect">
            <a:avLst/>
          </a:prstGeom>
          <a:noFill/>
        </p:spPr>
        <p:txBody>
          <a:bodyPr wrap="square" lIns="0" tIns="0" rIns="0" bIns="0" rtlCol="0">
            <a:spAutoFit/>
          </a:bodyPr>
          <a:lstStyle/>
          <a:p>
            <a:pPr algn="ctr" eaLnBrk="0" hangingPunct="0"/>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TEMM</a:t>
            </a: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8032992" y="6021415"/>
            <a:ext cx="1600528" cy="161583"/>
          </a:xfrm>
          <a:prstGeom prst="rect">
            <a:avLst/>
          </a:prstGeom>
          <a:noFill/>
        </p:spPr>
        <p:txBody>
          <a:bodyPr wrap="square" lIns="0" tIns="0" rIns="0" bIns="0" rtlCol="0">
            <a:spAutoFit/>
          </a:bodyPr>
          <a:lstStyle/>
          <a:p>
            <a:pPr algn="ctr" eaLnBrk="0" hangingPunct="0"/>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富山環境大臣会合</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4217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a:xfrm>
            <a:off x="3" y="0"/>
            <a:ext cx="9885363" cy="476672"/>
          </a:xfrm>
          <a:prstGeom prst="roundRect">
            <a:avLst>
              <a:gd name="adj" fmla="val 0"/>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暮らし</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を支える未来の技術を</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創る</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2374" y="548680"/>
            <a:ext cx="9845807" cy="954108"/>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5034180" y="4725144"/>
            <a:ext cx="4755360" cy="208823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eaLnBrk="0" fontAlgn="auto" hangingPunct="0">
              <a:spcBef>
                <a:spcPts val="0"/>
              </a:spcBef>
              <a:spcAft>
                <a:spcPts val="0"/>
              </a:spcAft>
              <a:defRPr/>
            </a:pPr>
            <a:endParaRPr lang="ja-JP" altLang="en-US">
              <a:ln w="38100">
                <a:solidFill>
                  <a:srgbClr val="00B050"/>
                </a:solidFill>
              </a:ln>
              <a:solidFill>
                <a:prstClr val="white"/>
              </a:solidFill>
            </a:endParaRPr>
          </a:p>
        </p:txBody>
      </p:sp>
      <p:sp>
        <p:nvSpPr>
          <p:cNvPr id="48" name="正方形/長方形 47"/>
          <p:cNvSpPr/>
          <p:nvPr/>
        </p:nvSpPr>
        <p:spPr>
          <a:xfrm>
            <a:off x="5034177" y="4293756"/>
            <a:ext cx="4755359" cy="43204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eaLnBrk="0" fontAlgn="auto" hangingPunct="0">
              <a:spcBef>
                <a:spcPts val="0"/>
              </a:spcBef>
              <a:spcAft>
                <a:spcPts val="0"/>
              </a:spcAft>
              <a:defRPr/>
            </a:pPr>
            <a:endParaRPr lang="ja-JP" altLang="en-US">
              <a:solidFill>
                <a:prstClr val="white"/>
              </a:solidFill>
            </a:endParaRPr>
          </a:p>
        </p:txBody>
      </p:sp>
      <p:sp>
        <p:nvSpPr>
          <p:cNvPr id="49" name="Rectangle 2"/>
          <p:cNvSpPr/>
          <p:nvPr/>
        </p:nvSpPr>
        <p:spPr>
          <a:xfrm>
            <a:off x="4874997" y="4293757"/>
            <a:ext cx="4992554" cy="40007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lIns="91407" tIns="45704" rIns="91407" bIns="45704">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034" algn="l" rtl="0" fontAlgn="base">
              <a:spcBef>
                <a:spcPct val="0"/>
              </a:spcBef>
              <a:spcAft>
                <a:spcPct val="0"/>
              </a:spcAft>
              <a:defRPr kumimoji="1" kern="1200">
                <a:solidFill>
                  <a:schemeClr val="lt1"/>
                </a:solidFill>
                <a:latin typeface="+mn-lt"/>
                <a:ea typeface="+mn-ea"/>
                <a:cs typeface="+mn-cs"/>
              </a:defRPr>
            </a:lvl2pPr>
            <a:lvl3pPr marL="914070" algn="l" rtl="0" fontAlgn="base">
              <a:spcBef>
                <a:spcPct val="0"/>
              </a:spcBef>
              <a:spcAft>
                <a:spcPct val="0"/>
              </a:spcAft>
              <a:defRPr kumimoji="1" kern="1200">
                <a:solidFill>
                  <a:schemeClr val="lt1"/>
                </a:solidFill>
                <a:latin typeface="+mn-lt"/>
                <a:ea typeface="+mn-ea"/>
                <a:cs typeface="+mn-cs"/>
              </a:defRPr>
            </a:lvl3pPr>
            <a:lvl4pPr marL="1371106" algn="l" rtl="0" fontAlgn="base">
              <a:spcBef>
                <a:spcPct val="0"/>
              </a:spcBef>
              <a:spcAft>
                <a:spcPct val="0"/>
              </a:spcAft>
              <a:defRPr kumimoji="1" kern="1200">
                <a:solidFill>
                  <a:schemeClr val="lt1"/>
                </a:solidFill>
                <a:latin typeface="+mn-lt"/>
                <a:ea typeface="+mn-ea"/>
                <a:cs typeface="+mn-cs"/>
              </a:defRPr>
            </a:lvl4pPr>
            <a:lvl5pPr marL="1828140" algn="l" rtl="0" fontAlgn="base">
              <a:spcBef>
                <a:spcPct val="0"/>
              </a:spcBef>
              <a:spcAft>
                <a:spcPct val="0"/>
              </a:spcAft>
              <a:defRPr kumimoji="1" kern="1200">
                <a:solidFill>
                  <a:schemeClr val="lt1"/>
                </a:solidFill>
                <a:latin typeface="+mn-lt"/>
                <a:ea typeface="+mn-ea"/>
                <a:cs typeface="+mn-cs"/>
              </a:defRPr>
            </a:lvl5pPr>
            <a:lvl6pPr marL="2285176" algn="l" defTabSz="914070" rtl="0" eaLnBrk="1" latinLnBrk="0" hangingPunct="1">
              <a:defRPr kumimoji="1" kern="1200">
                <a:solidFill>
                  <a:schemeClr val="lt1"/>
                </a:solidFill>
                <a:latin typeface="+mn-lt"/>
                <a:ea typeface="+mn-ea"/>
                <a:cs typeface="+mn-cs"/>
              </a:defRPr>
            </a:lvl6pPr>
            <a:lvl7pPr marL="2742211" algn="l" defTabSz="914070" rtl="0" eaLnBrk="1" latinLnBrk="0" hangingPunct="1">
              <a:defRPr kumimoji="1" kern="1200">
                <a:solidFill>
                  <a:schemeClr val="lt1"/>
                </a:solidFill>
                <a:latin typeface="+mn-lt"/>
                <a:ea typeface="+mn-ea"/>
                <a:cs typeface="+mn-cs"/>
              </a:defRPr>
            </a:lvl7pPr>
            <a:lvl8pPr marL="3199246" algn="l" defTabSz="914070" rtl="0" eaLnBrk="1" latinLnBrk="0" hangingPunct="1">
              <a:defRPr kumimoji="1" kern="1200">
                <a:solidFill>
                  <a:schemeClr val="lt1"/>
                </a:solidFill>
                <a:latin typeface="+mn-lt"/>
                <a:ea typeface="+mn-ea"/>
                <a:cs typeface="+mn-cs"/>
              </a:defRPr>
            </a:lvl8pPr>
            <a:lvl9pPr marL="3656281" algn="l" defTabSz="914070" rtl="0" eaLnBrk="1" latinLnBrk="0" hangingPunct="1">
              <a:defRPr kumimoji="1" kern="1200">
                <a:solidFill>
                  <a:schemeClr val="lt1"/>
                </a:solidFill>
                <a:latin typeface="+mn-lt"/>
                <a:ea typeface="+mn-ea"/>
                <a:cs typeface="+mn-cs"/>
              </a:defRPr>
            </a:lvl9pPr>
          </a:lstStyle>
          <a:p>
            <a:pPr algn="ctr" defTabSz="1280160" eaLnBrk="0" hangingPunct="0">
              <a:defRPr/>
            </a:pP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クリーンな水素サプライチェーンの構築</a:t>
            </a:r>
            <a:endParaRPr 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8"/>
          <p:cNvSpPr txBox="1">
            <a:spLocks noChangeArrowheads="1"/>
          </p:cNvSpPr>
          <p:nvPr/>
        </p:nvSpPr>
        <p:spPr bwMode="auto">
          <a:xfrm>
            <a:off x="5066674" y="4869160"/>
            <a:ext cx="4177159" cy="73866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177800" indent="-177800" defTabSz="1280160" eaLnBrk="1" fontAlgn="auto" hangingPunct="1">
              <a:spcBef>
                <a:spcPts val="0"/>
              </a:spcBef>
              <a:spcAft>
                <a:spcPts val="0"/>
              </a:spcAft>
              <a:buFont typeface="Wingdings" panose="05000000000000000000" pitchFamily="2" charset="2"/>
              <a:buChar char="Ø"/>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再エネ由来水素の活用により、</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eaLnBrk="1" fontAlgn="auto" hangingPunct="1">
              <a:spcBef>
                <a:spcPts val="0"/>
              </a:spcBef>
              <a:spcAft>
                <a:spcPts val="0"/>
              </a:spcAft>
              <a:defRPr/>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製造から貯蔵</a:t>
            </a:r>
            <a:r>
              <a:rPr lang="ja-JP" altLang="en-US"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輸送、利用までの</a:t>
            </a:r>
            <a:endParaRPr lang="en-US" altLang="ja-JP"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1280160" eaLnBrk="1" fontAlgn="auto" hangingPunct="1">
              <a:spcBef>
                <a:spcPts val="0"/>
              </a:spcBef>
              <a:spcAft>
                <a:spcPts val="0"/>
              </a:spcAft>
              <a:defRPr/>
            </a:pPr>
            <a:r>
              <a:rPr lang="ja-JP" altLang="en-US" sz="1400"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水素サプライチェーン全体の低炭素化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27771" y="4645288"/>
            <a:ext cx="4755360" cy="2168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eaLnBrk="0" fontAlgn="auto" hangingPunct="0">
              <a:spcBef>
                <a:spcPts val="0"/>
              </a:spcBef>
              <a:spcAft>
                <a:spcPts val="0"/>
              </a:spcAft>
              <a:defRPr/>
            </a:pPr>
            <a:endParaRPr lang="ja-JP" altLang="en-US">
              <a:ln w="38100">
                <a:solidFill>
                  <a:srgbClr val="00B050"/>
                </a:solidFill>
              </a:ln>
              <a:solidFill>
                <a:prstClr val="white"/>
              </a:solidFill>
            </a:endParaRPr>
          </a:p>
        </p:txBody>
      </p:sp>
      <p:sp>
        <p:nvSpPr>
          <p:cNvPr id="57" name="正方形/長方形 56"/>
          <p:cNvSpPr/>
          <p:nvPr/>
        </p:nvSpPr>
        <p:spPr>
          <a:xfrm>
            <a:off x="127771" y="4293756"/>
            <a:ext cx="4755359" cy="4320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eaLnBrk="0" fontAlgn="auto" hangingPunct="0">
              <a:spcBef>
                <a:spcPts val="0"/>
              </a:spcBef>
              <a:spcAft>
                <a:spcPts val="0"/>
              </a:spcAft>
              <a:defRPr/>
            </a:pPr>
            <a:endParaRPr lang="ja-JP" altLang="en-US">
              <a:solidFill>
                <a:prstClr val="white"/>
              </a:solidFill>
            </a:endParaRPr>
          </a:p>
        </p:txBody>
      </p:sp>
      <p:sp>
        <p:nvSpPr>
          <p:cNvPr id="58" name="Rectangle 2"/>
          <p:cNvSpPr/>
          <p:nvPr/>
        </p:nvSpPr>
        <p:spPr>
          <a:xfrm>
            <a:off x="-117563" y="4325726"/>
            <a:ext cx="3449902" cy="40007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lIns="91407" tIns="45704" rIns="91407" bIns="45704">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034" algn="l" rtl="0" fontAlgn="base">
              <a:spcBef>
                <a:spcPct val="0"/>
              </a:spcBef>
              <a:spcAft>
                <a:spcPct val="0"/>
              </a:spcAft>
              <a:defRPr kumimoji="1" kern="1200">
                <a:solidFill>
                  <a:schemeClr val="lt1"/>
                </a:solidFill>
                <a:latin typeface="+mn-lt"/>
                <a:ea typeface="+mn-ea"/>
                <a:cs typeface="+mn-cs"/>
              </a:defRPr>
            </a:lvl2pPr>
            <a:lvl3pPr marL="914070" algn="l" rtl="0" fontAlgn="base">
              <a:spcBef>
                <a:spcPct val="0"/>
              </a:spcBef>
              <a:spcAft>
                <a:spcPct val="0"/>
              </a:spcAft>
              <a:defRPr kumimoji="1" kern="1200">
                <a:solidFill>
                  <a:schemeClr val="lt1"/>
                </a:solidFill>
                <a:latin typeface="+mn-lt"/>
                <a:ea typeface="+mn-ea"/>
                <a:cs typeface="+mn-cs"/>
              </a:defRPr>
            </a:lvl3pPr>
            <a:lvl4pPr marL="1371106" algn="l" rtl="0" fontAlgn="base">
              <a:spcBef>
                <a:spcPct val="0"/>
              </a:spcBef>
              <a:spcAft>
                <a:spcPct val="0"/>
              </a:spcAft>
              <a:defRPr kumimoji="1" kern="1200">
                <a:solidFill>
                  <a:schemeClr val="lt1"/>
                </a:solidFill>
                <a:latin typeface="+mn-lt"/>
                <a:ea typeface="+mn-ea"/>
                <a:cs typeface="+mn-cs"/>
              </a:defRPr>
            </a:lvl4pPr>
            <a:lvl5pPr marL="1828140" algn="l" rtl="0" fontAlgn="base">
              <a:spcBef>
                <a:spcPct val="0"/>
              </a:spcBef>
              <a:spcAft>
                <a:spcPct val="0"/>
              </a:spcAft>
              <a:defRPr kumimoji="1" kern="1200">
                <a:solidFill>
                  <a:schemeClr val="lt1"/>
                </a:solidFill>
                <a:latin typeface="+mn-lt"/>
                <a:ea typeface="+mn-ea"/>
                <a:cs typeface="+mn-cs"/>
              </a:defRPr>
            </a:lvl5pPr>
            <a:lvl6pPr marL="2285176" algn="l" defTabSz="914070" rtl="0" eaLnBrk="1" latinLnBrk="0" hangingPunct="1">
              <a:defRPr kumimoji="1" kern="1200">
                <a:solidFill>
                  <a:schemeClr val="lt1"/>
                </a:solidFill>
                <a:latin typeface="+mn-lt"/>
                <a:ea typeface="+mn-ea"/>
                <a:cs typeface="+mn-cs"/>
              </a:defRPr>
            </a:lvl6pPr>
            <a:lvl7pPr marL="2742211" algn="l" defTabSz="914070" rtl="0" eaLnBrk="1" latinLnBrk="0" hangingPunct="1">
              <a:defRPr kumimoji="1" kern="1200">
                <a:solidFill>
                  <a:schemeClr val="lt1"/>
                </a:solidFill>
                <a:latin typeface="+mn-lt"/>
                <a:ea typeface="+mn-ea"/>
                <a:cs typeface="+mn-cs"/>
              </a:defRPr>
            </a:lvl7pPr>
            <a:lvl8pPr marL="3199246" algn="l" defTabSz="914070" rtl="0" eaLnBrk="1" latinLnBrk="0" hangingPunct="1">
              <a:defRPr kumimoji="1" kern="1200">
                <a:solidFill>
                  <a:schemeClr val="lt1"/>
                </a:solidFill>
                <a:latin typeface="+mn-lt"/>
                <a:ea typeface="+mn-ea"/>
                <a:cs typeface="+mn-cs"/>
              </a:defRPr>
            </a:lvl8pPr>
            <a:lvl9pPr marL="3656281" algn="l" defTabSz="914070" rtl="0" eaLnBrk="1" latinLnBrk="0" hangingPunct="1">
              <a:defRPr kumimoji="1" kern="1200">
                <a:solidFill>
                  <a:schemeClr val="lt1"/>
                </a:solidFill>
                <a:latin typeface="+mn-lt"/>
                <a:ea typeface="+mn-ea"/>
                <a:cs typeface="+mn-cs"/>
              </a:defRPr>
            </a:lvl9pPr>
          </a:lstStyle>
          <a:p>
            <a:pPr algn="ctr" defTabSz="1280160" eaLnBrk="0" hangingPunct="0">
              <a:defRPr/>
            </a:pP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ZEH</a:t>
            </a:r>
            <a:r>
              <a:rPr lang="en-US" altLang="ja-JP" sz="1200" b="1" baseline="70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baseline="70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の市場拡大</a:t>
            </a:r>
            <a:endParaRPr 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5042318" y="2052343"/>
            <a:ext cx="4755360" cy="2168747"/>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eaLnBrk="0" fontAlgn="auto" hangingPunct="0">
              <a:spcBef>
                <a:spcPts val="0"/>
              </a:spcBef>
              <a:spcAft>
                <a:spcPts val="0"/>
              </a:spcAft>
              <a:defRPr/>
            </a:pPr>
            <a:endParaRPr lang="ja-JP" altLang="en-US">
              <a:ln w="38100">
                <a:solidFill>
                  <a:srgbClr val="00B050"/>
                </a:solidFill>
              </a:ln>
              <a:solidFill>
                <a:prstClr val="white"/>
              </a:solidFill>
            </a:endParaRPr>
          </a:p>
        </p:txBody>
      </p:sp>
      <p:sp>
        <p:nvSpPr>
          <p:cNvPr id="66" name="正方形/長方形 65"/>
          <p:cNvSpPr/>
          <p:nvPr/>
        </p:nvSpPr>
        <p:spPr>
          <a:xfrm>
            <a:off x="5042324" y="1628801"/>
            <a:ext cx="4755359" cy="43204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eaLnBrk="0" fontAlgn="auto" hangingPunct="0">
              <a:spcBef>
                <a:spcPts val="0"/>
              </a:spcBef>
              <a:spcAft>
                <a:spcPts val="0"/>
              </a:spcAft>
              <a:defRPr/>
            </a:pPr>
            <a:endParaRPr lang="ja-JP" altLang="en-US">
              <a:solidFill>
                <a:prstClr val="white"/>
              </a:solidFill>
            </a:endParaRPr>
          </a:p>
        </p:txBody>
      </p:sp>
      <p:sp>
        <p:nvSpPr>
          <p:cNvPr id="67" name="Rectangle 2"/>
          <p:cNvSpPr/>
          <p:nvPr/>
        </p:nvSpPr>
        <p:spPr>
          <a:xfrm>
            <a:off x="4943619" y="1628802"/>
            <a:ext cx="4533884" cy="40007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lIns="91407" tIns="45704" rIns="91407" bIns="45704">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034" algn="l" rtl="0" fontAlgn="base">
              <a:spcBef>
                <a:spcPct val="0"/>
              </a:spcBef>
              <a:spcAft>
                <a:spcPct val="0"/>
              </a:spcAft>
              <a:defRPr kumimoji="1" kern="1200">
                <a:solidFill>
                  <a:schemeClr val="lt1"/>
                </a:solidFill>
                <a:latin typeface="+mn-lt"/>
                <a:ea typeface="+mn-ea"/>
                <a:cs typeface="+mn-cs"/>
              </a:defRPr>
            </a:lvl2pPr>
            <a:lvl3pPr marL="914070" algn="l" rtl="0" fontAlgn="base">
              <a:spcBef>
                <a:spcPct val="0"/>
              </a:spcBef>
              <a:spcAft>
                <a:spcPct val="0"/>
              </a:spcAft>
              <a:defRPr kumimoji="1" kern="1200">
                <a:solidFill>
                  <a:schemeClr val="lt1"/>
                </a:solidFill>
                <a:latin typeface="+mn-lt"/>
                <a:ea typeface="+mn-ea"/>
                <a:cs typeface="+mn-cs"/>
              </a:defRPr>
            </a:lvl3pPr>
            <a:lvl4pPr marL="1371106" algn="l" rtl="0" fontAlgn="base">
              <a:spcBef>
                <a:spcPct val="0"/>
              </a:spcBef>
              <a:spcAft>
                <a:spcPct val="0"/>
              </a:spcAft>
              <a:defRPr kumimoji="1" kern="1200">
                <a:solidFill>
                  <a:schemeClr val="lt1"/>
                </a:solidFill>
                <a:latin typeface="+mn-lt"/>
                <a:ea typeface="+mn-ea"/>
                <a:cs typeface="+mn-cs"/>
              </a:defRPr>
            </a:lvl4pPr>
            <a:lvl5pPr marL="1828140" algn="l" rtl="0" fontAlgn="base">
              <a:spcBef>
                <a:spcPct val="0"/>
              </a:spcBef>
              <a:spcAft>
                <a:spcPct val="0"/>
              </a:spcAft>
              <a:defRPr kumimoji="1" kern="1200">
                <a:solidFill>
                  <a:schemeClr val="lt1"/>
                </a:solidFill>
                <a:latin typeface="+mn-lt"/>
                <a:ea typeface="+mn-ea"/>
                <a:cs typeface="+mn-cs"/>
              </a:defRPr>
            </a:lvl5pPr>
            <a:lvl6pPr marL="2285176" algn="l" defTabSz="914070" rtl="0" eaLnBrk="1" latinLnBrk="0" hangingPunct="1">
              <a:defRPr kumimoji="1" kern="1200">
                <a:solidFill>
                  <a:schemeClr val="lt1"/>
                </a:solidFill>
                <a:latin typeface="+mn-lt"/>
                <a:ea typeface="+mn-ea"/>
                <a:cs typeface="+mn-cs"/>
              </a:defRPr>
            </a:lvl6pPr>
            <a:lvl7pPr marL="2742211" algn="l" defTabSz="914070" rtl="0" eaLnBrk="1" latinLnBrk="0" hangingPunct="1">
              <a:defRPr kumimoji="1" kern="1200">
                <a:solidFill>
                  <a:schemeClr val="lt1"/>
                </a:solidFill>
                <a:latin typeface="+mn-lt"/>
                <a:ea typeface="+mn-ea"/>
                <a:cs typeface="+mn-cs"/>
              </a:defRPr>
            </a:lvl7pPr>
            <a:lvl8pPr marL="3199246" algn="l" defTabSz="914070" rtl="0" eaLnBrk="1" latinLnBrk="0" hangingPunct="1">
              <a:defRPr kumimoji="1" kern="1200">
                <a:solidFill>
                  <a:schemeClr val="lt1"/>
                </a:solidFill>
                <a:latin typeface="+mn-lt"/>
                <a:ea typeface="+mn-ea"/>
                <a:cs typeface="+mn-cs"/>
              </a:defRPr>
            </a:lvl8pPr>
            <a:lvl9pPr marL="3656281" algn="l" defTabSz="914070" rtl="0" eaLnBrk="1" latinLnBrk="0" hangingPunct="1">
              <a:defRPr kumimoji="1" kern="1200">
                <a:solidFill>
                  <a:schemeClr val="lt1"/>
                </a:solidFill>
                <a:latin typeface="+mn-lt"/>
                <a:ea typeface="+mn-ea"/>
                <a:cs typeface="+mn-cs"/>
              </a:defRPr>
            </a:lvl9pPr>
          </a:lstStyle>
          <a:p>
            <a:pPr algn="ctr" defTabSz="1280160" eaLnBrk="0" hangingPunct="0">
              <a:defRPr/>
            </a:pPr>
            <a:r>
              <a:rPr lang="en-US" altLang="ja-JP" sz="2000" b="1" dirty="0" err="1"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GaN</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err="1"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IoE</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が切り拓くスマート社会へ</a:t>
            </a:r>
            <a:endParaRPr 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8"/>
          <p:cNvSpPr txBox="1">
            <a:spLocks noChangeArrowheads="1"/>
          </p:cNvSpPr>
          <p:nvPr/>
        </p:nvSpPr>
        <p:spPr bwMode="auto">
          <a:xfrm>
            <a:off x="5101768" y="2188100"/>
            <a:ext cx="4810218" cy="116955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177800" indent="-177800" defTabSz="1280160" eaLnBrk="1" fontAlgn="auto" hangingPunct="1">
              <a:spcBef>
                <a:spcPts val="0"/>
              </a:spcBef>
              <a:spcAft>
                <a:spcPts val="0"/>
              </a:spcAft>
              <a:buFont typeface="Wingdings" panose="05000000000000000000" pitchFamily="2" charset="2"/>
              <a:buChar char="Ø"/>
              <a:defRPr/>
            </a:pP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窒化ガリウム（</a:t>
            </a:r>
            <a:r>
              <a:rPr lang="en-US" altLang="ja-JP" sz="1400" u="sng"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GaN</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）やナノ結晶合金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eaLnBrk="1" fontAlgn="auto" hangingPunct="1">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を活用し、あらゆる電子機器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デバイス・半導体の</a:t>
            </a:r>
            <a:endParaRPr lang="en-US" altLang="ja-JP"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1280160" eaLnBrk="1" fontAlgn="auto" hangingPunct="1">
              <a:spcBef>
                <a:spcPts val="0"/>
              </a:spcBef>
              <a:spcAft>
                <a:spcPts val="0"/>
              </a:spcAft>
              <a:defRPr/>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効率を最大化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1280160" eaLnBrk="1" fontAlgn="auto" hangingPunct="1">
              <a:spcBef>
                <a:spcPts val="0"/>
              </a:spcBef>
              <a:spcAft>
                <a:spcPts val="0"/>
              </a:spcAft>
              <a:buFont typeface="Wingdings" panose="05000000000000000000" pitchFamily="2" charset="2"/>
              <a:buChar char="Ø"/>
              <a:defRPr/>
            </a:pPr>
            <a:r>
              <a:rPr lang="en-US" altLang="ja-JP" sz="1400" u="sng"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の高度化による</a:t>
            </a:r>
            <a:r>
              <a:rPr lang="en-US" altLang="ja-JP" sz="1400" u="sng"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IoE</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Internet of Everything</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eaLnBrk="1" fontAlgn="auto" hangingPunct="1">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に向けた取組を推進。</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8578" y="5729002"/>
            <a:ext cx="1659810" cy="102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グループ化 1"/>
          <p:cNvGrpSpPr/>
          <p:nvPr/>
        </p:nvGrpSpPr>
        <p:grpSpPr>
          <a:xfrm>
            <a:off x="3663130" y="4571410"/>
            <a:ext cx="1186794" cy="441766"/>
            <a:chOff x="3404490" y="1670944"/>
            <a:chExt cx="1095502" cy="441766"/>
          </a:xfrm>
        </p:grpSpPr>
        <p:sp>
          <p:nvSpPr>
            <p:cNvPr id="22" name="円/楕円 21"/>
            <p:cNvSpPr/>
            <p:nvPr/>
          </p:nvSpPr>
          <p:spPr bwMode="auto">
            <a:xfrm>
              <a:off x="3404490" y="1670944"/>
              <a:ext cx="1090193" cy="441765"/>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25"/>
            <p:cNvSpPr/>
            <p:nvPr/>
          </p:nvSpPr>
          <p:spPr bwMode="auto">
            <a:xfrm>
              <a:off x="3409799" y="1670945"/>
              <a:ext cx="1090193" cy="441765"/>
            </a:xfrm>
            <a:prstGeom prst="ellipse">
              <a:avLst/>
            </a:prstGeom>
            <a:noFill/>
            <a:ln w="19050" cap="sq">
              <a:no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住まい</a:t>
              </a:r>
            </a:p>
          </p:txBody>
        </p:sp>
      </p:grpSp>
      <p:grpSp>
        <p:nvGrpSpPr>
          <p:cNvPr id="7" name="グループ化 6"/>
          <p:cNvGrpSpPr/>
          <p:nvPr/>
        </p:nvGrpSpPr>
        <p:grpSpPr>
          <a:xfrm>
            <a:off x="8385380" y="4653136"/>
            <a:ext cx="1630926" cy="450648"/>
            <a:chOff x="7740351" y="4684291"/>
            <a:chExt cx="1505470" cy="450648"/>
          </a:xfrm>
        </p:grpSpPr>
        <p:sp>
          <p:nvSpPr>
            <p:cNvPr id="24" name="円/楕円 23"/>
            <p:cNvSpPr/>
            <p:nvPr/>
          </p:nvSpPr>
          <p:spPr bwMode="auto">
            <a:xfrm>
              <a:off x="7940992" y="4693174"/>
              <a:ext cx="1090193" cy="441765"/>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円/楕円 37"/>
            <p:cNvSpPr/>
            <p:nvPr/>
          </p:nvSpPr>
          <p:spPr bwMode="auto">
            <a:xfrm>
              <a:off x="7740351" y="4684291"/>
              <a:ext cx="1505470" cy="441765"/>
            </a:xfrm>
            <a:prstGeom prst="ellipse">
              <a:avLst/>
            </a:prstGeom>
            <a:noFill/>
            <a:ln w="19050" cap="sq">
              <a:no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エネルギー</a:t>
              </a:r>
            </a:p>
          </p:txBody>
        </p:sp>
      </p:grpSp>
      <p:grpSp>
        <p:nvGrpSpPr>
          <p:cNvPr id="3" name="グループ化 2"/>
          <p:cNvGrpSpPr/>
          <p:nvPr/>
        </p:nvGrpSpPr>
        <p:grpSpPr>
          <a:xfrm>
            <a:off x="8385381" y="1975624"/>
            <a:ext cx="1638182" cy="445264"/>
            <a:chOff x="8537476" y="1543576"/>
            <a:chExt cx="1512168" cy="445264"/>
          </a:xfrm>
        </p:grpSpPr>
        <p:sp>
          <p:nvSpPr>
            <p:cNvPr id="25" name="円/楕円 24"/>
            <p:cNvSpPr/>
            <p:nvPr/>
          </p:nvSpPr>
          <p:spPr bwMode="auto">
            <a:xfrm>
              <a:off x="8748464" y="1543576"/>
              <a:ext cx="1090193" cy="441765"/>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39"/>
            <p:cNvSpPr/>
            <p:nvPr/>
          </p:nvSpPr>
          <p:spPr bwMode="auto">
            <a:xfrm>
              <a:off x="8537476" y="1547075"/>
              <a:ext cx="1512168" cy="441765"/>
            </a:xfrm>
            <a:prstGeom prst="ellipse">
              <a:avLst/>
            </a:prstGeom>
            <a:noFill/>
            <a:ln w="19050" cap="sq">
              <a:no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電子機器</a:t>
              </a:r>
            </a:p>
          </p:txBody>
        </p:sp>
      </p:grpSp>
      <p:sp>
        <p:nvSpPr>
          <p:cNvPr id="42" name="テキスト ボックス 6"/>
          <p:cNvSpPr txBox="1">
            <a:spLocks noChangeArrowheads="1"/>
          </p:cNvSpPr>
          <p:nvPr/>
        </p:nvSpPr>
        <p:spPr bwMode="auto">
          <a:xfrm>
            <a:off x="6682237" y="5678882"/>
            <a:ext cx="118307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solidFill>
                  <a:srgbClr val="FFFFFF"/>
                </a:solidFill>
                <a:latin typeface="HGS創英角ｺﾞｼｯｸUB" pitchFamily="50" charset="-128"/>
                <a:ea typeface="HGS創英角ｺﾞｼｯｸUB" pitchFamily="50" charset="-128"/>
              </a:rPr>
              <a:t>全長</a:t>
            </a:r>
            <a:r>
              <a:rPr lang="en-US" altLang="ja-JP" sz="800">
                <a:solidFill>
                  <a:srgbClr val="FFFFFF"/>
                </a:solidFill>
                <a:latin typeface="HGS創英角ｺﾞｼｯｸUB" pitchFamily="50" charset="-128"/>
                <a:ea typeface="HGS創英角ｺﾞｼｯｸUB" pitchFamily="50" charset="-128"/>
              </a:rPr>
              <a:t>170m</a:t>
            </a:r>
          </a:p>
          <a:p>
            <a:pPr eaLnBrk="1" hangingPunct="1"/>
            <a:r>
              <a:rPr lang="ja-JP" altLang="en-US" sz="800">
                <a:solidFill>
                  <a:srgbClr val="FFFFFF"/>
                </a:solidFill>
                <a:latin typeface="HGS創英角ｺﾞｼｯｸUB" pitchFamily="50" charset="-128"/>
                <a:ea typeface="HGS創英角ｺﾞｼｯｸUB" pitchFamily="50" charset="-128"/>
              </a:rPr>
              <a:t>東京タワー</a:t>
            </a:r>
            <a:endParaRPr lang="en-US" altLang="ja-JP" sz="800">
              <a:solidFill>
                <a:srgbClr val="FFFFFF"/>
              </a:solidFill>
              <a:latin typeface="HGS創英角ｺﾞｼｯｸUB" pitchFamily="50" charset="-128"/>
              <a:ea typeface="HGS創英角ｺﾞｼｯｸUB" pitchFamily="50" charset="-128"/>
            </a:endParaRPr>
          </a:p>
          <a:p>
            <a:pPr eaLnBrk="1" hangingPunct="1"/>
            <a:r>
              <a:rPr lang="ja-JP" altLang="en-US" sz="800">
                <a:solidFill>
                  <a:srgbClr val="FFFFFF"/>
                </a:solidFill>
                <a:latin typeface="HGS創英角ｺﾞｼｯｸUB" pitchFamily="50" charset="-128"/>
                <a:ea typeface="HGS創英角ｺﾞｼｯｸUB" pitchFamily="50" charset="-128"/>
              </a:rPr>
              <a:t>の半分</a:t>
            </a:r>
            <a:endParaRPr lang="en-US" altLang="ja-JP" sz="800">
              <a:solidFill>
                <a:srgbClr val="FFFFFF"/>
              </a:solidFill>
              <a:latin typeface="HGS創英角ｺﾞｼｯｸUB" pitchFamily="50" charset="-128"/>
              <a:ea typeface="HGS創英角ｺﾞｼｯｸUB" pitchFamily="50" charset="-128"/>
            </a:endParaRPr>
          </a:p>
          <a:p>
            <a:pPr eaLnBrk="1" hangingPunct="1"/>
            <a:r>
              <a:rPr lang="ja-JP" altLang="en-US" sz="800">
                <a:solidFill>
                  <a:srgbClr val="FFFFFF"/>
                </a:solidFill>
                <a:latin typeface="HGS創英角ｺﾞｼｯｸUB" pitchFamily="50" charset="-128"/>
                <a:ea typeface="HGS創英角ｺﾞｼｯｸUB" pitchFamily="50" charset="-128"/>
              </a:rPr>
              <a:t>ビル</a:t>
            </a:r>
            <a:r>
              <a:rPr lang="en-US" altLang="ja-JP" sz="800">
                <a:solidFill>
                  <a:srgbClr val="FFFFFF"/>
                </a:solidFill>
                <a:latin typeface="HGS創英角ｺﾞｼｯｸUB" pitchFamily="50" charset="-128"/>
                <a:ea typeface="HGS創英角ｺﾞｼｯｸUB" pitchFamily="50" charset="-128"/>
              </a:rPr>
              <a:t>60</a:t>
            </a:r>
            <a:r>
              <a:rPr lang="ja-JP" altLang="en-US" sz="800">
                <a:solidFill>
                  <a:srgbClr val="FFFFFF"/>
                </a:solidFill>
                <a:latin typeface="HGS創英角ｺﾞｼｯｸUB" pitchFamily="50" charset="-128"/>
                <a:ea typeface="HGS創英角ｺﾞｼｯｸUB" pitchFamily="50" charset="-128"/>
              </a:rPr>
              <a:t>階建</a:t>
            </a:r>
          </a:p>
        </p:txBody>
      </p:sp>
      <p:pic>
        <p:nvPicPr>
          <p:cNvPr id="44" name="Picture 3" descr="D:\Temporary Internet Files\Temporary Internet Files\Content.IE5\OYSQUROI\MC9003266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411" y="5954344"/>
            <a:ext cx="876363" cy="6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右矢印 44"/>
          <p:cNvSpPr/>
          <p:nvPr/>
        </p:nvSpPr>
        <p:spPr bwMode="auto">
          <a:xfrm>
            <a:off x="6049390" y="6046987"/>
            <a:ext cx="209600" cy="46684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ja-JP" altLang="en-US" sz="2400">
              <a:solidFill>
                <a:prstClr val="white"/>
              </a:solidFill>
            </a:endParaRPr>
          </a:p>
        </p:txBody>
      </p:sp>
      <p:sp>
        <p:nvSpPr>
          <p:cNvPr id="50" name="右矢印 49"/>
          <p:cNvSpPr/>
          <p:nvPr/>
        </p:nvSpPr>
        <p:spPr bwMode="auto">
          <a:xfrm rot="10800000" flipH="1">
            <a:off x="7966996" y="6009136"/>
            <a:ext cx="199352" cy="405934"/>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ja-JP" altLang="en-US" sz="2400">
              <a:solidFill>
                <a:prstClr val="white"/>
              </a:solidFill>
            </a:endParaRPr>
          </a:p>
        </p:txBody>
      </p:sp>
      <p:sp>
        <p:nvSpPr>
          <p:cNvPr id="61" name="Rounded Rectangle 2"/>
          <p:cNvSpPr>
            <a:spLocks noChangeArrowheads="1"/>
          </p:cNvSpPr>
          <p:nvPr/>
        </p:nvSpPr>
        <p:spPr bwMode="auto">
          <a:xfrm>
            <a:off x="6517448" y="5786621"/>
            <a:ext cx="1300451" cy="18928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r>
              <a:rPr lang="ja-JP" altLang="en-US" sz="1200" b="1" dirty="0">
                <a:solidFill>
                  <a:prstClr val="white"/>
                </a:solidFill>
                <a:latin typeface="HGS創英角ｺﾞｼｯｸUB" panose="020B0900000000000000" pitchFamily="50" charset="-128"/>
                <a:ea typeface="HGS創英角ｺﾞｼｯｸUB" panose="020B0900000000000000" pitchFamily="50" charset="-128"/>
                <a:cs typeface="メイリオ" pitchFamily="50" charset="-128"/>
              </a:rPr>
              <a:t>輸送・貯蔵</a:t>
            </a:r>
            <a:endParaRPr lang="en-US" sz="1200" b="1" dirty="0">
              <a:solidFill>
                <a:prstClr val="white"/>
              </a:solidFill>
              <a:latin typeface="HGS創英角ｺﾞｼｯｸUB" panose="020B0900000000000000" pitchFamily="50" charset="-128"/>
              <a:ea typeface="HGS創英角ｺﾞｼｯｸUB" panose="020B0900000000000000" pitchFamily="50" charset="-128"/>
              <a:cs typeface="メイリオ" pitchFamily="50" charset="-128"/>
            </a:endParaRPr>
          </a:p>
        </p:txBody>
      </p:sp>
      <p:sp>
        <p:nvSpPr>
          <p:cNvPr id="62" name="Rounded Rectangle 2"/>
          <p:cNvSpPr>
            <a:spLocks noChangeArrowheads="1"/>
          </p:cNvSpPr>
          <p:nvPr/>
        </p:nvSpPr>
        <p:spPr bwMode="auto">
          <a:xfrm>
            <a:off x="5187040" y="5801138"/>
            <a:ext cx="862365" cy="18195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r>
              <a:rPr lang="ja-JP" altLang="en-US" sz="1200" b="1" dirty="0">
                <a:solidFill>
                  <a:prstClr val="white"/>
                </a:solidFill>
                <a:latin typeface="HGS創英角ｺﾞｼｯｸUB" panose="020B0900000000000000" pitchFamily="50" charset="-128"/>
                <a:ea typeface="HGS創英角ｺﾞｼｯｸUB" panose="020B0900000000000000" pitchFamily="50" charset="-128"/>
                <a:cs typeface="メイリオ" pitchFamily="50" charset="-128"/>
              </a:rPr>
              <a:t>製造</a:t>
            </a:r>
            <a:endParaRPr lang="en-US" sz="1200" b="1" dirty="0">
              <a:solidFill>
                <a:prstClr val="white"/>
              </a:solidFill>
              <a:latin typeface="HGS創英角ｺﾞｼｯｸUB" panose="020B0900000000000000" pitchFamily="50" charset="-128"/>
              <a:ea typeface="HGS創英角ｺﾞｼｯｸUB" panose="020B0900000000000000" pitchFamily="50" charset="-128"/>
              <a:cs typeface="メイリオ" pitchFamily="50" charset="-128"/>
            </a:endParaRPr>
          </a:p>
        </p:txBody>
      </p:sp>
      <p:sp>
        <p:nvSpPr>
          <p:cNvPr id="63" name="正方形/長方形 62"/>
          <p:cNvSpPr/>
          <p:nvPr/>
        </p:nvSpPr>
        <p:spPr bwMode="auto">
          <a:xfrm>
            <a:off x="6049390" y="6559460"/>
            <a:ext cx="2116958" cy="253916"/>
          </a:xfrm>
          <a:prstGeom prst="rect">
            <a:avLst/>
          </a:prstGeom>
        </p:spPr>
        <p:txBody>
          <a:bodyPr wrap="square">
            <a:spAutoFit/>
          </a:bodyPr>
          <a:lstStyle/>
          <a:p>
            <a:pPr algn="ctr" eaLnBrk="0" hangingPunct="0">
              <a:defRPr/>
            </a:pP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気体</a:t>
            </a: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圧縮・液化</a:t>
            </a: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貯蔵</a:t>
            </a:r>
          </a:p>
        </p:txBody>
      </p:sp>
      <p:pic>
        <p:nvPicPr>
          <p:cNvPr id="68" name="Picture 9"/>
          <p:cNvPicPr>
            <a:picLocks noChangeAspect="1" noChangeArrowheads="1"/>
          </p:cNvPicPr>
          <p:nvPr/>
        </p:nvPicPr>
        <p:blipFill>
          <a:blip r:embed="rId4">
            <a:extLst>
              <a:ext uri="{28A0092B-C50C-407E-A947-70E740481C1C}">
                <a14:useLocalDpi xmlns:a14="http://schemas.microsoft.com/office/drawing/2010/main" val="0"/>
              </a:ext>
            </a:extLst>
          </a:blip>
          <a:srcRect t="24272"/>
          <a:stretch>
            <a:fillRect/>
          </a:stretch>
        </p:blipFill>
        <p:spPr bwMode="auto">
          <a:xfrm>
            <a:off x="8170016" y="6019860"/>
            <a:ext cx="761571" cy="53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正方形/長方形 68"/>
          <p:cNvSpPr/>
          <p:nvPr/>
        </p:nvSpPr>
        <p:spPr bwMode="auto">
          <a:xfrm>
            <a:off x="8229950" y="6541800"/>
            <a:ext cx="745625" cy="253916"/>
          </a:xfrm>
          <a:prstGeom prst="rect">
            <a:avLst/>
          </a:prstGeom>
        </p:spPr>
        <p:txBody>
          <a:bodyPr wrap="square">
            <a:spAutoFit/>
          </a:bodyPr>
          <a:lstStyle/>
          <a:p>
            <a:pPr algn="ctr" eaLnBrk="0" hangingPunct="0">
              <a:defRPr/>
            </a:pPr>
            <a:r>
              <a:rPr lang="en-US" altLang="ja-JP" sz="1050" dirty="0">
                <a:solidFill>
                  <a:prstClr val="black"/>
                </a:solidFill>
                <a:latin typeface="HGP創英角ｺﾞｼｯｸUB" panose="020B0900000000000000" pitchFamily="50" charset="-128"/>
                <a:ea typeface="HGP創英角ｺﾞｼｯｸUB" panose="020B0900000000000000" pitchFamily="50" charset="-128"/>
              </a:rPr>
              <a:t>FC</a:t>
            </a: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バス</a:t>
            </a:r>
          </a:p>
        </p:txBody>
      </p:sp>
      <p:sp>
        <p:nvSpPr>
          <p:cNvPr id="73" name="円/楕円 72"/>
          <p:cNvSpPr/>
          <p:nvPr/>
        </p:nvSpPr>
        <p:spPr bwMode="auto">
          <a:xfrm>
            <a:off x="5345377" y="6453995"/>
            <a:ext cx="626004" cy="291229"/>
          </a:xfrm>
          <a:prstGeom prst="ellipse">
            <a:avLst/>
          </a:prstGeom>
        </p:spPr>
        <p:style>
          <a:lnRef idx="0">
            <a:schemeClr val="accent5"/>
          </a:lnRef>
          <a:fillRef idx="3">
            <a:schemeClr val="accent5"/>
          </a:fillRef>
          <a:effectRef idx="3">
            <a:schemeClr val="accent5"/>
          </a:effectRef>
          <a:fontRef idx="minor">
            <a:schemeClr val="lt1"/>
          </a:fontRef>
        </p:style>
        <p:txBody>
          <a:bodyPr lIns="0" tIns="36000" rIns="0" bIns="36000" anchor="ctr"/>
          <a:lstStyle/>
          <a:p>
            <a:pPr algn="ctr" eaLnBrk="0" hangingPunct="0">
              <a:defRPr/>
            </a:pPr>
            <a:r>
              <a:rPr lang="en-US" altLang="ja-JP" sz="1600" dirty="0">
                <a:solidFill>
                  <a:prstClr val="white"/>
                </a:solidFill>
                <a:latin typeface="ＤＨＰ特太ゴシック体" pitchFamily="50" charset="-128"/>
                <a:ea typeface="ＤＨＰ特太ゴシック体" pitchFamily="50" charset="-128"/>
              </a:rPr>
              <a:t>H</a:t>
            </a:r>
            <a:r>
              <a:rPr lang="en-US" altLang="ja-JP" sz="1000" dirty="0">
                <a:solidFill>
                  <a:prstClr val="white"/>
                </a:solidFill>
                <a:latin typeface="ＤＨＰ特太ゴシック体" pitchFamily="50" charset="-128"/>
                <a:ea typeface="ＤＨＰ特太ゴシック体" pitchFamily="50" charset="-128"/>
              </a:rPr>
              <a:t>2</a:t>
            </a:r>
            <a:endParaRPr lang="ja-JP" altLang="en-US" sz="1600" dirty="0">
              <a:solidFill>
                <a:prstClr val="white"/>
              </a:solidFill>
              <a:latin typeface="ＤＨＰ特太ゴシック体" pitchFamily="50" charset="-128"/>
              <a:ea typeface="ＤＨＰ特太ゴシック体" pitchFamily="50" charset="-128"/>
            </a:endParaRPr>
          </a:p>
        </p:txBody>
      </p:sp>
      <p:pic>
        <p:nvPicPr>
          <p:cNvPr id="75" name="Picture 2" descr="D:\Temporary Internet Files\Temporary Internet Files\Content.IE5\FO9I05UH\lgi01a201401221600[1].jp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8931444" y="5893900"/>
            <a:ext cx="786171" cy="41812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7765" y="6046987"/>
            <a:ext cx="609702" cy="39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18" descr="D:\Temporary Internet Files\Temporary Internet Files\Content.IE5\AI167U2N\MC90032102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7869" y="6173632"/>
            <a:ext cx="825925" cy="48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 name="グループ化 2"/>
          <p:cNvGrpSpPr>
            <a:grpSpLocks/>
          </p:cNvGrpSpPr>
          <p:nvPr/>
        </p:nvGrpSpPr>
        <p:grpSpPr bwMode="auto">
          <a:xfrm>
            <a:off x="8853432" y="6263696"/>
            <a:ext cx="640462" cy="532020"/>
            <a:chOff x="7520601" y="5387543"/>
            <a:chExt cx="1215404" cy="1274606"/>
          </a:xfrm>
        </p:grpSpPr>
        <p:pic>
          <p:nvPicPr>
            <p:cNvPr id="85" name="Picture 3" descr="D:\Temporary Internet Files\Temporary Internet Files\Content.IE5\AI167U2N\MC90043481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0601" y="5387543"/>
              <a:ext cx="1215404" cy="121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3"/>
            <p:cNvPicPr>
              <a:picLocks noChangeAspect="1" noChangeArrowheads="1"/>
            </p:cNvPicPr>
            <p:nvPr/>
          </p:nvPicPr>
          <p:blipFill>
            <a:blip r:embed="rId9">
              <a:extLst>
                <a:ext uri="{28A0092B-C50C-407E-A947-70E740481C1C}">
                  <a14:useLocalDpi xmlns:a14="http://schemas.microsoft.com/office/drawing/2010/main" val="0"/>
                </a:ext>
              </a:extLst>
            </a:blip>
            <a:srcRect b="13348"/>
            <a:stretch>
              <a:fillRect/>
            </a:stretch>
          </p:blipFill>
          <p:spPr bwMode="auto">
            <a:xfrm>
              <a:off x="7684930" y="6002975"/>
              <a:ext cx="762224" cy="65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正方形/長方形 86"/>
          <p:cNvSpPr/>
          <p:nvPr/>
        </p:nvSpPr>
        <p:spPr bwMode="auto">
          <a:xfrm>
            <a:off x="8931441" y="6576358"/>
            <a:ext cx="980538" cy="253916"/>
          </a:xfrm>
          <a:prstGeom prst="rect">
            <a:avLst/>
          </a:prstGeom>
        </p:spPr>
        <p:txBody>
          <a:bodyPr wrap="square">
            <a:spAutoFit/>
          </a:bodyPr>
          <a:lstStyle/>
          <a:p>
            <a:pPr algn="ctr" eaLnBrk="0" hangingPunct="0">
              <a:defRPr/>
            </a:pP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燃料電池</a:t>
            </a:r>
          </a:p>
        </p:txBody>
      </p:sp>
      <p:sp>
        <p:nvSpPr>
          <p:cNvPr id="70" name="正方形/長方形 69"/>
          <p:cNvSpPr/>
          <p:nvPr/>
        </p:nvSpPr>
        <p:spPr bwMode="auto">
          <a:xfrm>
            <a:off x="9243480" y="6153450"/>
            <a:ext cx="739273" cy="253916"/>
          </a:xfrm>
          <a:prstGeom prst="rect">
            <a:avLst/>
          </a:prstGeom>
        </p:spPr>
        <p:txBody>
          <a:bodyPr wrap="square">
            <a:spAutoFit/>
          </a:bodyPr>
          <a:lstStyle/>
          <a:p>
            <a:pPr algn="ctr" eaLnBrk="0" hangingPunct="0">
              <a:defRPr/>
            </a:pPr>
            <a:r>
              <a:rPr lang="en-US" altLang="ja-JP" sz="1050" dirty="0">
                <a:solidFill>
                  <a:prstClr val="black"/>
                </a:solidFill>
                <a:latin typeface="HGP創英角ｺﾞｼｯｸUB" panose="020B0900000000000000" pitchFamily="50" charset="-128"/>
                <a:ea typeface="HGP創英角ｺﾞｼｯｸUB" panose="020B0900000000000000" pitchFamily="50" charset="-128"/>
              </a:rPr>
              <a:t>FCV</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60" name="Rounded Rectangle 2"/>
          <p:cNvSpPr>
            <a:spLocks noChangeArrowheads="1"/>
          </p:cNvSpPr>
          <p:nvPr/>
        </p:nvSpPr>
        <p:spPr bwMode="auto">
          <a:xfrm>
            <a:off x="8385737" y="5781068"/>
            <a:ext cx="790889" cy="21211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r>
              <a:rPr lang="ja-JP" altLang="en-US" sz="1200" b="1" dirty="0">
                <a:solidFill>
                  <a:prstClr val="white"/>
                </a:solidFill>
                <a:latin typeface="HGS創英角ｺﾞｼｯｸUB" panose="020B0900000000000000" pitchFamily="50" charset="-128"/>
                <a:ea typeface="HGS創英角ｺﾞｼｯｸUB" panose="020B0900000000000000" pitchFamily="50" charset="-128"/>
                <a:cs typeface="メイリオ" pitchFamily="50" charset="-128"/>
              </a:rPr>
              <a:t>利用</a:t>
            </a:r>
            <a:endParaRPr lang="en-US" sz="1200" b="1" dirty="0">
              <a:solidFill>
                <a:prstClr val="white"/>
              </a:solidFill>
              <a:latin typeface="HGS創英角ｺﾞｼｯｸUB" panose="020B0900000000000000" pitchFamily="50" charset="-128"/>
              <a:ea typeface="HGS創英角ｺﾞｼｯｸUB" panose="020B0900000000000000" pitchFamily="50" charset="-128"/>
              <a:cs typeface="メイリオ" pitchFamily="50" charset="-128"/>
            </a:endParaRPr>
          </a:p>
        </p:txBody>
      </p:sp>
      <p:sp>
        <p:nvSpPr>
          <p:cNvPr id="53" name="正方形/長方形 52"/>
          <p:cNvSpPr/>
          <p:nvPr/>
        </p:nvSpPr>
        <p:spPr>
          <a:xfrm>
            <a:off x="108323" y="2041580"/>
            <a:ext cx="4741601" cy="2159209"/>
          </a:xfrm>
          <a:prstGeom prst="rect">
            <a:avLst/>
          </a:prstGeom>
          <a:noFill/>
          <a:ln w="38100">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eaLnBrk="0" fontAlgn="auto" hangingPunct="0">
              <a:spcBef>
                <a:spcPts val="0"/>
              </a:spcBef>
              <a:spcAft>
                <a:spcPts val="0"/>
              </a:spcAft>
              <a:defRPr/>
            </a:pPr>
            <a:endParaRPr lang="ja-JP" altLang="en-US">
              <a:ln w="38100">
                <a:solidFill>
                  <a:srgbClr val="00B050"/>
                </a:solidFill>
              </a:ln>
              <a:solidFill>
                <a:prstClr val="white"/>
              </a:solidFill>
            </a:endParaRPr>
          </a:p>
        </p:txBody>
      </p:sp>
      <p:sp>
        <p:nvSpPr>
          <p:cNvPr id="54" name="正方形/長方形 53"/>
          <p:cNvSpPr/>
          <p:nvPr/>
        </p:nvSpPr>
        <p:spPr>
          <a:xfrm>
            <a:off x="108323" y="1641504"/>
            <a:ext cx="4755359" cy="432047"/>
          </a:xfrm>
          <a:prstGeom prst="rect">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eaLnBrk="0" fontAlgn="auto" hangingPunct="0">
              <a:spcBef>
                <a:spcPts val="0"/>
              </a:spcBef>
              <a:spcAft>
                <a:spcPts val="0"/>
              </a:spcAft>
              <a:defRPr/>
            </a:pPr>
            <a:endParaRPr lang="ja-JP" altLang="en-US">
              <a:solidFill>
                <a:prstClr val="white"/>
              </a:solidFill>
            </a:endParaRPr>
          </a:p>
        </p:txBody>
      </p:sp>
      <p:sp>
        <p:nvSpPr>
          <p:cNvPr id="55" name="Rectangle 2"/>
          <p:cNvSpPr/>
          <p:nvPr/>
        </p:nvSpPr>
        <p:spPr>
          <a:xfrm>
            <a:off x="-47671" y="1641501"/>
            <a:ext cx="4897619" cy="384688"/>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lIns="91407" tIns="45704" rIns="91407" bIns="45704">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034" algn="l" rtl="0" fontAlgn="base">
              <a:spcBef>
                <a:spcPct val="0"/>
              </a:spcBef>
              <a:spcAft>
                <a:spcPct val="0"/>
              </a:spcAft>
              <a:defRPr kumimoji="1" kern="1200">
                <a:solidFill>
                  <a:schemeClr val="lt1"/>
                </a:solidFill>
                <a:latin typeface="+mn-lt"/>
                <a:ea typeface="+mn-ea"/>
                <a:cs typeface="+mn-cs"/>
              </a:defRPr>
            </a:lvl2pPr>
            <a:lvl3pPr marL="914070" algn="l" rtl="0" fontAlgn="base">
              <a:spcBef>
                <a:spcPct val="0"/>
              </a:spcBef>
              <a:spcAft>
                <a:spcPct val="0"/>
              </a:spcAft>
              <a:defRPr kumimoji="1" kern="1200">
                <a:solidFill>
                  <a:schemeClr val="lt1"/>
                </a:solidFill>
                <a:latin typeface="+mn-lt"/>
                <a:ea typeface="+mn-ea"/>
                <a:cs typeface="+mn-cs"/>
              </a:defRPr>
            </a:lvl3pPr>
            <a:lvl4pPr marL="1371106" algn="l" rtl="0" fontAlgn="base">
              <a:spcBef>
                <a:spcPct val="0"/>
              </a:spcBef>
              <a:spcAft>
                <a:spcPct val="0"/>
              </a:spcAft>
              <a:defRPr kumimoji="1" kern="1200">
                <a:solidFill>
                  <a:schemeClr val="lt1"/>
                </a:solidFill>
                <a:latin typeface="+mn-lt"/>
                <a:ea typeface="+mn-ea"/>
                <a:cs typeface="+mn-cs"/>
              </a:defRPr>
            </a:lvl4pPr>
            <a:lvl5pPr marL="1828140" algn="l" rtl="0" fontAlgn="base">
              <a:spcBef>
                <a:spcPct val="0"/>
              </a:spcBef>
              <a:spcAft>
                <a:spcPct val="0"/>
              </a:spcAft>
              <a:defRPr kumimoji="1" kern="1200">
                <a:solidFill>
                  <a:schemeClr val="lt1"/>
                </a:solidFill>
                <a:latin typeface="+mn-lt"/>
                <a:ea typeface="+mn-ea"/>
                <a:cs typeface="+mn-cs"/>
              </a:defRPr>
            </a:lvl5pPr>
            <a:lvl6pPr marL="2285176" algn="l" defTabSz="914070" rtl="0" eaLnBrk="1" latinLnBrk="0" hangingPunct="1">
              <a:defRPr kumimoji="1" kern="1200">
                <a:solidFill>
                  <a:schemeClr val="lt1"/>
                </a:solidFill>
                <a:latin typeface="+mn-lt"/>
                <a:ea typeface="+mn-ea"/>
                <a:cs typeface="+mn-cs"/>
              </a:defRPr>
            </a:lvl6pPr>
            <a:lvl7pPr marL="2742211" algn="l" defTabSz="914070" rtl="0" eaLnBrk="1" latinLnBrk="0" hangingPunct="1">
              <a:defRPr kumimoji="1" kern="1200">
                <a:solidFill>
                  <a:schemeClr val="lt1"/>
                </a:solidFill>
                <a:latin typeface="+mn-lt"/>
                <a:ea typeface="+mn-ea"/>
                <a:cs typeface="+mn-cs"/>
              </a:defRPr>
            </a:lvl7pPr>
            <a:lvl8pPr marL="3199246" algn="l" defTabSz="914070" rtl="0" eaLnBrk="1" latinLnBrk="0" hangingPunct="1">
              <a:defRPr kumimoji="1" kern="1200">
                <a:solidFill>
                  <a:schemeClr val="lt1"/>
                </a:solidFill>
                <a:latin typeface="+mn-lt"/>
                <a:ea typeface="+mn-ea"/>
                <a:cs typeface="+mn-cs"/>
              </a:defRPr>
            </a:lvl8pPr>
            <a:lvl9pPr marL="3656281" algn="l" defTabSz="914070" rtl="0" eaLnBrk="1" latinLnBrk="0" hangingPunct="1">
              <a:defRPr kumimoji="1" kern="1200">
                <a:solidFill>
                  <a:schemeClr val="lt1"/>
                </a:solidFill>
                <a:latin typeface="+mn-lt"/>
                <a:ea typeface="+mn-ea"/>
                <a:cs typeface="+mn-cs"/>
              </a:defRPr>
            </a:lvl9pPr>
          </a:lstStyle>
          <a:p>
            <a:pPr algn="ctr" defTabSz="1280160" eaLnBrk="0" hangingPunct="0">
              <a:defRPr/>
            </a:pPr>
            <a:r>
              <a:rPr lang="ja-JP" altLang="en-US" sz="1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ホワイトバイオテクノロジーによる素材革命</a:t>
            </a:r>
            <a:endParaRPr lang="en-US" sz="1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3666304" y="1979123"/>
            <a:ext cx="1181042" cy="447590"/>
            <a:chOff x="8053807" y="4300894"/>
            <a:chExt cx="1090193" cy="447590"/>
          </a:xfrm>
        </p:grpSpPr>
        <p:sp>
          <p:nvSpPr>
            <p:cNvPr id="23" name="円/楕円 22"/>
            <p:cNvSpPr/>
            <p:nvPr/>
          </p:nvSpPr>
          <p:spPr bwMode="auto">
            <a:xfrm>
              <a:off x="8053807" y="4306719"/>
              <a:ext cx="1090193" cy="441765"/>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円/楕円 38"/>
            <p:cNvSpPr/>
            <p:nvPr/>
          </p:nvSpPr>
          <p:spPr bwMode="auto">
            <a:xfrm>
              <a:off x="8053807" y="4300894"/>
              <a:ext cx="1090193" cy="441765"/>
            </a:xfrm>
            <a:prstGeom prst="ellipse">
              <a:avLst/>
            </a:prstGeom>
            <a:noFill/>
            <a:ln w="19050" cap="sq">
              <a:no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素材</a:t>
              </a:r>
            </a:p>
          </p:txBody>
        </p:sp>
      </p:grpSp>
      <p:pic>
        <p:nvPicPr>
          <p:cNvPr id="79" name="Picture 71" descr="D:\Temporary Internet Files\Temporary Internet Files\Content.IE5\AYTISP0Q\lgi01a201408052200[1].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330231" y="3434792"/>
            <a:ext cx="906582" cy="53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テキスト ボックス 8"/>
          <p:cNvSpPr txBox="1">
            <a:spLocks noChangeArrowheads="1"/>
          </p:cNvSpPr>
          <p:nvPr/>
        </p:nvSpPr>
        <p:spPr bwMode="auto">
          <a:xfrm>
            <a:off x="153168" y="4852976"/>
            <a:ext cx="3941739" cy="138499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177800" indent="-177800" defTabSz="1280160" eaLnBrk="1" fontAlgn="auto" hangingPunct="1">
              <a:spcBef>
                <a:spcPts val="0"/>
              </a:spcBef>
              <a:spcAft>
                <a:spcPts val="0"/>
              </a:spcAft>
              <a:buFont typeface="Wingdings" panose="05000000000000000000" pitchFamily="2" charset="2"/>
              <a:buChar char="Ø"/>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先進的技術実証を通じ、</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年までに</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eaLnBrk="1" fontAlgn="auto" hangingPunct="1">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新築建築物の平均で</a:t>
            </a:r>
            <a:r>
              <a:rPr lang="en-US" altLang="ja-JP"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実現を目指す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1280160" eaLnBrk="1" fontAlgn="auto" hangingPunct="1">
              <a:spcBef>
                <a:spcPts val="0"/>
              </a:spcBef>
              <a:spcAft>
                <a:spcPts val="0"/>
              </a:spcAft>
              <a:buFont typeface="Wingdings" panose="05000000000000000000" pitchFamily="2" charset="2"/>
              <a:buChar char="Ø"/>
              <a:defRPr/>
            </a:pP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グリーンリース契約</a:t>
            </a:r>
            <a:r>
              <a:rPr lang="en-US" altLang="ja-JP" sz="1100" u="sng" baseline="70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baseline="70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等に取り組む</a:t>
            </a:r>
            <a:endParaRPr lang="en-US" altLang="ja-JP"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1280160" eaLnBrk="1" fontAlgn="auto" hangingPunct="1">
              <a:spcBef>
                <a:spcPts val="0"/>
              </a:spcBef>
              <a:spcAft>
                <a:spcPts val="0"/>
              </a:spcAft>
              <a:defRPr/>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既存テナントビルや賃貸住宅を</a:t>
            </a:r>
            <a:endParaRPr lang="en-US" altLang="ja-JP"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1280160" eaLnBrk="1" fontAlgn="auto" hangingPunct="1">
              <a:spcBef>
                <a:spcPts val="0"/>
              </a:spcBef>
              <a:spcAft>
                <a:spcPts val="0"/>
              </a:spcAft>
              <a:defRPr/>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し、住宅・建築物</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抜本的に</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eaLnBrk="1" fontAlgn="auto" hangingPunct="1">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低炭素化。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bwMode="auto">
          <a:xfrm>
            <a:off x="3149143" y="5479340"/>
            <a:ext cx="1647840" cy="253916"/>
          </a:xfrm>
          <a:prstGeom prst="rect">
            <a:avLst/>
          </a:prstGeom>
        </p:spPr>
        <p:txBody>
          <a:bodyPr wrap="square">
            <a:spAutoFit/>
          </a:bodyPr>
          <a:lstStyle/>
          <a:p>
            <a:pPr algn="ctr" eaLnBrk="0" hangingPunct="0">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環境省実証事業例</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94" name="グループ化 93"/>
          <p:cNvGrpSpPr/>
          <p:nvPr/>
        </p:nvGrpSpPr>
        <p:grpSpPr>
          <a:xfrm>
            <a:off x="5499060" y="3573024"/>
            <a:ext cx="857448" cy="507515"/>
            <a:chOff x="6012397" y="3217863"/>
            <a:chExt cx="1347787" cy="1065856"/>
          </a:xfrm>
        </p:grpSpPr>
        <p:sp>
          <p:nvSpPr>
            <p:cNvPr id="104" name="Text Box 63"/>
            <p:cNvSpPr txBox="1">
              <a:spLocks noChangeArrowheads="1"/>
            </p:cNvSpPr>
            <p:nvPr/>
          </p:nvSpPr>
          <p:spPr bwMode="auto">
            <a:xfrm>
              <a:off x="6012397" y="4118239"/>
              <a:ext cx="1347787" cy="16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a:r>
                <a:rPr lang="en-US" altLang="ja-JP" sz="1200" dirty="0" err="1">
                  <a:solidFill>
                    <a:prstClr val="black"/>
                  </a:solidFill>
                  <a:latin typeface="HGSｺﾞｼｯｸE" panose="020B0900000000000000" pitchFamily="50" charset="-128"/>
                  <a:ea typeface="HGSｺﾞｼｯｸE" panose="020B0900000000000000" pitchFamily="50" charset="-128"/>
                  <a:cs typeface="Helvetica" pitchFamily="34" charset="0"/>
                </a:rPr>
                <a:t>GaN</a:t>
              </a:r>
              <a:r>
                <a:rPr lang="en-US" altLang="ja-JP" sz="1200" dirty="0">
                  <a:solidFill>
                    <a:prstClr val="black"/>
                  </a:solidFill>
                  <a:latin typeface="HGSｺﾞｼｯｸE" panose="020B0900000000000000" pitchFamily="50" charset="-128"/>
                  <a:ea typeface="HGSｺﾞｼｯｸE" panose="020B0900000000000000" pitchFamily="50" charset="-128"/>
                  <a:cs typeface="Helvetica" pitchFamily="34" charset="0"/>
                </a:rPr>
                <a:t>-LED</a:t>
              </a:r>
              <a:endParaRPr lang="ja-JP" altLang="en-US" sz="1200" dirty="0">
                <a:solidFill>
                  <a:prstClr val="black"/>
                </a:solidFill>
                <a:latin typeface="HGSｺﾞｼｯｸE" panose="020B0900000000000000" pitchFamily="50" charset="-128"/>
                <a:ea typeface="HGSｺﾞｼｯｸE" panose="020B0900000000000000" pitchFamily="50" charset="-128"/>
                <a:cs typeface="Helvetica" pitchFamily="34" charset="0"/>
              </a:endParaRPr>
            </a:p>
          </p:txBody>
        </p:sp>
        <p:pic>
          <p:nvPicPr>
            <p:cNvPr id="105" name="Picture 3" descr="D:\shinohara_win\仕事\大阪大学\森先生\1403_GaN_森先生\PNG_2\GaN_LE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4947" y="3217863"/>
              <a:ext cx="11176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 name="グループ化 95"/>
          <p:cNvGrpSpPr/>
          <p:nvPr/>
        </p:nvGrpSpPr>
        <p:grpSpPr>
          <a:xfrm>
            <a:off x="7210559" y="3501008"/>
            <a:ext cx="1642873" cy="678140"/>
            <a:chOff x="6905521" y="3641598"/>
            <a:chExt cx="1718721" cy="894136"/>
          </a:xfrm>
        </p:grpSpPr>
        <p:pic>
          <p:nvPicPr>
            <p:cNvPr id="100" name="Picture 2" descr="D:\shinohara_win\仕事\大阪大学\森先生\1403_GaN_森先生\PNG_2\GaN_ダイオード_0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28607" y="3641598"/>
              <a:ext cx="805975" cy="63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 Box 63"/>
            <p:cNvSpPr txBox="1">
              <a:spLocks noChangeArrowheads="1"/>
            </p:cNvSpPr>
            <p:nvPr/>
          </p:nvSpPr>
          <p:spPr bwMode="auto">
            <a:xfrm>
              <a:off x="6905521" y="4276607"/>
              <a:ext cx="1718721" cy="2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a:r>
                <a:rPr lang="en-US" altLang="ja-JP" sz="1200" dirty="0" err="1">
                  <a:solidFill>
                    <a:prstClr val="black"/>
                  </a:solidFill>
                  <a:latin typeface="HGSｺﾞｼｯｸE" panose="020B0900000000000000" pitchFamily="50" charset="-128"/>
                  <a:ea typeface="HGSｺﾞｼｯｸE" panose="020B0900000000000000" pitchFamily="50" charset="-128"/>
                  <a:cs typeface="Helvetica" pitchFamily="34" charset="0"/>
                </a:rPr>
                <a:t>GaN</a:t>
              </a:r>
              <a:r>
                <a:rPr lang="ja-JP" altLang="en-US" sz="1200" dirty="0" smtClean="0">
                  <a:solidFill>
                    <a:prstClr val="black"/>
                  </a:solidFill>
                  <a:latin typeface="HGSｺﾞｼｯｸE" panose="020B0900000000000000" pitchFamily="50" charset="-128"/>
                  <a:ea typeface="HGSｺﾞｼｯｸE" panose="020B0900000000000000" pitchFamily="50" charset="-128"/>
                  <a:cs typeface="Helvetica" pitchFamily="34" charset="0"/>
                </a:rPr>
                <a:t>縦型ダイオード</a:t>
              </a:r>
              <a:endParaRPr lang="ja-JP" altLang="en-US" sz="1200" dirty="0">
                <a:solidFill>
                  <a:prstClr val="black"/>
                </a:solidFill>
                <a:latin typeface="HGSｺﾞｼｯｸE" panose="020B0900000000000000" pitchFamily="50" charset="-128"/>
                <a:ea typeface="HGSｺﾞｼｯｸE" panose="020B0900000000000000" pitchFamily="50" charset="-128"/>
                <a:cs typeface="Helvetica" pitchFamily="34" charset="0"/>
              </a:endParaRPr>
            </a:p>
          </p:txBody>
        </p:sp>
      </p:grpSp>
      <p:sp>
        <p:nvSpPr>
          <p:cNvPr id="97" name="正方形/長方形 96"/>
          <p:cNvSpPr/>
          <p:nvPr/>
        </p:nvSpPr>
        <p:spPr>
          <a:xfrm>
            <a:off x="6279504" y="3717038"/>
            <a:ext cx="1237109" cy="395869"/>
          </a:xfrm>
          <a:prstGeom prst="rect">
            <a:avLst/>
          </a:prstGeom>
        </p:spPr>
        <p:txBody>
          <a:bodyPr wrap="square" lIns="36000" tIns="36000" rIns="36000" bIns="36000">
            <a:spAutoFit/>
          </a:bodyPr>
          <a:lstStyle/>
          <a:p>
            <a:pPr eaLnBrk="0" hangingPunct="0">
              <a:defRPr/>
            </a:pPr>
            <a:r>
              <a:rPr lang="ja-JP" altLang="en-US" sz="1050" dirty="0" smtClean="0">
                <a:solidFill>
                  <a:prstClr val="black"/>
                </a:solidFill>
              </a:rPr>
              <a:t>・照明</a:t>
            </a:r>
            <a:endParaRPr lang="en-US" altLang="ja-JP" sz="1050" dirty="0" smtClean="0">
              <a:solidFill>
                <a:prstClr val="black"/>
              </a:solidFill>
            </a:endParaRPr>
          </a:p>
          <a:p>
            <a:pPr eaLnBrk="0" hangingPunct="0">
              <a:defRPr/>
            </a:pPr>
            <a:r>
              <a:rPr lang="ja-JP" altLang="en-US" sz="1050" dirty="0" smtClean="0">
                <a:solidFill>
                  <a:prstClr val="black"/>
                </a:solidFill>
              </a:rPr>
              <a:t>・ディスプレー</a:t>
            </a:r>
            <a:endParaRPr lang="ja-JP" altLang="en-US" sz="1050" dirty="0">
              <a:solidFill>
                <a:prstClr val="black"/>
              </a:solidFill>
            </a:endParaRPr>
          </a:p>
        </p:txBody>
      </p:sp>
      <p:sp>
        <p:nvSpPr>
          <p:cNvPr id="98" name="テキスト ボックス 97"/>
          <p:cNvSpPr txBox="1"/>
          <p:nvPr/>
        </p:nvSpPr>
        <p:spPr>
          <a:xfrm>
            <a:off x="7215256" y="3311406"/>
            <a:ext cx="2532488" cy="261610"/>
          </a:xfrm>
          <a:prstGeom prst="rect">
            <a:avLst/>
          </a:prstGeom>
          <a:noFill/>
        </p:spPr>
        <p:txBody>
          <a:bodyPr wrap="square" rtlCol="0">
            <a:spAutoFit/>
          </a:bodyPr>
          <a:lstStyle/>
          <a:p>
            <a:pPr algn="ctr" eaLnBrk="0" hangingPunct="0"/>
            <a:r>
              <a:rPr lang="ja-JP" altLang="en-US" sz="1100" dirty="0" smtClean="0">
                <a:solidFill>
                  <a:prstClr val="black"/>
                </a:solidFill>
                <a:effectLst>
                  <a:glow rad="101600">
                    <a:srgbClr val="C0504D">
                      <a:satMod val="175000"/>
                      <a:alpha val="40000"/>
                    </a:srgbClr>
                  </a:glow>
                </a:effectLst>
              </a:rPr>
              <a:t>大電流・高耐圧パワーデバイス</a:t>
            </a:r>
            <a:endParaRPr lang="ja-JP" altLang="en-US" sz="1100" dirty="0">
              <a:solidFill>
                <a:prstClr val="black"/>
              </a:solidFill>
              <a:effectLst>
                <a:glow rad="101600">
                  <a:srgbClr val="C0504D">
                    <a:satMod val="175000"/>
                    <a:alpha val="40000"/>
                  </a:srgbClr>
                </a:glow>
              </a:effectLst>
            </a:endParaRPr>
          </a:p>
        </p:txBody>
      </p:sp>
      <p:sp>
        <p:nvSpPr>
          <p:cNvPr id="99" name="テキスト ボックス 98"/>
          <p:cNvSpPr txBox="1"/>
          <p:nvPr/>
        </p:nvSpPr>
        <p:spPr>
          <a:xfrm>
            <a:off x="5187026" y="3356992"/>
            <a:ext cx="1677000" cy="261610"/>
          </a:xfrm>
          <a:prstGeom prst="rect">
            <a:avLst/>
          </a:prstGeom>
          <a:noFill/>
        </p:spPr>
        <p:txBody>
          <a:bodyPr wrap="square" rtlCol="0">
            <a:spAutoFit/>
          </a:bodyPr>
          <a:lstStyle/>
          <a:p>
            <a:pPr algn="ctr" eaLnBrk="0" hangingPunct="0"/>
            <a:r>
              <a:rPr lang="ja-JP" altLang="en-US" sz="1100" dirty="0" smtClean="0">
                <a:solidFill>
                  <a:prstClr val="black"/>
                </a:solidFill>
                <a:effectLst>
                  <a:glow rad="101600">
                    <a:srgbClr val="C0504D">
                      <a:satMod val="175000"/>
                      <a:alpha val="40000"/>
                    </a:srgbClr>
                  </a:glow>
                </a:effectLst>
              </a:rPr>
              <a:t>高効率光</a:t>
            </a:r>
            <a:r>
              <a:rPr lang="ja-JP" altLang="en-US" sz="1100" dirty="0">
                <a:solidFill>
                  <a:prstClr val="black"/>
                </a:solidFill>
                <a:effectLst>
                  <a:glow rad="101600">
                    <a:srgbClr val="C0504D">
                      <a:satMod val="175000"/>
                      <a:alpha val="40000"/>
                    </a:srgbClr>
                  </a:glow>
                </a:effectLst>
              </a:rPr>
              <a:t>デバイス</a:t>
            </a:r>
          </a:p>
        </p:txBody>
      </p:sp>
      <p:sp>
        <p:nvSpPr>
          <p:cNvPr id="106" name="正方形/長方形 105"/>
          <p:cNvSpPr/>
          <p:nvPr/>
        </p:nvSpPr>
        <p:spPr>
          <a:xfrm>
            <a:off x="8864820" y="3502054"/>
            <a:ext cx="1237109" cy="719034"/>
          </a:xfrm>
          <a:prstGeom prst="rect">
            <a:avLst/>
          </a:prstGeom>
        </p:spPr>
        <p:txBody>
          <a:bodyPr wrap="square" lIns="36000" tIns="36000" rIns="36000" bIns="36000">
            <a:spAutoFit/>
          </a:bodyPr>
          <a:lstStyle/>
          <a:p>
            <a:pPr eaLnBrk="0" hangingPunct="0">
              <a:defRPr/>
            </a:pPr>
            <a:r>
              <a:rPr lang="ja-JP" altLang="en-US" sz="1050" dirty="0">
                <a:solidFill>
                  <a:prstClr val="black"/>
                </a:solidFill>
              </a:rPr>
              <a:t>・モーター</a:t>
            </a:r>
            <a:endParaRPr lang="en-US" altLang="ja-JP" sz="1050" dirty="0">
              <a:solidFill>
                <a:prstClr val="black"/>
              </a:solidFill>
            </a:endParaRPr>
          </a:p>
          <a:p>
            <a:pPr eaLnBrk="0" hangingPunct="0">
              <a:defRPr/>
            </a:pPr>
            <a:r>
              <a:rPr lang="ja-JP" altLang="en-US" sz="1050" dirty="0">
                <a:solidFill>
                  <a:prstClr val="black"/>
                </a:solidFill>
              </a:rPr>
              <a:t>・</a:t>
            </a:r>
            <a:r>
              <a:rPr lang="ja-JP" altLang="en-US" sz="1050" dirty="0" smtClean="0">
                <a:solidFill>
                  <a:prstClr val="black"/>
                </a:solidFill>
              </a:rPr>
              <a:t>サーバー</a:t>
            </a:r>
            <a:endParaRPr lang="en-US" altLang="ja-JP" sz="1050" dirty="0" smtClean="0">
              <a:solidFill>
                <a:prstClr val="black"/>
              </a:solidFill>
            </a:endParaRPr>
          </a:p>
          <a:p>
            <a:pPr eaLnBrk="0" hangingPunct="0">
              <a:defRPr/>
            </a:pPr>
            <a:r>
              <a:rPr lang="ja-JP" altLang="en-US" sz="1050" dirty="0" smtClean="0">
                <a:solidFill>
                  <a:prstClr val="black"/>
                </a:solidFill>
              </a:rPr>
              <a:t>・蓄電池</a:t>
            </a:r>
            <a:endParaRPr lang="en-US" altLang="ja-JP" sz="1050" dirty="0" smtClean="0">
              <a:solidFill>
                <a:prstClr val="black"/>
              </a:solidFill>
            </a:endParaRPr>
          </a:p>
          <a:p>
            <a:pPr eaLnBrk="0" hangingPunct="0">
              <a:defRPr/>
            </a:pPr>
            <a:r>
              <a:rPr lang="ja-JP" altLang="en-US" sz="1050" dirty="0" smtClean="0">
                <a:solidFill>
                  <a:prstClr val="black"/>
                </a:solidFill>
              </a:rPr>
              <a:t>・燃料電池</a:t>
            </a:r>
            <a:endParaRPr lang="en-US" altLang="ja-JP" sz="1050" dirty="0" smtClean="0">
              <a:solidFill>
                <a:prstClr val="black"/>
              </a:solidFill>
            </a:endParaRPr>
          </a:p>
        </p:txBody>
      </p:sp>
      <p:sp>
        <p:nvSpPr>
          <p:cNvPr id="107" name="正方形/長方形 106"/>
          <p:cNvSpPr/>
          <p:nvPr/>
        </p:nvSpPr>
        <p:spPr>
          <a:xfrm>
            <a:off x="428498" y="6237312"/>
            <a:ext cx="2698714" cy="534368"/>
          </a:xfrm>
          <a:prstGeom prst="rect">
            <a:avLst/>
          </a:prstGeom>
        </p:spPr>
        <p:txBody>
          <a:bodyPr wrap="square" lIns="36000" tIns="36000" rIns="36000" bIns="36000">
            <a:spAutoFit/>
          </a:bodyPr>
          <a:lstStyle/>
          <a:p>
            <a:pPr eaLnBrk="0" hangingPunct="0">
              <a:defRPr/>
            </a:pPr>
            <a:r>
              <a:rPr lang="en-US" altLang="ja-JP" sz="1000" dirty="0" smtClean="0">
                <a:solidFill>
                  <a:prstClr val="black"/>
                </a:solidFill>
                <a:latin typeface="ＭＳ Ｐ明朝" panose="02020600040205080304" pitchFamily="18" charset="-128"/>
                <a:ea typeface="ＭＳ Ｐ明朝" panose="02020600040205080304" pitchFamily="18" charset="-128"/>
              </a:rPr>
              <a:t>※</a:t>
            </a:r>
            <a:r>
              <a:rPr lang="ja-JP" altLang="en-US" sz="1000" dirty="0" smtClean="0">
                <a:solidFill>
                  <a:prstClr val="black"/>
                </a:solidFill>
                <a:latin typeface="ＭＳ Ｐ明朝" panose="02020600040205080304" pitchFamily="18" charset="-128"/>
                <a:ea typeface="ＭＳ Ｐ明朝" panose="02020600040205080304" pitchFamily="18" charset="-128"/>
              </a:rPr>
              <a:t>１　ネット・ゼロ・エネルギー・ビル／ハウス</a:t>
            </a:r>
            <a:endParaRPr lang="en-US" altLang="ja-JP" sz="1000" dirty="0" smtClean="0">
              <a:solidFill>
                <a:prstClr val="black"/>
              </a:solidFill>
              <a:latin typeface="ＭＳ Ｐ明朝" panose="02020600040205080304" pitchFamily="18" charset="-128"/>
              <a:ea typeface="ＭＳ Ｐ明朝" panose="02020600040205080304" pitchFamily="18" charset="-128"/>
            </a:endParaRPr>
          </a:p>
          <a:p>
            <a:pPr eaLnBrk="0" hangingPunct="0">
              <a:defRPr/>
            </a:pPr>
            <a:r>
              <a:rPr lang="en-US" altLang="ja-JP" sz="1000" dirty="0" smtClean="0">
                <a:solidFill>
                  <a:prstClr val="black"/>
                </a:solidFill>
                <a:latin typeface="ＭＳ Ｐ明朝" panose="02020600040205080304" pitchFamily="18" charset="-128"/>
                <a:ea typeface="ＭＳ Ｐ明朝" panose="02020600040205080304" pitchFamily="18" charset="-128"/>
              </a:rPr>
              <a:t>※</a:t>
            </a:r>
            <a:r>
              <a:rPr lang="ja-JP" altLang="en-US" sz="1000" dirty="0" smtClean="0">
                <a:solidFill>
                  <a:prstClr val="black"/>
                </a:solidFill>
                <a:latin typeface="ＭＳ Ｐ明朝" panose="02020600040205080304" pitchFamily="18" charset="-128"/>
                <a:ea typeface="ＭＳ Ｐ明朝" panose="02020600040205080304" pitchFamily="18" charset="-128"/>
              </a:rPr>
              <a:t>２　環境</a:t>
            </a:r>
            <a:r>
              <a:rPr lang="ja-JP" altLang="en-US" sz="1000" dirty="0">
                <a:solidFill>
                  <a:prstClr val="black"/>
                </a:solidFill>
                <a:latin typeface="ＭＳ Ｐ明朝" panose="02020600040205080304" pitchFamily="18" charset="-128"/>
                <a:ea typeface="ＭＳ Ｐ明朝" panose="02020600040205080304" pitchFamily="18" charset="-128"/>
              </a:rPr>
              <a:t>負荷低減</a:t>
            </a:r>
            <a:r>
              <a:rPr lang="ja-JP" altLang="en-US" sz="1000" dirty="0" smtClean="0">
                <a:solidFill>
                  <a:prstClr val="black"/>
                </a:solidFill>
                <a:latin typeface="ＭＳ Ｐ明朝" panose="02020600040205080304" pitchFamily="18" charset="-128"/>
                <a:ea typeface="ＭＳ Ｐ明朝" panose="02020600040205080304" pitchFamily="18" charset="-128"/>
              </a:rPr>
              <a:t>の取組についての</a:t>
            </a:r>
            <a:endParaRPr lang="en-US" altLang="ja-JP" sz="1000" dirty="0" smtClean="0">
              <a:solidFill>
                <a:prstClr val="black"/>
              </a:solidFill>
              <a:latin typeface="ＭＳ Ｐ明朝" panose="02020600040205080304" pitchFamily="18" charset="-128"/>
              <a:ea typeface="ＭＳ Ｐ明朝" panose="02020600040205080304" pitchFamily="18" charset="-128"/>
            </a:endParaRPr>
          </a:p>
          <a:p>
            <a:pPr eaLnBrk="0" hangingPunct="0">
              <a:defRPr/>
            </a:pPr>
            <a:r>
              <a:rPr lang="ja-JP" altLang="en-US" sz="1000" dirty="0" smtClean="0">
                <a:solidFill>
                  <a:prstClr val="black"/>
                </a:solidFill>
                <a:latin typeface="ＭＳ Ｐ明朝" panose="02020600040205080304" pitchFamily="18" charset="-128"/>
                <a:ea typeface="ＭＳ Ｐ明朝" panose="02020600040205080304" pitchFamily="18" charset="-128"/>
              </a:rPr>
              <a:t>　　　オーナーとテナントの協働の取決め</a:t>
            </a:r>
            <a:endParaRPr lang="ja-JP" altLang="en-US" sz="1000" dirty="0">
              <a:solidFill>
                <a:prstClr val="black"/>
              </a:solidFill>
              <a:latin typeface="ＭＳ Ｐ明朝" panose="02020600040205080304" pitchFamily="18" charset="-128"/>
              <a:ea typeface="ＭＳ Ｐ明朝" panose="02020600040205080304" pitchFamily="18" charset="-128"/>
            </a:endParaRPr>
          </a:p>
        </p:txBody>
      </p:sp>
      <p:sp>
        <p:nvSpPr>
          <p:cNvPr id="72" name="スライド番号プレースホルダー 3"/>
          <p:cNvSpPr>
            <a:spLocks noGrp="1"/>
          </p:cNvSpPr>
          <p:nvPr>
            <p:ph type="sldNum" sz="quarter" idx="12"/>
          </p:nvPr>
        </p:nvSpPr>
        <p:spPr>
          <a:xfrm>
            <a:off x="7594600" y="6408208"/>
            <a:ext cx="2311400" cy="365125"/>
          </a:xfrm>
        </p:spPr>
        <p:txBody>
          <a:bodyPr/>
          <a:lstStyle/>
          <a:p>
            <a:fld id="{CC5CAD7A-E04C-47B2-81EE-546146B795F5}" type="slidenum">
              <a:rPr lang="ja-JP" altLang="en-US" sz="1400" smtClean="0">
                <a:solidFill>
                  <a:prstClr val="black">
                    <a:tint val="75000"/>
                  </a:prstClr>
                </a:solidFill>
              </a:rPr>
              <a:pPr/>
              <a:t>25</a:t>
            </a:fld>
            <a:endParaRPr lang="ja-JP" altLang="en-US" sz="1400" dirty="0">
              <a:solidFill>
                <a:prstClr val="black">
                  <a:tint val="75000"/>
                </a:prstClr>
              </a:solidFill>
            </a:endParaRPr>
          </a:p>
        </p:txBody>
      </p:sp>
      <p:sp>
        <p:nvSpPr>
          <p:cNvPr id="80" name="テキスト ボックス 79"/>
          <p:cNvSpPr txBox="1"/>
          <p:nvPr/>
        </p:nvSpPr>
        <p:spPr>
          <a:xfrm>
            <a:off x="2851726" y="3939175"/>
            <a:ext cx="1532792" cy="261610"/>
          </a:xfrm>
          <a:prstGeom prst="rect">
            <a:avLst/>
          </a:prstGeom>
          <a:noFill/>
        </p:spPr>
        <p:txBody>
          <a:bodyPr wrap="none">
            <a:spAutoFit/>
          </a:bodyPr>
          <a:lstStyle/>
          <a:p>
            <a:pPr algn="ctr" eaLnBrk="0" hangingPunct="0">
              <a:defRPr/>
            </a:pPr>
            <a:r>
              <a:rPr lang="en-US" altLang="ja-JP" sz="1100" dirty="0" smtClean="0">
                <a:solidFill>
                  <a:prstClr val="black"/>
                </a:solidFill>
                <a:latin typeface="ＭＳ Ｐゴシック"/>
                <a:ea typeface="ＭＳ Ｐゴシック"/>
              </a:rPr>
              <a:t>CNF</a:t>
            </a:r>
            <a:r>
              <a:rPr lang="ja-JP" altLang="en-US" sz="1100" dirty="0" smtClean="0">
                <a:solidFill>
                  <a:prstClr val="black"/>
                </a:solidFill>
                <a:latin typeface="ＭＳ Ｐゴシック"/>
                <a:ea typeface="ＭＳ Ｐゴシック"/>
              </a:rPr>
              <a:t>を用いた</a:t>
            </a:r>
            <a:r>
              <a:rPr lang="ja-JP" altLang="en-US" sz="1100" dirty="0">
                <a:solidFill>
                  <a:prstClr val="black"/>
                </a:solidFill>
              </a:rPr>
              <a:t>内装材等</a:t>
            </a:r>
            <a:endParaRPr lang="en-US" altLang="ja-JP" sz="1100" dirty="0">
              <a:solidFill>
                <a:prstClr val="black"/>
              </a:solidFill>
            </a:endParaRPr>
          </a:p>
        </p:txBody>
      </p:sp>
      <p:grpSp>
        <p:nvGrpSpPr>
          <p:cNvPr id="5" name="グループ化 4"/>
          <p:cNvGrpSpPr/>
          <p:nvPr/>
        </p:nvGrpSpPr>
        <p:grpSpPr>
          <a:xfrm>
            <a:off x="3449304" y="3092763"/>
            <a:ext cx="1326147" cy="863428"/>
            <a:chOff x="7579149" y="5881263"/>
            <a:chExt cx="1224136" cy="863428"/>
          </a:xfrm>
        </p:grpSpPr>
        <p:pic>
          <p:nvPicPr>
            <p:cNvPr id="77" name="図 10"/>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579149" y="5925274"/>
              <a:ext cx="1224136" cy="81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四角形吹き出し 77"/>
            <p:cNvSpPr/>
            <p:nvPr/>
          </p:nvSpPr>
          <p:spPr>
            <a:xfrm flipV="1">
              <a:off x="7579149" y="5881263"/>
              <a:ext cx="1224136" cy="863302"/>
            </a:xfrm>
            <a:prstGeom prst="wedgeRectCallout">
              <a:avLst>
                <a:gd name="adj1" fmla="val -81618"/>
                <a:gd name="adj2" fmla="val 199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solidFill>
                  <a:prstClr val="white"/>
                </a:solidFill>
              </a:endParaRPr>
            </a:p>
          </p:txBody>
        </p:sp>
      </p:grpSp>
      <p:grpSp>
        <p:nvGrpSpPr>
          <p:cNvPr id="71" name="グループ化 70"/>
          <p:cNvGrpSpPr>
            <a:grpSpLocks/>
          </p:cNvGrpSpPr>
          <p:nvPr/>
        </p:nvGrpSpPr>
        <p:grpSpPr bwMode="auto">
          <a:xfrm>
            <a:off x="7733529" y="312834"/>
            <a:ext cx="2029354" cy="815975"/>
            <a:chOff x="7839839" y="4168709"/>
            <a:chExt cx="1644588" cy="723403"/>
          </a:xfrm>
        </p:grpSpPr>
        <p:sp>
          <p:nvSpPr>
            <p:cNvPr id="74" name="円形吹き出し 73"/>
            <p:cNvSpPr/>
            <p:nvPr/>
          </p:nvSpPr>
          <p:spPr>
            <a:xfrm>
              <a:off x="7839839" y="4168709"/>
              <a:ext cx="1644588" cy="723403"/>
            </a:xfrm>
            <a:prstGeom prst="wedgeEllipseCallout">
              <a:avLst>
                <a:gd name="adj1" fmla="val -55640"/>
                <a:gd name="adj2" fmla="val 105304"/>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dirty="0">
                <a:solidFill>
                  <a:srgbClr val="C00000"/>
                </a:solidFill>
              </a:endParaRPr>
            </a:p>
          </p:txBody>
        </p:sp>
        <p:sp>
          <p:nvSpPr>
            <p:cNvPr id="81" name="テキスト ボックス 72"/>
            <p:cNvSpPr txBox="1">
              <a:spLocks noChangeArrowheads="1"/>
            </p:cNvSpPr>
            <p:nvPr/>
          </p:nvSpPr>
          <p:spPr bwMode="auto">
            <a:xfrm>
              <a:off x="7852312" y="4189198"/>
              <a:ext cx="1606627" cy="65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500">
                  <a:solidFill>
                    <a:schemeClr val="tx1"/>
                  </a:solidFill>
                  <a:latin typeface="Calibri" pitchFamily="34" charset="0"/>
                  <a:ea typeface="ＭＳ Ｐゴシック" charset="-128"/>
                </a:defRPr>
              </a:lvl1pPr>
              <a:lvl2pPr marL="742950" indent="-285750" eaLnBrk="0" hangingPunct="0">
                <a:defRPr kumimoji="1" sz="2500">
                  <a:solidFill>
                    <a:schemeClr val="tx1"/>
                  </a:solidFill>
                  <a:latin typeface="Calibri" pitchFamily="34" charset="0"/>
                  <a:ea typeface="ＭＳ Ｐゴシック" charset="-128"/>
                </a:defRPr>
              </a:lvl2pPr>
              <a:lvl3pPr marL="1143000" indent="-228600" eaLnBrk="0" hangingPunct="0">
                <a:defRPr kumimoji="1" sz="2500">
                  <a:solidFill>
                    <a:schemeClr val="tx1"/>
                  </a:solidFill>
                  <a:latin typeface="Calibri" pitchFamily="34" charset="0"/>
                  <a:ea typeface="ＭＳ Ｐゴシック" charset="-128"/>
                </a:defRPr>
              </a:lvl3pPr>
              <a:lvl4pPr marL="1600200" indent="-228600" eaLnBrk="0" hangingPunct="0">
                <a:defRPr kumimoji="1" sz="2500">
                  <a:solidFill>
                    <a:schemeClr val="tx1"/>
                  </a:solidFill>
                  <a:latin typeface="Calibri" pitchFamily="34" charset="0"/>
                  <a:ea typeface="ＭＳ Ｐゴシック" charset="-128"/>
                </a:defRPr>
              </a:lvl4pPr>
              <a:lvl5pPr marL="2057400" indent="-228600" eaLnBrk="0" hangingPunct="0">
                <a:defRPr kumimoji="1" sz="2500">
                  <a:solidFill>
                    <a:schemeClr val="tx1"/>
                  </a:solidFill>
                  <a:latin typeface="Calibri" pitchFamily="34"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charset="-128"/>
                </a:defRPr>
              </a:lvl9pPr>
            </a:lstStyle>
            <a:p>
              <a:pPr algn="ctr" eaLnBrk="1" hangingPunct="1"/>
              <a:r>
                <a:rPr lang="en-US" altLang="ja-JP" sz="1400" b="1" dirty="0">
                  <a:solidFill>
                    <a:srgbClr val="C00000"/>
                  </a:solidFill>
                  <a:latin typeface="Meiryo UI" pitchFamily="50" charset="-128"/>
                  <a:ea typeface="Meiryo UI" pitchFamily="50" charset="-128"/>
                  <a:cs typeface="Meiryo UI" pitchFamily="50" charset="-128"/>
                </a:rPr>
                <a:t>2016</a:t>
              </a:r>
              <a:r>
                <a:rPr lang="ja-JP" altLang="en-US" sz="1400" b="1" dirty="0">
                  <a:solidFill>
                    <a:srgbClr val="C00000"/>
                  </a:solidFill>
                  <a:latin typeface="Meiryo UI" pitchFamily="50" charset="-128"/>
                  <a:ea typeface="Meiryo UI" pitchFamily="50" charset="-128"/>
                  <a:cs typeface="Meiryo UI" pitchFamily="50" charset="-128"/>
                </a:rPr>
                <a:t>年度から</a:t>
              </a:r>
              <a:endParaRPr lang="en-US" altLang="ja-JP" sz="1400" b="1" dirty="0">
                <a:solidFill>
                  <a:srgbClr val="C00000"/>
                </a:solidFill>
                <a:latin typeface="Meiryo UI" pitchFamily="50" charset="-128"/>
                <a:ea typeface="Meiryo UI" pitchFamily="50" charset="-128"/>
                <a:cs typeface="Meiryo UI" pitchFamily="50" charset="-128"/>
              </a:endParaRPr>
            </a:p>
            <a:p>
              <a:pPr algn="ctr" eaLnBrk="1" hangingPunct="1"/>
              <a:r>
                <a:rPr lang="ja-JP" altLang="en-US" sz="1400" b="1" dirty="0">
                  <a:solidFill>
                    <a:srgbClr val="C00000"/>
                  </a:solidFill>
                  <a:latin typeface="Meiryo UI" pitchFamily="50" charset="-128"/>
                  <a:ea typeface="Meiryo UI" pitchFamily="50" charset="-128"/>
                  <a:cs typeface="Meiryo UI" pitchFamily="50" charset="-128"/>
                </a:rPr>
                <a:t>高効率の窒化ガリウム半導体を実機搭載</a:t>
              </a:r>
            </a:p>
          </p:txBody>
        </p:sp>
      </p:grpSp>
      <p:sp>
        <p:nvSpPr>
          <p:cNvPr id="2059" name="正方形/長方形 3"/>
          <p:cNvSpPr>
            <a:spLocks noChangeArrowheads="1"/>
          </p:cNvSpPr>
          <p:nvPr/>
        </p:nvSpPr>
        <p:spPr bwMode="auto">
          <a:xfrm>
            <a:off x="84270" y="602688"/>
            <a:ext cx="9801092" cy="830997"/>
          </a:xfrm>
          <a:prstGeom prst="rect">
            <a:avLst/>
          </a:prstGeom>
          <a:noFill/>
          <a:ln>
            <a:noFill/>
          </a:ln>
          <a:extLst/>
        </p:spPr>
        <p:txBody>
          <a:bodyPr anchor="ctr">
            <a:spAutoFit/>
          </a:bodyPr>
          <a:lstStyle/>
          <a:p>
            <a:pPr marL="177800" indent="-177800">
              <a:buFont typeface="Wingdings" pitchFamily="2" charset="2"/>
              <a:buChar char="l"/>
            </a:pPr>
            <a:r>
              <a:rPr lang="ja-JP" altLang="en-US" sz="1600" dirty="0" smtClean="0">
                <a:solidFill>
                  <a:prstClr val="black"/>
                </a:solidFill>
                <a:latin typeface="Meiryo UI" pitchFamily="50" charset="-128"/>
                <a:ea typeface="Meiryo UI" pitchFamily="50" charset="-128"/>
                <a:cs typeface="Meiryo UI" pitchFamily="50" charset="-128"/>
              </a:rPr>
              <a:t>民生部門４割削減、それ以降の更なる削減に向けては、生活者の視点から</a:t>
            </a:r>
            <a:endParaRPr lang="en-US" altLang="ja-JP" sz="1600" dirty="0" smtClean="0">
              <a:solidFill>
                <a:prstClr val="black"/>
              </a:solidFill>
              <a:latin typeface="Meiryo UI" pitchFamily="50" charset="-128"/>
              <a:ea typeface="Meiryo UI" pitchFamily="50" charset="-128"/>
              <a:cs typeface="Meiryo UI" pitchFamily="50" charset="-128"/>
            </a:endParaRPr>
          </a:p>
          <a:p>
            <a:r>
              <a:rPr lang="ja-JP" altLang="en-US" sz="1600" b="1" dirty="0">
                <a:solidFill>
                  <a:prstClr val="black"/>
                </a:solidFill>
                <a:latin typeface="Meiryo UI" pitchFamily="50" charset="-128"/>
                <a:ea typeface="Meiryo UI" pitchFamily="50" charset="-128"/>
                <a:cs typeface="Meiryo UI" pitchFamily="50" charset="-128"/>
              </a:rPr>
              <a:t>　</a:t>
            </a:r>
            <a:r>
              <a:rPr lang="ja-JP" altLang="en-US" sz="1600" b="1" u="sng" dirty="0" smtClean="0">
                <a:solidFill>
                  <a:srgbClr val="FF0000"/>
                </a:solidFill>
                <a:latin typeface="Meiryo UI" pitchFamily="50" charset="-128"/>
                <a:ea typeface="Meiryo UI" pitchFamily="50" charset="-128"/>
                <a:cs typeface="Meiryo UI" pitchFamily="50" charset="-128"/>
              </a:rPr>
              <a:t>未来のあるべき姿を描き、その未来を創造する戦略的取組</a:t>
            </a:r>
            <a:r>
              <a:rPr lang="ja-JP" altLang="en-US" sz="1600" dirty="0" smtClean="0">
                <a:solidFill>
                  <a:prstClr val="black"/>
                </a:solidFill>
                <a:latin typeface="Meiryo UI" pitchFamily="50" charset="-128"/>
                <a:ea typeface="Meiryo UI" pitchFamily="50" charset="-128"/>
                <a:cs typeface="Meiryo UI" pitchFamily="50" charset="-128"/>
              </a:rPr>
              <a:t>が必要。</a:t>
            </a:r>
            <a:endParaRPr lang="en-US" altLang="ja-JP" sz="1600" dirty="0" smtClean="0">
              <a:solidFill>
                <a:prstClr val="black"/>
              </a:solidFill>
              <a:latin typeface="Meiryo UI" pitchFamily="50" charset="-128"/>
              <a:ea typeface="Meiryo UI" pitchFamily="50" charset="-128"/>
              <a:cs typeface="Meiryo UI" pitchFamily="50" charset="-128"/>
            </a:endParaRPr>
          </a:p>
          <a:p>
            <a:pPr marL="177800" indent="-177800">
              <a:buFont typeface="Wingdings" pitchFamily="2" charset="2"/>
              <a:buChar char="l"/>
            </a:pPr>
            <a:r>
              <a:rPr lang="ja-JP" altLang="en-US" sz="1600" dirty="0" smtClean="0">
                <a:solidFill>
                  <a:srgbClr val="000000"/>
                </a:solidFill>
                <a:latin typeface="Meiryo UI" pitchFamily="50" charset="-128"/>
                <a:ea typeface="Meiryo UI" pitchFamily="50" charset="-128"/>
                <a:cs typeface="Meiryo UI" pitchFamily="50" charset="-128"/>
              </a:rPr>
              <a:t>暮らしを支える</a:t>
            </a:r>
            <a:r>
              <a:rPr lang="ja-JP" altLang="en-US" sz="1600" b="1" u="sng" dirty="0" smtClean="0">
                <a:solidFill>
                  <a:srgbClr val="FF0000"/>
                </a:solidFill>
                <a:latin typeface="Meiryo UI" pitchFamily="50" charset="-128"/>
                <a:ea typeface="Meiryo UI" pitchFamily="50" charset="-128"/>
                <a:cs typeface="Meiryo UI" pitchFamily="50" charset="-128"/>
              </a:rPr>
              <a:t>「素材」、「電子機器」、「住まい」、「エネルギー」</a:t>
            </a:r>
            <a:r>
              <a:rPr lang="ja-JP" altLang="en-US" sz="1600" dirty="0" smtClean="0">
                <a:solidFill>
                  <a:srgbClr val="000000"/>
                </a:solidFill>
                <a:latin typeface="Meiryo UI" pitchFamily="50" charset="-128"/>
                <a:ea typeface="Meiryo UI" pitchFamily="50" charset="-128"/>
                <a:cs typeface="Meiryo UI" pitchFamily="50" charset="-128"/>
              </a:rPr>
              <a:t>の分野で、有効な技術を開発、社会実装</a:t>
            </a:r>
            <a:r>
              <a:rPr lang="ja-JP" altLang="en-US" sz="1600" dirty="0" smtClean="0">
                <a:solidFill>
                  <a:prstClr val="black"/>
                </a:solidFill>
                <a:latin typeface="Meiryo UI" pitchFamily="50" charset="-128"/>
                <a:ea typeface="Meiryo UI" pitchFamily="50" charset="-128"/>
                <a:cs typeface="Meiryo UI" pitchFamily="50" charset="-128"/>
              </a:rPr>
              <a:t>。</a:t>
            </a:r>
            <a:endParaRPr lang="en-US" altLang="ja-JP" sz="1600" dirty="0" smtClean="0">
              <a:solidFill>
                <a:prstClr val="black"/>
              </a:solidFill>
              <a:latin typeface="Meiryo UI" pitchFamily="50" charset="-128"/>
              <a:ea typeface="Meiryo UI" pitchFamily="50" charset="-128"/>
              <a:cs typeface="Meiryo UI" pitchFamily="50" charset="-128"/>
            </a:endParaRPr>
          </a:p>
        </p:txBody>
      </p:sp>
      <p:sp>
        <p:nvSpPr>
          <p:cNvPr id="37" name="テキスト ボックス 8"/>
          <p:cNvSpPr txBox="1">
            <a:spLocks noChangeArrowheads="1"/>
          </p:cNvSpPr>
          <p:nvPr/>
        </p:nvSpPr>
        <p:spPr bwMode="auto">
          <a:xfrm>
            <a:off x="139177" y="2204864"/>
            <a:ext cx="4735849" cy="1815882"/>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177800" indent="-177800" algn="just" eaLnBrk="1" fontAlgn="auto" hangingPunct="1">
              <a:spcBef>
                <a:spcPts val="0"/>
              </a:spcBef>
              <a:spcAft>
                <a:spcPts val="0"/>
              </a:spcAft>
              <a:buFont typeface="Wingdings" panose="05000000000000000000" pitchFamily="2" charset="2"/>
              <a:buChar char="Ø"/>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セルロースナノファイバー（</a:t>
            </a:r>
            <a:r>
              <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CNF</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1" fontAlgn="auto" hangingPunct="1">
              <a:spcBef>
                <a:spcPts val="0"/>
              </a:spcBef>
              <a:spcAft>
                <a:spcPts val="0"/>
              </a:spcAft>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バイオ資源により</a:t>
            </a:r>
            <a:r>
              <a:rPr kumimoji="0" lang="ja-JP" altLang="en-US" sz="1400" u="sng"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素材</a:t>
            </a:r>
            <a:r>
              <a:rPr kumimoji="0" lang="ja-JP" altLang="en-US" sz="1400" u="sng"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にまで</a:t>
            </a:r>
            <a:r>
              <a:rPr kumimoji="0" lang="ja-JP" altLang="en-US" sz="1400" u="sng"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立ち返って温暖化対策</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eaLnBrk="1" fontAlgn="auto" hangingPunct="1">
              <a:spcBef>
                <a:spcPts val="0"/>
              </a:spcBef>
              <a:spcAft>
                <a:spcPts val="0"/>
              </a:spcAft>
              <a:buFont typeface="Wingdings" panose="05000000000000000000" pitchFamily="2" charset="2"/>
              <a:buChar char="Ø"/>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自動車部材</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400" u="sng"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次世代素材</a:t>
            </a:r>
            <a:r>
              <a:rPr kumimoji="0" lang="ja-JP" altLang="en-US" sz="1400" u="sng"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で代替</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、軽量化</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燃費</a:t>
            </a:r>
            <a:endPar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1" fontAlgn="auto" hangingPunct="1">
              <a:spcBef>
                <a:spcPts val="0"/>
              </a:spcBef>
              <a:spcAft>
                <a:spcPts val="0"/>
              </a:spcAft>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改善</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等を実現</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eaLnBrk="1" fontAlgn="auto" hangingPunct="1">
              <a:spcBef>
                <a:spcPts val="0"/>
              </a:spcBef>
              <a:spcAft>
                <a:spcPts val="0"/>
              </a:spcAft>
              <a:buFont typeface="Wingdings" panose="05000000000000000000" pitchFamily="2" charset="2"/>
              <a:buChar char="Ø"/>
              <a:defRPr/>
            </a:pPr>
            <a:r>
              <a:rPr kumimoji="0" lang="ja-JP" altLang="en-US" sz="1400" u="sng"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次世代素材の新市場</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1" fontAlgn="auto" hangingPunct="1">
              <a:spcBef>
                <a:spcPts val="0"/>
              </a:spcBef>
              <a:spcAft>
                <a:spcPts val="0"/>
              </a:spcAft>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メーカー</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と連携</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1" fontAlgn="auto" hangingPunct="1">
              <a:spcBef>
                <a:spcPts val="0"/>
              </a:spcBef>
              <a:spcAft>
                <a:spcPts val="0"/>
              </a:spcAft>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u="sng"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低炭素で循環型の</a:t>
            </a:r>
            <a:endParaRPr kumimoji="0" lang="en-US" altLang="ja-JP" sz="1400" u="sng"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eaLnBrk="1" fontAlgn="auto" hangingPunct="1">
              <a:spcBef>
                <a:spcPts val="0"/>
              </a:spcBef>
              <a:spcAft>
                <a:spcPts val="0"/>
              </a:spcAft>
              <a:defRPr/>
            </a:pPr>
            <a:r>
              <a:rPr kumimoji="0" lang="ja-JP" altLang="en-US"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u="sng"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未来を創造</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9110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116949" y="4857984"/>
            <a:ext cx="7410583" cy="614362"/>
          </a:xfrm>
          <a:prstGeom prst="roundRect">
            <a:avLst>
              <a:gd name="adj" fmla="val 11425"/>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3" name="テキスト ボックス 26"/>
          <p:cNvSpPr txBox="1">
            <a:spLocks noChangeArrowheads="1"/>
          </p:cNvSpPr>
          <p:nvPr/>
        </p:nvSpPr>
        <p:spPr bwMode="auto">
          <a:xfrm>
            <a:off x="-41275" y="66675"/>
            <a:ext cx="990772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長期的視点を踏まえた環境金融の４本柱</a:t>
            </a:r>
          </a:p>
        </p:txBody>
      </p:sp>
      <p:sp>
        <p:nvSpPr>
          <p:cNvPr id="10" name="フローチャート : 準備 9"/>
          <p:cNvSpPr/>
          <p:nvPr/>
        </p:nvSpPr>
        <p:spPr>
          <a:xfrm>
            <a:off x="37835" y="2254650"/>
            <a:ext cx="2263246" cy="823191"/>
          </a:xfrm>
          <a:prstGeom prst="flowChartPreparati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2055" name="テキスト ボックス 11"/>
          <p:cNvSpPr txBox="1">
            <a:spLocks noChangeArrowheads="1"/>
          </p:cNvSpPr>
          <p:nvPr/>
        </p:nvSpPr>
        <p:spPr bwMode="auto">
          <a:xfrm>
            <a:off x="92869" y="2265787"/>
            <a:ext cx="2129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b="1" dirty="0" smtClean="0">
                <a:solidFill>
                  <a:prstClr val="white"/>
                </a:solidFill>
                <a:latin typeface="メイリオ" pitchFamily="50" charset="-128"/>
                <a:ea typeface="メイリオ" pitchFamily="50" charset="-128"/>
                <a:cs typeface="メイリオ" pitchFamily="50" charset="-128"/>
              </a:rPr>
              <a:t>１</a:t>
            </a:r>
            <a:endParaRPr lang="en-US" altLang="ja-JP" b="1" dirty="0" smtClean="0">
              <a:solidFill>
                <a:prstClr val="white"/>
              </a:solidFill>
              <a:latin typeface="メイリオ" pitchFamily="50" charset="-128"/>
              <a:ea typeface="メイリオ" pitchFamily="50" charset="-128"/>
              <a:cs typeface="メイリオ" pitchFamily="50" charset="-128"/>
            </a:endParaRPr>
          </a:p>
          <a:p>
            <a:pPr algn="ctr"/>
            <a:r>
              <a:rPr lang="en-US" altLang="ja-JP" b="1" dirty="0" smtClean="0">
                <a:solidFill>
                  <a:prstClr val="white"/>
                </a:solidFill>
                <a:latin typeface="メイリオ" pitchFamily="50" charset="-128"/>
                <a:ea typeface="メイリオ" pitchFamily="50" charset="-128"/>
                <a:cs typeface="メイリオ" pitchFamily="50" charset="-128"/>
              </a:rPr>
              <a:t>ESG</a:t>
            </a:r>
            <a:r>
              <a:rPr lang="ja-JP" altLang="en-US" b="1" dirty="0" smtClean="0">
                <a:solidFill>
                  <a:prstClr val="white"/>
                </a:solidFill>
                <a:latin typeface="メイリオ" pitchFamily="50" charset="-128"/>
                <a:ea typeface="メイリオ" pitchFamily="50" charset="-128"/>
                <a:cs typeface="メイリオ" pitchFamily="50" charset="-128"/>
              </a:rPr>
              <a:t>投資の促進</a:t>
            </a:r>
          </a:p>
        </p:txBody>
      </p:sp>
      <p:sp>
        <p:nvSpPr>
          <p:cNvPr id="13" name="角丸四角形 12"/>
          <p:cNvSpPr/>
          <p:nvPr/>
        </p:nvSpPr>
        <p:spPr>
          <a:xfrm>
            <a:off x="2378714" y="2204864"/>
            <a:ext cx="7410582" cy="795140"/>
          </a:xfrm>
          <a:prstGeom prst="roundRect">
            <a:avLst>
              <a:gd name="adj" fmla="val 11425"/>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7" name="テキスト ボックス 13"/>
          <p:cNvSpPr txBox="1">
            <a:spLocks noChangeArrowheads="1"/>
          </p:cNvSpPr>
          <p:nvPr/>
        </p:nvSpPr>
        <p:spPr bwMode="auto">
          <a:xfrm>
            <a:off x="2378475" y="2237196"/>
            <a:ext cx="7381956" cy="784830"/>
          </a:xfrm>
          <a:prstGeom prst="rect">
            <a:avLst/>
          </a:prstGeom>
          <a:noFill/>
          <a:ln>
            <a:noFill/>
          </a:ln>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nSpc>
                <a:spcPts val="1800"/>
              </a:lnSpc>
              <a:spcBef>
                <a:spcPts val="600"/>
              </a:spcBef>
            </a:pPr>
            <a:r>
              <a:rPr lang="en-US" altLang="ja-JP" sz="1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GPIF</a:t>
            </a:r>
            <a:r>
              <a:rPr lang="en-US" altLang="ja-JP" sz="1200" baseline="30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smtClean="0">
                <a:solidFill>
                  <a:prstClr val="black"/>
                </a:solidFill>
                <a:latin typeface="メイリオ" pitchFamily="50" charset="-128"/>
                <a:ea typeface="メイリオ" pitchFamily="50" charset="-128"/>
                <a:cs typeface="メイリオ" pitchFamily="50" charset="-128"/>
              </a:rPr>
              <a:t>の国連責任投資原則署名</a:t>
            </a:r>
            <a:r>
              <a:rPr lang="ja-JP" altLang="en-US" sz="1500" dirty="0">
                <a:solidFill>
                  <a:prstClr val="black"/>
                </a:solidFill>
                <a:latin typeface="メイリオ" pitchFamily="50" charset="-128"/>
                <a:ea typeface="メイリオ" pitchFamily="50" charset="-128"/>
                <a:cs typeface="メイリオ" pitchFamily="50" charset="-128"/>
              </a:rPr>
              <a:t>が契機と</a:t>
            </a:r>
            <a:r>
              <a:rPr lang="ja-JP" altLang="en-US" sz="1500" dirty="0" smtClean="0">
                <a:solidFill>
                  <a:prstClr val="black"/>
                </a:solidFill>
                <a:latin typeface="メイリオ" pitchFamily="50" charset="-128"/>
                <a:ea typeface="メイリオ" pitchFamily="50" charset="-128"/>
                <a:cs typeface="メイリオ" pitchFamily="50" charset="-128"/>
              </a:rPr>
              <a:t>なり、</a:t>
            </a:r>
            <a:r>
              <a:rPr lang="ja-JP" altLang="en-US" sz="1500" dirty="0">
                <a:solidFill>
                  <a:prstClr val="black"/>
                </a:solidFill>
                <a:latin typeface="メイリオ" pitchFamily="50" charset="-128"/>
                <a:ea typeface="メイリオ" pitchFamily="50" charset="-128"/>
                <a:cs typeface="メイリオ" pitchFamily="50" charset="-128"/>
              </a:rPr>
              <a:t>国内の</a:t>
            </a:r>
            <a:r>
              <a:rPr lang="en-US" altLang="ja-JP"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ESG</a:t>
            </a:r>
            <a:r>
              <a:rPr lang="ja-JP" altLang="en-US" sz="1500" dirty="0">
                <a:solidFill>
                  <a:prstClr val="black"/>
                </a:solidFill>
                <a:latin typeface="メイリオ" pitchFamily="50" charset="-128"/>
                <a:ea typeface="メイリオ" pitchFamily="50" charset="-128"/>
                <a:cs typeface="メイリオ" pitchFamily="50" charset="-128"/>
              </a:rPr>
              <a:t>投資に拡がりの兆し。</a:t>
            </a:r>
            <a:endParaRPr lang="en-US" altLang="ja-JP" sz="1500" dirty="0">
              <a:solidFill>
                <a:prstClr val="black"/>
              </a:solidFill>
              <a:latin typeface="メイリオ" pitchFamily="50" charset="-128"/>
              <a:ea typeface="メイリオ" pitchFamily="50" charset="-128"/>
              <a:cs typeface="メイリオ" pitchFamily="50" charset="-128"/>
            </a:endParaRPr>
          </a:p>
          <a:p>
            <a:pPr>
              <a:spcBef>
                <a:spcPts val="0"/>
              </a:spcBef>
            </a:pPr>
            <a:r>
              <a:rPr lang="ja-JP" altLang="en-US" sz="1500" dirty="0">
                <a:solidFill>
                  <a:prstClr val="black"/>
                </a:solidFill>
                <a:latin typeface="メイリオ" pitchFamily="50" charset="-128"/>
                <a:ea typeface="メイリオ" pitchFamily="50" charset="-128"/>
                <a:cs typeface="メイリオ" pitchFamily="50" charset="-128"/>
              </a:rPr>
              <a:t>機関投資家を中心にインベストメントチェーンの各主体に対し、</a:t>
            </a:r>
            <a:r>
              <a:rPr lang="en-US" altLang="ja-JP" sz="1500" u="sng" dirty="0">
                <a:solidFill>
                  <a:srgbClr val="FF0000"/>
                </a:solidFill>
                <a:latin typeface="メイリオ" pitchFamily="50" charset="-128"/>
                <a:ea typeface="メイリオ" pitchFamily="50" charset="-128"/>
                <a:cs typeface="メイリオ" pitchFamily="50" charset="-128"/>
              </a:rPr>
              <a:t>ESG</a:t>
            </a:r>
            <a:r>
              <a:rPr lang="ja-JP" altLang="en-US" sz="1500" u="sng" dirty="0">
                <a:solidFill>
                  <a:srgbClr val="FF0000"/>
                </a:solidFill>
                <a:latin typeface="メイリオ" pitchFamily="50" charset="-128"/>
                <a:ea typeface="メイリオ" pitchFamily="50" charset="-128"/>
                <a:cs typeface="メイリオ" pitchFamily="50" charset="-128"/>
              </a:rPr>
              <a:t>行動を起こす上で参考となる考え方</a:t>
            </a:r>
            <a:r>
              <a:rPr lang="ja-JP" altLang="en-US" sz="1500" dirty="0">
                <a:solidFill>
                  <a:prstClr val="black"/>
                </a:solidFill>
                <a:latin typeface="メイリオ" pitchFamily="50" charset="-128"/>
                <a:ea typeface="メイリオ" pitchFamily="50" charset="-128"/>
                <a:cs typeface="メイリオ" pitchFamily="50" charset="-128"/>
              </a:rPr>
              <a:t>等を整理し、発信。</a:t>
            </a:r>
            <a:endParaRPr lang="en-US" altLang="ja-JP" sz="1500" dirty="0">
              <a:solidFill>
                <a:prstClr val="black"/>
              </a:solidFill>
              <a:latin typeface="メイリオ" pitchFamily="50" charset="-128"/>
              <a:ea typeface="メイリオ" pitchFamily="50" charset="-128"/>
              <a:cs typeface="メイリオ" pitchFamily="50" charset="-128"/>
            </a:endParaRPr>
          </a:p>
        </p:txBody>
      </p:sp>
      <p:sp>
        <p:nvSpPr>
          <p:cNvPr id="2058" name="テキスト ボックス 26"/>
          <p:cNvSpPr txBox="1">
            <a:spLocks noChangeArrowheads="1"/>
          </p:cNvSpPr>
          <p:nvPr/>
        </p:nvSpPr>
        <p:spPr bwMode="auto">
          <a:xfrm>
            <a:off x="-117561" y="5700444"/>
            <a:ext cx="4368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2000" b="1" dirty="0" smtClean="0">
                <a:solidFill>
                  <a:srgbClr val="0000FF"/>
                </a:solidFill>
                <a:latin typeface="メイリオ" pitchFamily="50" charset="-128"/>
                <a:ea typeface="メイリオ" pitchFamily="50" charset="-128"/>
                <a:cs typeface="メイリオ" pitchFamily="50" charset="-128"/>
              </a:rPr>
              <a:t>【</a:t>
            </a:r>
            <a:r>
              <a:rPr lang="ja-JP" altLang="en-US" sz="2000" b="1" dirty="0" smtClean="0">
                <a:solidFill>
                  <a:srgbClr val="0000FF"/>
                </a:solidFill>
                <a:latin typeface="メイリオ" pitchFamily="50" charset="-128"/>
                <a:ea typeface="メイリオ" pitchFamily="50" charset="-128"/>
                <a:cs typeface="メイリオ" pitchFamily="50" charset="-128"/>
              </a:rPr>
              <a:t>カーボンプライシング</a:t>
            </a:r>
            <a:r>
              <a:rPr lang="en-US" altLang="ja-JP" sz="2000" b="1" dirty="0" smtClean="0">
                <a:solidFill>
                  <a:srgbClr val="0000FF"/>
                </a:solidFill>
                <a:latin typeface="メイリオ" pitchFamily="50" charset="-128"/>
                <a:ea typeface="メイリオ" pitchFamily="50" charset="-128"/>
                <a:cs typeface="メイリオ" pitchFamily="50" charset="-128"/>
              </a:rPr>
              <a:t>】</a:t>
            </a:r>
            <a:endParaRPr lang="ja-JP" altLang="en-US" sz="2000" b="1" dirty="0" smtClean="0">
              <a:solidFill>
                <a:srgbClr val="0000FF"/>
              </a:solidFill>
              <a:latin typeface="メイリオ" pitchFamily="50" charset="-128"/>
              <a:ea typeface="メイリオ" pitchFamily="50" charset="-128"/>
              <a:cs typeface="メイリオ" pitchFamily="50" charset="-128"/>
            </a:endParaRPr>
          </a:p>
        </p:txBody>
      </p:sp>
      <p:sp>
        <p:nvSpPr>
          <p:cNvPr id="18" name="フローチャート : 準備 17"/>
          <p:cNvSpPr/>
          <p:nvPr/>
        </p:nvSpPr>
        <p:spPr>
          <a:xfrm>
            <a:off x="7604919" y="3077758"/>
            <a:ext cx="2263246" cy="867595"/>
          </a:xfrm>
          <a:prstGeom prst="flowChartPreparati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2061" name="テキスト ボックス 18"/>
          <p:cNvSpPr txBox="1">
            <a:spLocks noChangeArrowheads="1"/>
          </p:cNvSpPr>
          <p:nvPr/>
        </p:nvSpPr>
        <p:spPr bwMode="auto">
          <a:xfrm>
            <a:off x="7604919" y="3077751"/>
            <a:ext cx="22632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b="1" dirty="0" smtClean="0">
                <a:solidFill>
                  <a:prstClr val="white"/>
                </a:solidFill>
                <a:latin typeface="メイリオ" pitchFamily="50" charset="-128"/>
                <a:ea typeface="メイリオ" pitchFamily="50" charset="-128"/>
                <a:cs typeface="メイリオ" pitchFamily="50" charset="-128"/>
              </a:rPr>
              <a:t>２</a:t>
            </a:r>
            <a:endParaRPr lang="en-US" altLang="ja-JP" b="1" dirty="0" smtClean="0">
              <a:solidFill>
                <a:prstClr val="white"/>
              </a:solidFill>
              <a:latin typeface="メイリオ" pitchFamily="50" charset="-128"/>
              <a:ea typeface="メイリオ" pitchFamily="50" charset="-128"/>
              <a:cs typeface="メイリオ" pitchFamily="50" charset="-128"/>
            </a:endParaRPr>
          </a:p>
          <a:p>
            <a:pPr algn="ctr"/>
            <a:r>
              <a:rPr lang="ja-JP" altLang="en-US" b="1" dirty="0" smtClean="0">
                <a:solidFill>
                  <a:prstClr val="white"/>
                </a:solidFill>
                <a:latin typeface="メイリオ" pitchFamily="50" charset="-128"/>
                <a:ea typeface="メイリオ" pitchFamily="50" charset="-128"/>
                <a:cs typeface="メイリオ" pitchFamily="50" charset="-128"/>
              </a:rPr>
              <a:t>企業と投資家等の対話の促進</a:t>
            </a:r>
          </a:p>
        </p:txBody>
      </p:sp>
      <p:sp>
        <p:nvSpPr>
          <p:cNvPr id="20" name="角丸四角形 19"/>
          <p:cNvSpPr/>
          <p:nvPr/>
        </p:nvSpPr>
        <p:spPr>
          <a:xfrm>
            <a:off x="116949" y="3225860"/>
            <a:ext cx="7410583" cy="603250"/>
          </a:xfrm>
          <a:prstGeom prst="roundRect">
            <a:avLst>
              <a:gd name="adj" fmla="val 11425"/>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63" name="テキスト ボックス 20"/>
          <p:cNvSpPr txBox="1">
            <a:spLocks noChangeArrowheads="1"/>
          </p:cNvSpPr>
          <p:nvPr/>
        </p:nvSpPr>
        <p:spPr bwMode="auto">
          <a:xfrm>
            <a:off x="116946" y="3238562"/>
            <a:ext cx="7567083" cy="554037"/>
          </a:xfrm>
          <a:prstGeom prst="rect">
            <a:avLst/>
          </a:prstGeom>
          <a:noFill/>
          <a:ln>
            <a:noFill/>
          </a:ln>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spcBef>
                <a:spcPts val="600"/>
              </a:spcBef>
            </a:pPr>
            <a:r>
              <a:rPr lang="ja-JP" altLang="en-US" sz="1500" dirty="0" smtClean="0">
                <a:solidFill>
                  <a:prstClr val="black"/>
                </a:solidFill>
                <a:latin typeface="メイリオ" pitchFamily="50" charset="-128"/>
                <a:ea typeface="メイリオ" pitchFamily="50" charset="-128"/>
                <a:cs typeface="メイリオ" pitchFamily="50" charset="-128"/>
              </a:rPr>
              <a:t>企業の環境情報を比較可能・容易な形で入手できる</a:t>
            </a:r>
            <a:r>
              <a:rPr lang="ja-JP" altLang="en-US" sz="1500" u="sng" dirty="0" smtClean="0">
                <a:solidFill>
                  <a:srgbClr val="FF0000"/>
                </a:solidFill>
                <a:latin typeface="メイリオ" pitchFamily="50" charset="-128"/>
                <a:ea typeface="メイリオ" pitchFamily="50" charset="-128"/>
                <a:cs typeface="メイリオ" pitchFamily="50" charset="-128"/>
              </a:rPr>
              <a:t>「環境情報開示システム」の運用</a:t>
            </a:r>
            <a:r>
              <a:rPr lang="ja-JP" altLang="en-US" sz="1500" dirty="0" smtClean="0">
                <a:solidFill>
                  <a:prstClr val="black"/>
                </a:solidFill>
                <a:latin typeface="メイリオ" pitchFamily="50" charset="-128"/>
                <a:ea typeface="メイリオ" pitchFamily="50" charset="-128"/>
                <a:cs typeface="メイリオ" pitchFamily="50" charset="-128"/>
              </a:rPr>
              <a:t>、参加事業者拡大。企業と投資家等の間の高質な対話のきっかけを提供。</a:t>
            </a:r>
            <a:endParaRPr lang="en-US" altLang="ja-JP" sz="1500" dirty="0" smtClean="0">
              <a:solidFill>
                <a:prstClr val="black"/>
              </a:solidFill>
              <a:latin typeface="メイリオ" pitchFamily="50" charset="-128"/>
              <a:ea typeface="メイリオ" pitchFamily="50" charset="-128"/>
              <a:cs typeface="メイリオ" pitchFamily="50" charset="-128"/>
            </a:endParaRPr>
          </a:p>
        </p:txBody>
      </p:sp>
      <p:sp>
        <p:nvSpPr>
          <p:cNvPr id="23" name="フローチャート : 準備 22"/>
          <p:cNvSpPr/>
          <p:nvPr/>
        </p:nvSpPr>
        <p:spPr>
          <a:xfrm>
            <a:off x="37835" y="3945346"/>
            <a:ext cx="2263246" cy="781396"/>
          </a:xfrm>
          <a:prstGeom prst="flowChartPreparati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2066" name="テキスト ボックス 23"/>
          <p:cNvSpPr txBox="1">
            <a:spLocks noChangeArrowheads="1"/>
          </p:cNvSpPr>
          <p:nvPr/>
        </p:nvSpPr>
        <p:spPr bwMode="auto">
          <a:xfrm>
            <a:off x="271729" y="3901118"/>
            <a:ext cx="1795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b="1" dirty="0" smtClean="0">
                <a:solidFill>
                  <a:prstClr val="white"/>
                </a:solidFill>
                <a:latin typeface="メイリオ" pitchFamily="50" charset="-128"/>
                <a:ea typeface="メイリオ" pitchFamily="50" charset="-128"/>
                <a:cs typeface="メイリオ" pitchFamily="50" charset="-128"/>
              </a:rPr>
              <a:t>３</a:t>
            </a:r>
            <a:endParaRPr lang="en-US" altLang="ja-JP" b="1" dirty="0" smtClean="0">
              <a:solidFill>
                <a:prstClr val="white"/>
              </a:solidFill>
              <a:latin typeface="メイリオ" pitchFamily="50" charset="-128"/>
              <a:ea typeface="メイリオ" pitchFamily="50" charset="-128"/>
              <a:cs typeface="メイリオ" pitchFamily="50" charset="-128"/>
            </a:endParaRPr>
          </a:p>
          <a:p>
            <a:pPr algn="ctr"/>
            <a:r>
              <a:rPr lang="ja-JP" altLang="en-US" b="1" dirty="0" smtClean="0">
                <a:solidFill>
                  <a:prstClr val="white"/>
                </a:solidFill>
                <a:latin typeface="メイリオ" pitchFamily="50" charset="-128"/>
                <a:ea typeface="メイリオ" pitchFamily="50" charset="-128"/>
                <a:cs typeface="メイリオ" pitchFamily="50" charset="-128"/>
              </a:rPr>
              <a:t>地域金融機関との連携</a:t>
            </a:r>
          </a:p>
        </p:txBody>
      </p:sp>
      <p:sp>
        <p:nvSpPr>
          <p:cNvPr id="25" name="角丸四角形 24"/>
          <p:cNvSpPr/>
          <p:nvPr/>
        </p:nvSpPr>
        <p:spPr>
          <a:xfrm>
            <a:off x="2378475" y="4044514"/>
            <a:ext cx="7410582" cy="617538"/>
          </a:xfrm>
          <a:prstGeom prst="roundRect">
            <a:avLst>
              <a:gd name="adj" fmla="val 11425"/>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68" name="テキスト ボックス 25"/>
          <p:cNvSpPr txBox="1">
            <a:spLocks noChangeArrowheads="1"/>
          </p:cNvSpPr>
          <p:nvPr/>
        </p:nvSpPr>
        <p:spPr bwMode="auto">
          <a:xfrm>
            <a:off x="2378477" y="4108014"/>
            <a:ext cx="752752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spcBef>
                <a:spcPts val="600"/>
              </a:spcBef>
            </a:pPr>
            <a:r>
              <a:rPr lang="ja-JP" altLang="en-US" sz="1500" u="sng" dirty="0" smtClean="0">
                <a:solidFill>
                  <a:srgbClr val="FF0000"/>
                </a:solidFill>
                <a:latin typeface="メイリオ" pitchFamily="50" charset="-128"/>
                <a:ea typeface="メイリオ" pitchFamily="50" charset="-128"/>
                <a:cs typeface="メイリオ" pitchFamily="50" charset="-128"/>
              </a:rPr>
              <a:t>グリーンファンドによる出資など</a:t>
            </a:r>
            <a:r>
              <a:rPr lang="ja-JP" altLang="en-US" sz="1500" dirty="0" smtClean="0">
                <a:solidFill>
                  <a:prstClr val="black"/>
                </a:solidFill>
                <a:latin typeface="メイリオ" pitchFamily="50" charset="-128"/>
                <a:ea typeface="メイリオ" pitchFamily="50" charset="-128"/>
                <a:cs typeface="メイリオ" pitchFamily="50" charset="-128"/>
              </a:rPr>
              <a:t>を通じ、地域主導のエネルギープロジェクトの実現を支援し</a:t>
            </a:r>
            <a:r>
              <a:rPr lang="ja-JP" altLang="en-US" sz="1500" u="sng" dirty="0" smtClean="0">
                <a:solidFill>
                  <a:srgbClr val="FF0000"/>
                </a:solidFill>
                <a:latin typeface="メイリオ" pitchFamily="50" charset="-128"/>
                <a:ea typeface="メイリオ" pitchFamily="50" charset="-128"/>
                <a:cs typeface="メイリオ" pitchFamily="50" charset="-128"/>
              </a:rPr>
              <a:t>地域経済循環を拡大</a:t>
            </a:r>
            <a:r>
              <a:rPr lang="ja-JP" altLang="en-US" sz="1500" dirty="0" smtClean="0">
                <a:solidFill>
                  <a:prstClr val="black"/>
                </a:solidFill>
                <a:latin typeface="メイリオ" pitchFamily="50" charset="-128"/>
                <a:ea typeface="メイリオ" pitchFamily="50" charset="-128"/>
                <a:cs typeface="メイリオ" pitchFamily="50" charset="-128"/>
              </a:rPr>
              <a:t>。</a:t>
            </a:r>
            <a:r>
              <a:rPr lang="ja-JP" altLang="en-US" sz="1500" u="sng" dirty="0" smtClean="0">
                <a:solidFill>
                  <a:srgbClr val="FF0000"/>
                </a:solidFill>
                <a:latin typeface="メイリオ" pitchFamily="50" charset="-128"/>
                <a:ea typeface="メイリオ" pitchFamily="50" charset="-128"/>
                <a:cs typeface="メイリオ" pitchFamily="50" charset="-128"/>
              </a:rPr>
              <a:t>地域金融機関や自治体との連携</a:t>
            </a:r>
            <a:r>
              <a:rPr lang="ja-JP" altLang="en-US" sz="1500" dirty="0" smtClean="0">
                <a:solidFill>
                  <a:prstClr val="black"/>
                </a:solidFill>
                <a:latin typeface="メイリオ" pitchFamily="50" charset="-128"/>
                <a:ea typeface="メイリオ" pitchFamily="50" charset="-128"/>
                <a:cs typeface="メイリオ" pitchFamily="50" charset="-128"/>
              </a:rPr>
              <a:t>を強化。</a:t>
            </a:r>
            <a:endParaRPr lang="en-US" altLang="ja-JP" sz="1500" dirty="0" smtClean="0">
              <a:solidFill>
                <a:prstClr val="black"/>
              </a:solidFill>
              <a:latin typeface="メイリオ" pitchFamily="50" charset="-128"/>
              <a:ea typeface="メイリオ" pitchFamily="50" charset="-128"/>
              <a:cs typeface="メイリオ" pitchFamily="50" charset="-128"/>
            </a:endParaRPr>
          </a:p>
        </p:txBody>
      </p:sp>
      <p:sp>
        <p:nvSpPr>
          <p:cNvPr id="28" name="フローチャート : 準備 27"/>
          <p:cNvSpPr/>
          <p:nvPr/>
        </p:nvSpPr>
        <p:spPr bwMode="auto">
          <a:xfrm>
            <a:off x="7604919" y="4780064"/>
            <a:ext cx="2263246" cy="798091"/>
          </a:xfrm>
          <a:prstGeom prst="flowChartPreparati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2074" name="テキスト ボックス 28"/>
          <p:cNvSpPr txBox="1">
            <a:spLocks noChangeArrowheads="1"/>
          </p:cNvSpPr>
          <p:nvPr/>
        </p:nvSpPr>
        <p:spPr bwMode="auto">
          <a:xfrm>
            <a:off x="7601479" y="4726742"/>
            <a:ext cx="22632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b="1" dirty="0" smtClean="0">
                <a:solidFill>
                  <a:prstClr val="white"/>
                </a:solidFill>
                <a:latin typeface="メイリオ" pitchFamily="50" charset="-128"/>
                <a:ea typeface="メイリオ" pitchFamily="50" charset="-128"/>
                <a:cs typeface="メイリオ" pitchFamily="50" charset="-128"/>
              </a:rPr>
              <a:t>４</a:t>
            </a:r>
            <a:endParaRPr lang="en-US" altLang="ja-JP" b="1" dirty="0" smtClean="0">
              <a:solidFill>
                <a:prstClr val="white"/>
              </a:solidFill>
              <a:latin typeface="メイリオ" pitchFamily="50" charset="-128"/>
              <a:ea typeface="メイリオ" pitchFamily="50" charset="-128"/>
              <a:cs typeface="メイリオ" pitchFamily="50" charset="-128"/>
            </a:endParaRPr>
          </a:p>
          <a:p>
            <a:pPr algn="ctr"/>
            <a:r>
              <a:rPr lang="ja-JP" altLang="en-US" b="1" dirty="0" smtClean="0">
                <a:solidFill>
                  <a:prstClr val="white"/>
                </a:solidFill>
                <a:latin typeface="メイリオ" pitchFamily="50" charset="-128"/>
                <a:ea typeface="メイリオ" pitchFamily="50" charset="-128"/>
                <a:cs typeface="メイリオ" pitchFamily="50" charset="-128"/>
              </a:rPr>
              <a:t>グリーン金融商品の普及</a:t>
            </a:r>
          </a:p>
        </p:txBody>
      </p:sp>
      <p:sp>
        <p:nvSpPr>
          <p:cNvPr id="2071" name="テキスト ボックス 29"/>
          <p:cNvSpPr txBox="1">
            <a:spLocks noChangeArrowheads="1"/>
          </p:cNvSpPr>
          <p:nvPr/>
        </p:nvSpPr>
        <p:spPr bwMode="auto">
          <a:xfrm>
            <a:off x="194348" y="4888146"/>
            <a:ext cx="7254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spcBef>
                <a:spcPts val="0"/>
              </a:spcBef>
            </a:pPr>
            <a:r>
              <a:rPr lang="ja-JP" altLang="en-US" sz="1500" u="sng" dirty="0" smtClean="0">
                <a:solidFill>
                  <a:srgbClr val="FF0000"/>
                </a:solidFill>
                <a:latin typeface="メイリオ" pitchFamily="50" charset="-128"/>
                <a:ea typeface="メイリオ" pitchFamily="50" charset="-128"/>
                <a:cs typeface="メイリオ" pitchFamily="50" charset="-128"/>
              </a:rPr>
              <a:t>グリーンボンド</a:t>
            </a:r>
            <a:r>
              <a:rPr lang="en-US" altLang="ja-JP" sz="1500" dirty="0" smtClean="0">
                <a:solidFill>
                  <a:prstClr val="black"/>
                </a:solidFill>
                <a:latin typeface="メイリオ" pitchFamily="50" charset="-128"/>
                <a:ea typeface="メイリオ" pitchFamily="50" charset="-128"/>
                <a:cs typeface="メイリオ" pitchFamily="50" charset="-128"/>
              </a:rPr>
              <a:t>※</a:t>
            </a:r>
            <a:r>
              <a:rPr lang="ja-JP" altLang="en-US" sz="1500" dirty="0" smtClean="0">
                <a:solidFill>
                  <a:prstClr val="black"/>
                </a:solidFill>
                <a:latin typeface="メイリオ" pitchFamily="50" charset="-128"/>
                <a:ea typeface="メイリオ" pitchFamily="50" charset="-128"/>
                <a:cs typeface="メイリオ" pitchFamily="50" charset="-128"/>
              </a:rPr>
              <a:t>や再エネファンド等の</a:t>
            </a:r>
            <a:r>
              <a:rPr lang="ja-JP" altLang="en-US" sz="1500" u="sng" dirty="0" smtClean="0">
                <a:solidFill>
                  <a:srgbClr val="FF0000"/>
                </a:solidFill>
                <a:latin typeface="メイリオ" pitchFamily="50" charset="-128"/>
                <a:ea typeface="メイリオ" pitchFamily="50" charset="-128"/>
                <a:cs typeface="メイリオ" pitchFamily="50" charset="-128"/>
              </a:rPr>
              <a:t>グリーン金融商品の普及</a:t>
            </a:r>
            <a:r>
              <a:rPr lang="ja-JP" altLang="en-US" sz="1500" dirty="0" smtClean="0">
                <a:solidFill>
                  <a:prstClr val="black"/>
                </a:solidFill>
                <a:latin typeface="メイリオ" pitchFamily="50" charset="-128"/>
                <a:ea typeface="メイリオ" pitchFamily="50" charset="-128"/>
                <a:cs typeface="メイリオ" pitchFamily="50" charset="-128"/>
              </a:rPr>
              <a:t>に向け、</a:t>
            </a:r>
            <a:r>
              <a:rPr lang="ja-JP" altLang="en-US" sz="1500" dirty="0">
                <a:solidFill>
                  <a:prstClr val="black"/>
                </a:solidFill>
                <a:latin typeface="メイリオ" pitchFamily="50" charset="-128"/>
                <a:ea typeface="メイリオ" pitchFamily="50" charset="-128"/>
                <a:cs typeface="メイリオ" pitchFamily="50" charset="-128"/>
              </a:rPr>
              <a:t>　</a:t>
            </a:r>
            <a:endParaRPr lang="en-US" altLang="ja-JP" sz="1500" dirty="0" smtClean="0">
              <a:solidFill>
                <a:prstClr val="black"/>
              </a:solidFill>
              <a:latin typeface="メイリオ" pitchFamily="50" charset="-128"/>
              <a:ea typeface="メイリオ" pitchFamily="50" charset="-128"/>
              <a:cs typeface="メイリオ" pitchFamily="50" charset="-128"/>
            </a:endParaRPr>
          </a:p>
          <a:p>
            <a:pPr>
              <a:spcBef>
                <a:spcPts val="0"/>
              </a:spcBef>
            </a:pPr>
            <a:r>
              <a:rPr lang="ja-JP" altLang="en-US" sz="1500" dirty="0" smtClean="0">
                <a:solidFill>
                  <a:prstClr val="black"/>
                </a:solidFill>
                <a:latin typeface="メイリオ" pitchFamily="50" charset="-128"/>
                <a:ea typeface="メイリオ" pitchFamily="50" charset="-128"/>
                <a:cs typeface="メイリオ" pitchFamily="50" charset="-128"/>
              </a:rPr>
              <a:t>必要となる情報を発信。　</a:t>
            </a:r>
            <a:r>
              <a:rPr lang="en-US" altLang="ja-JP" sz="1200" dirty="0" smtClean="0">
                <a:solidFill>
                  <a:prstClr val="black"/>
                </a:solidFill>
                <a:latin typeface="メイリオ" pitchFamily="50" charset="-128"/>
                <a:ea typeface="メイリオ" pitchFamily="50" charset="-128"/>
                <a:cs typeface="メイリオ" pitchFamily="50" charset="-128"/>
              </a:rPr>
              <a:t>※</a:t>
            </a:r>
            <a:r>
              <a:rPr lang="ja-JP" altLang="en-US" sz="1200" dirty="0" smtClean="0">
                <a:solidFill>
                  <a:prstClr val="black"/>
                </a:solidFill>
                <a:latin typeface="メイリオ" pitchFamily="50" charset="-128"/>
                <a:ea typeface="メイリオ" pitchFamily="50" charset="-128"/>
                <a:cs typeface="メイリオ" pitchFamily="50" charset="-128"/>
              </a:rPr>
              <a:t>地球温暖化対策事業などの資金調達のため発行される債券。</a:t>
            </a:r>
          </a:p>
        </p:txBody>
      </p:sp>
      <p:sp>
        <p:nvSpPr>
          <p:cNvPr id="32" name="タイトル 1"/>
          <p:cNvSpPr txBox="1">
            <a:spLocks/>
          </p:cNvSpPr>
          <p:nvPr/>
        </p:nvSpPr>
        <p:spPr bwMode="auto">
          <a:xfrm>
            <a:off x="0" y="-1"/>
            <a:ext cx="9906000" cy="528639"/>
          </a:xfrm>
          <a:prstGeom prst="rect">
            <a:avLst/>
          </a:prstGeom>
          <a:solidFill>
            <a:srgbClr val="03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en-US" altLang="ja-JP"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低炭素な投資を進める</a:t>
            </a:r>
            <a:endPar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1300" y="620688"/>
            <a:ext cx="9789053" cy="1244178"/>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a:xfrm>
            <a:off x="214735" y="548680"/>
            <a:ext cx="9730823" cy="1388194"/>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lIns="36000" rIns="36000" rtlCol="0" anchor="ctr"/>
          <a:lstStyle/>
          <a:p>
            <a:pPr marL="177800" indent="-177800" eaLnBrk="0" hangingPunct="0">
              <a:buFont typeface="Wingdings" panose="05000000000000000000" pitchFamily="2" charset="2"/>
              <a:buChar char="l"/>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社会構造の低炭素化と経済成長を同時実現する鍵は、</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環境価値を織り込んだ低炭素投資</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0" hangingPunct="0">
              <a:buFont typeface="Wingdings" panose="05000000000000000000" pitchFamily="2" charset="2"/>
              <a:buChar char="l"/>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海外では、社会構造</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の低炭素化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に向けて、環境などの非財務情報を考慮した</a:t>
            </a:r>
            <a:r>
              <a:rPr lang="en-US" altLang="ja-JP"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投資が急拡大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炭素資産からのダイベストメントの動き</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も見られる。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0" hangingPunct="0">
              <a:buFont typeface="Wingdings" panose="05000000000000000000" pitchFamily="2" charset="2"/>
              <a:buChar char="l"/>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低炭素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投資の促進に有効な施策について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、我が国としてあらゆる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可能性を視野に検討、取り組んでいく。</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26"/>
          <p:cNvSpPr txBox="1">
            <a:spLocks noChangeArrowheads="1"/>
          </p:cNvSpPr>
          <p:nvPr/>
        </p:nvSpPr>
        <p:spPr bwMode="auto">
          <a:xfrm>
            <a:off x="-39545" y="1916832"/>
            <a:ext cx="2666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2000" b="1" dirty="0" smtClean="0">
                <a:solidFill>
                  <a:srgbClr val="0000FF"/>
                </a:solidFill>
                <a:latin typeface="メイリオ" pitchFamily="50" charset="-128"/>
                <a:ea typeface="メイリオ" pitchFamily="50" charset="-128"/>
                <a:cs typeface="メイリオ" pitchFamily="50" charset="-128"/>
              </a:rPr>
              <a:t>【</a:t>
            </a:r>
            <a:r>
              <a:rPr lang="ja-JP" altLang="en-US" sz="2000" b="1" dirty="0" smtClean="0">
                <a:solidFill>
                  <a:srgbClr val="0000FF"/>
                </a:solidFill>
                <a:latin typeface="メイリオ" pitchFamily="50" charset="-128"/>
                <a:ea typeface="メイリオ" pitchFamily="50" charset="-128"/>
                <a:cs typeface="メイリオ" pitchFamily="50" charset="-128"/>
              </a:rPr>
              <a:t>環境金融</a:t>
            </a:r>
            <a:r>
              <a:rPr lang="en-US" altLang="ja-JP" sz="2000" b="1" dirty="0" smtClean="0">
                <a:solidFill>
                  <a:srgbClr val="0000FF"/>
                </a:solidFill>
                <a:latin typeface="メイリオ" pitchFamily="50" charset="-128"/>
                <a:ea typeface="メイリオ" pitchFamily="50" charset="-128"/>
                <a:cs typeface="メイリオ" pitchFamily="50" charset="-128"/>
              </a:rPr>
              <a:t>】</a:t>
            </a:r>
            <a:endParaRPr lang="ja-JP" altLang="en-US" sz="2000" b="1" dirty="0" smtClean="0">
              <a:solidFill>
                <a:srgbClr val="0000FF"/>
              </a:solidFill>
              <a:latin typeface="メイリオ" pitchFamily="50" charset="-128"/>
              <a:ea typeface="メイリオ" pitchFamily="50" charset="-128"/>
              <a:cs typeface="メイリオ" pitchFamily="50" charset="-128"/>
            </a:endParaRPr>
          </a:p>
        </p:txBody>
      </p:sp>
      <p:sp>
        <p:nvSpPr>
          <p:cNvPr id="36" name="角丸四角形 35"/>
          <p:cNvSpPr/>
          <p:nvPr/>
        </p:nvSpPr>
        <p:spPr>
          <a:xfrm>
            <a:off x="194471" y="6049646"/>
            <a:ext cx="9594583" cy="771079"/>
          </a:xfrm>
          <a:prstGeom prst="roundRect">
            <a:avLst>
              <a:gd name="adj" fmla="val 11425"/>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13"/>
          <p:cNvSpPr txBox="1">
            <a:spLocks noChangeArrowheads="1"/>
          </p:cNvSpPr>
          <p:nvPr/>
        </p:nvSpPr>
        <p:spPr bwMode="auto">
          <a:xfrm>
            <a:off x="271860" y="6100554"/>
            <a:ext cx="975170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spcBef>
                <a:spcPts val="0"/>
              </a:spcBef>
            </a:pPr>
            <a:r>
              <a:rPr lang="ja-JP" altLang="en-US" sz="1500" u="sng" dirty="0" smtClean="0">
                <a:solidFill>
                  <a:srgbClr val="FF0000"/>
                </a:solidFill>
                <a:latin typeface="メイリオ" pitchFamily="50" charset="-128"/>
                <a:ea typeface="メイリオ" pitchFamily="50" charset="-128"/>
                <a:cs typeface="メイリオ" pitchFamily="50" charset="-128"/>
              </a:rPr>
              <a:t>「環境価値」を顕在化・内部化</a:t>
            </a:r>
            <a:r>
              <a:rPr lang="ja-JP" altLang="en-US" sz="1500" dirty="0" smtClean="0">
                <a:solidFill>
                  <a:prstClr val="black"/>
                </a:solidFill>
                <a:latin typeface="メイリオ" pitchFamily="50" charset="-128"/>
                <a:ea typeface="メイリオ" pitchFamily="50" charset="-128"/>
                <a:cs typeface="メイリオ" pitchFamily="50" charset="-128"/>
              </a:rPr>
              <a:t>し、</a:t>
            </a:r>
            <a:r>
              <a:rPr lang="ja-JP" altLang="en-US" sz="1500" u="sng" dirty="0" smtClean="0">
                <a:solidFill>
                  <a:srgbClr val="FF0000"/>
                </a:solidFill>
                <a:latin typeface="メイリオ" pitchFamily="50" charset="-128"/>
                <a:ea typeface="メイリオ" pitchFamily="50" charset="-128"/>
                <a:cs typeface="メイリオ" pitchFamily="50" charset="-128"/>
              </a:rPr>
              <a:t>財・サービスの価格体系に織り込むためのカーボンプライシング</a:t>
            </a:r>
            <a:endParaRPr lang="en-US" altLang="ja-JP" sz="1500" u="sng" dirty="0" smtClean="0">
              <a:solidFill>
                <a:srgbClr val="FF0000"/>
              </a:solidFill>
              <a:latin typeface="メイリオ" pitchFamily="50" charset="-128"/>
              <a:ea typeface="メイリオ" pitchFamily="50" charset="-128"/>
              <a:cs typeface="メイリオ" pitchFamily="50" charset="-128"/>
            </a:endParaRPr>
          </a:p>
          <a:p>
            <a:pPr>
              <a:spcBef>
                <a:spcPts val="0"/>
              </a:spcBef>
            </a:pPr>
            <a:r>
              <a:rPr lang="ja-JP" altLang="en-US" sz="1500" dirty="0" smtClean="0">
                <a:solidFill>
                  <a:prstClr val="black"/>
                </a:solidFill>
                <a:latin typeface="メイリオ" pitchFamily="50" charset="-128"/>
                <a:ea typeface="メイリオ" pitchFamily="50" charset="-128"/>
                <a:cs typeface="メイリオ" pitchFamily="50" charset="-128"/>
              </a:rPr>
              <a:t>（炭素税、賦課金、排出量取引制度などの炭素の価格付けに関する制度）について、諸外国の状況を</a:t>
            </a:r>
            <a:endParaRPr lang="en-US" altLang="ja-JP" sz="1500" dirty="0" smtClean="0">
              <a:solidFill>
                <a:prstClr val="black"/>
              </a:solidFill>
              <a:latin typeface="メイリオ" pitchFamily="50" charset="-128"/>
              <a:ea typeface="メイリオ" pitchFamily="50" charset="-128"/>
              <a:cs typeface="メイリオ" pitchFamily="50" charset="-128"/>
            </a:endParaRPr>
          </a:p>
          <a:p>
            <a:pPr>
              <a:spcBef>
                <a:spcPts val="0"/>
              </a:spcBef>
            </a:pPr>
            <a:r>
              <a:rPr lang="ja-JP" altLang="en-US" sz="1500" dirty="0" smtClean="0">
                <a:solidFill>
                  <a:prstClr val="black"/>
                </a:solidFill>
                <a:latin typeface="メイリオ" pitchFamily="50" charset="-128"/>
                <a:ea typeface="メイリオ" pitchFamily="50" charset="-128"/>
                <a:cs typeface="メイリオ" pitchFamily="50" charset="-128"/>
              </a:rPr>
              <a:t>含め、総合的・体系的に調査・分析を行いつつ、検討。</a:t>
            </a:r>
            <a:endParaRPr lang="en-US" altLang="ja-JP" sz="1500" dirty="0" smtClean="0">
              <a:solidFill>
                <a:prstClr val="black"/>
              </a:solidFill>
              <a:latin typeface="メイリオ" pitchFamily="50" charset="-128"/>
              <a:ea typeface="メイリオ" pitchFamily="50" charset="-128"/>
              <a:cs typeface="メイリオ" pitchFamily="50" charset="-128"/>
            </a:endParaRPr>
          </a:p>
        </p:txBody>
      </p:sp>
      <p:sp>
        <p:nvSpPr>
          <p:cNvPr id="38" name="スライド番号プレースホルダー 3"/>
          <p:cNvSpPr>
            <a:spLocks noGrp="1"/>
          </p:cNvSpPr>
          <p:nvPr>
            <p:ph type="sldNum" sz="quarter" idx="12"/>
          </p:nvPr>
        </p:nvSpPr>
        <p:spPr>
          <a:xfrm>
            <a:off x="7580106" y="6520350"/>
            <a:ext cx="2311400" cy="365125"/>
          </a:xfrm>
        </p:spPr>
        <p:txBody>
          <a:bodyPr/>
          <a:lstStyle/>
          <a:p>
            <a:fld id="{CC5CAD7A-E04C-47B2-81EE-546146B795F5}" type="slidenum">
              <a:rPr lang="ja-JP" altLang="en-US" sz="1400" smtClean="0">
                <a:solidFill>
                  <a:prstClr val="black">
                    <a:tint val="75000"/>
                  </a:prstClr>
                </a:solidFill>
              </a:rPr>
              <a:pPr/>
              <a:t>26</a:t>
            </a:fld>
            <a:endParaRPr lang="ja-JP" altLang="en-US" sz="1400" dirty="0">
              <a:solidFill>
                <a:prstClr val="black">
                  <a:tint val="75000"/>
                </a:prstClr>
              </a:solidFill>
            </a:endParaRPr>
          </a:p>
        </p:txBody>
      </p:sp>
      <p:sp>
        <p:nvSpPr>
          <p:cNvPr id="27" name="テキスト ボックス 13"/>
          <p:cNvSpPr txBox="1">
            <a:spLocks noChangeArrowheads="1"/>
          </p:cNvSpPr>
          <p:nvPr/>
        </p:nvSpPr>
        <p:spPr bwMode="auto">
          <a:xfrm>
            <a:off x="7163947" y="2745886"/>
            <a:ext cx="28596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nSpc>
                <a:spcPts val="1800"/>
              </a:lnSpc>
              <a:spcBef>
                <a:spcPts val="600"/>
              </a:spcBef>
            </a:pP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年金積立金管理運用独立行政法人</a:t>
            </a:r>
            <a:endParaRPr lang="en-US" altLang="ja-JP" sz="1100"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23770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272480" y="3636818"/>
            <a:ext cx="9283031" cy="3176558"/>
          </a:xfrm>
          <a:prstGeom prst="roundRect">
            <a:avLst>
              <a:gd name="adj" fmla="val 3968"/>
            </a:avLst>
          </a:prstGeom>
          <a:ln/>
        </p:spPr>
        <p:style>
          <a:lnRef idx="1">
            <a:schemeClr val="accent3"/>
          </a:lnRef>
          <a:fillRef idx="2">
            <a:schemeClr val="accent3"/>
          </a:fillRef>
          <a:effectRef idx="1">
            <a:schemeClr val="accent3"/>
          </a:effectRef>
          <a:fontRef idx="minor">
            <a:schemeClr val="dk1"/>
          </a:fontRef>
        </p:style>
        <p:txBody>
          <a:bodyPr lIns="128016" tIns="64008" rIns="128016" bIns="64008" anchor="ctr"/>
          <a:lstStyle/>
          <a:p>
            <a:pPr algn="ctr" defTabSz="1280160" eaLnBrk="0" fontAlgn="auto" hangingPunct="0">
              <a:spcBef>
                <a:spcPts val="0"/>
              </a:spcBef>
              <a:spcAft>
                <a:spcPts val="0"/>
              </a:spcAft>
              <a:defRPr/>
            </a:pPr>
            <a:endParaRPr lang="en-US" altLang="ja-JP" sz="3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280160" eaLnBrk="0" fontAlgn="auto" hangingPunct="0">
              <a:spcBef>
                <a:spcPts val="0"/>
              </a:spcBef>
              <a:spcAft>
                <a:spcPts val="0"/>
              </a:spcAft>
              <a:defRPr/>
            </a:pPr>
            <a:endParaRPr lang="en-US" altLang="ja-JP" sz="3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3"/>
          <p:cNvSpPr>
            <a:spLocks noChangeArrowheads="1"/>
          </p:cNvSpPr>
          <p:nvPr/>
        </p:nvSpPr>
        <p:spPr bwMode="auto">
          <a:xfrm>
            <a:off x="350495" y="3750568"/>
            <a:ext cx="9205023" cy="206210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177800" indent="-177800" eaLnBrk="0" hangingPunct="0">
              <a:spcBef>
                <a:spcPts val="600"/>
              </a:spcBef>
              <a:spcAft>
                <a:spcPts val="0"/>
              </a:spcAft>
              <a:buFont typeface="Wingdings" panose="05000000000000000000" pitchFamily="2" charset="2"/>
              <a:buChar char="Ø"/>
            </a:pPr>
            <a:r>
              <a:rPr lang="ja-JP" altLang="en-US" dirty="0" smtClean="0">
                <a:solidFill>
                  <a:prstClr val="black"/>
                </a:solidFill>
                <a:latin typeface="Meiryo UI" pitchFamily="50" charset="-128"/>
                <a:ea typeface="Meiryo UI" pitchFamily="50" charset="-128"/>
                <a:cs typeface="Meiryo UI" pitchFamily="50" charset="-128"/>
              </a:rPr>
              <a:t>技術のみならず、ライフスタイルや経済社会システムの変革をも視野に入れ、</a:t>
            </a:r>
            <a:r>
              <a:rPr lang="ja-JP" altLang="en-US" b="1" u="sng" dirty="0" smtClean="0">
                <a:solidFill>
                  <a:srgbClr val="FF0000"/>
                </a:solidFill>
                <a:latin typeface="Meiryo UI" pitchFamily="50" charset="-128"/>
                <a:ea typeface="Meiryo UI" pitchFamily="50" charset="-128"/>
                <a:cs typeface="Meiryo UI" pitchFamily="50" charset="-128"/>
              </a:rPr>
              <a:t>社会構造の</a:t>
            </a:r>
            <a:endParaRPr lang="en-US" altLang="ja-JP" b="1" u="sng" dirty="0" smtClean="0">
              <a:solidFill>
                <a:srgbClr val="FF0000"/>
              </a:solidFill>
              <a:latin typeface="Meiryo UI" pitchFamily="50" charset="-128"/>
              <a:ea typeface="Meiryo UI" pitchFamily="50" charset="-128"/>
              <a:cs typeface="Meiryo UI" pitchFamily="50" charset="-128"/>
            </a:endParaRPr>
          </a:p>
          <a:p>
            <a:pPr eaLnBrk="0" hangingPunct="0">
              <a:spcBef>
                <a:spcPts val="0"/>
              </a:spcBef>
              <a:spcAft>
                <a:spcPts val="0"/>
              </a:spcAft>
            </a:pPr>
            <a:r>
              <a:rPr lang="ja-JP" altLang="en-US" b="1" dirty="0">
                <a:solidFill>
                  <a:srgbClr val="FF0000"/>
                </a:solidFill>
                <a:latin typeface="Meiryo UI" pitchFamily="50" charset="-128"/>
                <a:ea typeface="Meiryo UI" pitchFamily="50" charset="-128"/>
                <a:cs typeface="Meiryo UI" pitchFamily="50" charset="-128"/>
              </a:rPr>
              <a:t>　</a:t>
            </a:r>
            <a:r>
              <a:rPr lang="ja-JP" altLang="en-US" b="1" u="sng" dirty="0" smtClean="0">
                <a:solidFill>
                  <a:srgbClr val="FF0000"/>
                </a:solidFill>
                <a:latin typeface="Meiryo UI" pitchFamily="50" charset="-128"/>
                <a:ea typeface="Meiryo UI" pitchFamily="50" charset="-128"/>
                <a:cs typeface="Meiryo UI" pitchFamily="50" charset="-128"/>
              </a:rPr>
              <a:t>イノベーションの絵姿</a:t>
            </a:r>
            <a:r>
              <a:rPr lang="ja-JP" altLang="en-US" dirty="0" smtClean="0">
                <a:solidFill>
                  <a:prstClr val="black"/>
                </a:solidFill>
                <a:latin typeface="Meiryo UI" pitchFamily="50" charset="-128"/>
                <a:ea typeface="Meiryo UI" pitchFamily="50" charset="-128"/>
                <a:cs typeface="Meiryo UI" pitchFamily="50" charset="-128"/>
              </a:rPr>
              <a:t>として、</a:t>
            </a:r>
            <a:r>
              <a:rPr lang="ja-JP" altLang="en-US" b="1" u="sng" dirty="0" smtClean="0">
                <a:solidFill>
                  <a:srgbClr val="FF0000"/>
                </a:solidFill>
                <a:latin typeface="Meiryo UI" pitchFamily="50" charset="-128"/>
                <a:ea typeface="Meiryo UI" pitchFamily="50" charset="-128"/>
                <a:cs typeface="Meiryo UI" pitchFamily="50" charset="-128"/>
              </a:rPr>
              <a:t>長期低炭素ビジョン（仮称）を策定</a:t>
            </a:r>
            <a:r>
              <a:rPr lang="ja-JP" altLang="en-US" dirty="0" smtClean="0">
                <a:solidFill>
                  <a:prstClr val="black"/>
                </a:solidFill>
                <a:latin typeface="Meiryo UI" pitchFamily="50" charset="-128"/>
                <a:ea typeface="Meiryo UI" pitchFamily="50" charset="-128"/>
                <a:cs typeface="Meiryo UI" pitchFamily="50" charset="-128"/>
              </a:rPr>
              <a:t>。</a:t>
            </a:r>
            <a:endParaRPr lang="en-US" altLang="ja-JP" b="1" u="sng" dirty="0" smtClean="0">
              <a:solidFill>
                <a:srgbClr val="FF0000"/>
              </a:solidFill>
              <a:latin typeface="Meiryo UI" pitchFamily="50" charset="-128"/>
              <a:ea typeface="Meiryo UI" pitchFamily="50" charset="-128"/>
              <a:cs typeface="Meiryo UI" pitchFamily="50" charset="-128"/>
            </a:endParaRPr>
          </a:p>
          <a:p>
            <a:pPr marL="177800" indent="-177800" eaLnBrk="0" hangingPunct="0">
              <a:spcBef>
                <a:spcPts val="600"/>
              </a:spcBef>
              <a:spcAft>
                <a:spcPts val="0"/>
              </a:spcAft>
              <a:buFont typeface="Wingdings" panose="05000000000000000000" pitchFamily="2" charset="2"/>
              <a:buChar char="Ø"/>
            </a:pPr>
            <a:r>
              <a:rPr lang="ja-JP" altLang="en-US" dirty="0" smtClean="0">
                <a:solidFill>
                  <a:prstClr val="black"/>
                </a:solidFill>
                <a:latin typeface="Meiryo UI" pitchFamily="50" charset="-128"/>
                <a:ea typeface="Meiryo UI" pitchFamily="50" charset="-128"/>
                <a:cs typeface="Meiryo UI" pitchFamily="50" charset="-128"/>
              </a:rPr>
              <a:t>絵姿の実現に向けて必要な対策・施策について、早期に着手すべきものは何かといった</a:t>
            </a:r>
            <a:endParaRPr lang="en-US" altLang="ja-JP" dirty="0" smtClean="0">
              <a:solidFill>
                <a:prstClr val="black"/>
              </a:solidFill>
              <a:latin typeface="Meiryo UI" pitchFamily="50" charset="-128"/>
              <a:ea typeface="Meiryo UI" pitchFamily="50" charset="-128"/>
              <a:cs typeface="Meiryo UI" pitchFamily="50" charset="-128"/>
            </a:endParaRPr>
          </a:p>
          <a:p>
            <a:pPr eaLnBrk="0" hangingPunct="0">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b="1" u="sng" dirty="0" smtClean="0">
                <a:solidFill>
                  <a:srgbClr val="FF0000"/>
                </a:solidFill>
                <a:latin typeface="Meiryo UI" pitchFamily="50" charset="-128"/>
                <a:ea typeface="Meiryo UI" pitchFamily="50" charset="-128"/>
                <a:cs typeface="Meiryo UI" pitchFamily="50" charset="-128"/>
              </a:rPr>
              <a:t>時間軸</a:t>
            </a:r>
            <a:r>
              <a:rPr lang="ja-JP" altLang="en-US" b="1" u="sng" dirty="0">
                <a:solidFill>
                  <a:srgbClr val="FF0000"/>
                </a:solidFill>
                <a:latin typeface="Meiryo UI" pitchFamily="50" charset="-128"/>
                <a:ea typeface="Meiryo UI" pitchFamily="50" charset="-128"/>
                <a:cs typeface="Meiryo UI" pitchFamily="50" charset="-128"/>
              </a:rPr>
              <a:t>も</a:t>
            </a:r>
            <a:r>
              <a:rPr lang="ja-JP" altLang="en-US" b="1" u="sng" dirty="0" smtClean="0">
                <a:solidFill>
                  <a:srgbClr val="FF0000"/>
                </a:solidFill>
                <a:latin typeface="Meiryo UI" pitchFamily="50" charset="-128"/>
                <a:ea typeface="Meiryo UI" pitchFamily="50" charset="-128"/>
                <a:cs typeface="Meiryo UI" pitchFamily="50" charset="-128"/>
              </a:rPr>
              <a:t>意識</a:t>
            </a:r>
            <a:r>
              <a:rPr lang="ja-JP" altLang="en-US" dirty="0" smtClean="0">
                <a:solidFill>
                  <a:prstClr val="black"/>
                </a:solidFill>
                <a:latin typeface="Meiryo UI" pitchFamily="50" charset="-128"/>
                <a:ea typeface="Meiryo UI" pitchFamily="50" charset="-128"/>
                <a:cs typeface="Meiryo UI" pitchFamily="50" charset="-128"/>
              </a:rPr>
              <a:t>しながら検討。</a:t>
            </a:r>
            <a:endParaRPr lang="en-US" altLang="ja-JP" dirty="0" smtClean="0">
              <a:solidFill>
                <a:prstClr val="black"/>
              </a:solidFill>
              <a:latin typeface="Meiryo UI" pitchFamily="50" charset="-128"/>
              <a:ea typeface="Meiryo UI" pitchFamily="50" charset="-128"/>
              <a:cs typeface="Meiryo UI" pitchFamily="50" charset="-128"/>
            </a:endParaRPr>
          </a:p>
          <a:p>
            <a:pPr marL="177800" indent="-177800" eaLnBrk="0" hangingPunct="0">
              <a:spcBef>
                <a:spcPts val="600"/>
              </a:spcBef>
              <a:spcAft>
                <a:spcPts val="0"/>
              </a:spcAft>
              <a:buFont typeface="Wingdings" panose="05000000000000000000" pitchFamily="2" charset="2"/>
              <a:buChar char="Ø"/>
            </a:pPr>
            <a:r>
              <a:rPr lang="ja-JP" altLang="en-US" i="1" dirty="0" smtClean="0">
                <a:solidFill>
                  <a:prstClr val="black"/>
                </a:solidFill>
                <a:latin typeface="Meiryo UI" pitchFamily="50" charset="-128"/>
                <a:ea typeface="Meiryo UI" pitchFamily="50" charset="-128"/>
                <a:cs typeface="Meiryo UI" pitchFamily="50" charset="-128"/>
              </a:rPr>
              <a:t>今後、</a:t>
            </a:r>
            <a:r>
              <a:rPr lang="ja-JP" altLang="en-US" b="1" i="1" u="sng" dirty="0" smtClean="0">
                <a:solidFill>
                  <a:srgbClr val="FF0000"/>
                </a:solidFill>
                <a:latin typeface="Meiryo UI" pitchFamily="50" charset="-128"/>
                <a:ea typeface="Meiryo UI" pitchFamily="50" charset="-128"/>
                <a:cs typeface="Meiryo UI" pitchFamily="50" charset="-128"/>
              </a:rPr>
              <a:t>中央環境審議会地球環境部会の場も含め、検討に着手</a:t>
            </a:r>
            <a:r>
              <a:rPr lang="ja-JP" altLang="en-US" i="1" dirty="0" smtClean="0">
                <a:solidFill>
                  <a:prstClr val="black"/>
                </a:solidFill>
                <a:latin typeface="Meiryo UI" pitchFamily="50" charset="-128"/>
                <a:ea typeface="Meiryo UI" pitchFamily="50" charset="-128"/>
                <a:cs typeface="Meiryo UI" pitchFamily="50" charset="-128"/>
              </a:rPr>
              <a:t>。</a:t>
            </a:r>
            <a:endParaRPr lang="en-US" altLang="ja-JP" i="1" dirty="0" smtClean="0">
              <a:solidFill>
                <a:prstClr val="black"/>
              </a:solidFill>
              <a:latin typeface="Meiryo UI" pitchFamily="50" charset="-128"/>
              <a:ea typeface="Meiryo UI" pitchFamily="50" charset="-128"/>
              <a:cs typeface="Meiryo UI" pitchFamily="50" charset="-128"/>
            </a:endParaRPr>
          </a:p>
          <a:p>
            <a:pPr marL="177800" indent="-177800" eaLnBrk="0" hangingPunct="0">
              <a:spcBef>
                <a:spcPts val="600"/>
              </a:spcBef>
              <a:spcAft>
                <a:spcPts val="0"/>
              </a:spcAft>
              <a:buFont typeface="Wingdings" panose="05000000000000000000" pitchFamily="2" charset="2"/>
              <a:buChar char="Ø"/>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政府全体での議論の土台とし、</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長期の低炭素戦略のできるだけ早期の提出につなげる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i="1" dirty="0">
              <a:solidFill>
                <a:prstClr val="black"/>
              </a:solidFill>
              <a:latin typeface="Meiryo UI" pitchFamily="50" charset="-128"/>
              <a:ea typeface="Meiryo UI" pitchFamily="50" charset="-128"/>
              <a:cs typeface="Meiryo UI" pitchFamily="50" charset="-128"/>
            </a:endParaRPr>
          </a:p>
        </p:txBody>
      </p:sp>
      <p:sp>
        <p:nvSpPr>
          <p:cNvPr id="5" name="角丸四角形 4"/>
          <p:cNvSpPr/>
          <p:nvPr/>
        </p:nvSpPr>
        <p:spPr>
          <a:xfrm>
            <a:off x="3" y="0"/>
            <a:ext cx="9885363" cy="548680"/>
          </a:xfrm>
          <a:prstGeom prst="roundRect">
            <a:avLst>
              <a:gd name="adj" fmla="val 0"/>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【6】</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長期低炭素ビジョンの策定</a:t>
            </a:r>
            <a:endParaRPr kumimoji="0" lang="en-US" altLang="ja-JP"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7527286" y="6520312"/>
            <a:ext cx="2311400" cy="365125"/>
          </a:xfrm>
        </p:spPr>
        <p:txBody>
          <a:bodyPr/>
          <a:lstStyle/>
          <a:p>
            <a:fld id="{CC5CAD7A-E04C-47B2-81EE-546146B795F5}" type="slidenum">
              <a:rPr lang="ja-JP" altLang="en-US" sz="1400" smtClean="0">
                <a:solidFill>
                  <a:prstClr val="black">
                    <a:tint val="75000"/>
                  </a:prstClr>
                </a:solidFill>
              </a:rPr>
              <a:pPr/>
              <a:t>27</a:t>
            </a:fld>
            <a:endParaRPr lang="ja-JP" altLang="en-US" sz="1400" dirty="0">
              <a:solidFill>
                <a:prstClr val="black">
                  <a:tint val="75000"/>
                </a:prstClr>
              </a:solidFill>
            </a:endParaRPr>
          </a:p>
        </p:txBody>
      </p:sp>
      <p:sp>
        <p:nvSpPr>
          <p:cNvPr id="23" name="角丸四角形 22"/>
          <p:cNvSpPr/>
          <p:nvPr/>
        </p:nvSpPr>
        <p:spPr>
          <a:xfrm>
            <a:off x="428500" y="3419268"/>
            <a:ext cx="4563508" cy="369773"/>
          </a:xfrm>
          <a:prstGeom prst="roundRect">
            <a:avLst>
              <a:gd name="adj" fmla="val 17628"/>
            </a:avLst>
          </a:prstGeom>
          <a:solidFill>
            <a:srgbClr val="CCFF99"/>
          </a:solidFill>
          <a:ln>
            <a:solidFill>
              <a:srgbClr val="CCFFFF"/>
            </a:solidFill>
          </a:ln>
        </p:spPr>
        <p:style>
          <a:lnRef idx="1">
            <a:schemeClr val="accent5"/>
          </a:lnRef>
          <a:fillRef idx="2">
            <a:schemeClr val="accent5"/>
          </a:fillRef>
          <a:effectRef idx="1">
            <a:schemeClr val="accent5"/>
          </a:effectRef>
          <a:fontRef idx="minor">
            <a:schemeClr val="dk1"/>
          </a:fontRef>
        </p:style>
        <p:txBody>
          <a:bodyPr lIns="128016" tIns="64008" rIns="128016" bIns="64008" anchor="ctr"/>
          <a:lstStyle/>
          <a:p>
            <a:pPr algn="ctr" defTabSz="1280160" eaLnBrk="0" fontAlgn="auto" hangingPunct="0">
              <a:spcBef>
                <a:spcPts val="0"/>
              </a:spcBef>
              <a:spcAft>
                <a:spcPts val="0"/>
              </a:spcAft>
              <a:defRPr/>
            </a:pP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長期低炭素ビジョン（仮称）の策定</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下矢印 19"/>
          <p:cNvSpPr/>
          <p:nvPr/>
        </p:nvSpPr>
        <p:spPr>
          <a:xfrm>
            <a:off x="3339051" y="2852936"/>
            <a:ext cx="3096114" cy="432048"/>
          </a:xfrm>
          <a:prstGeom prst="downArrow">
            <a:avLst/>
          </a:prstGeom>
          <a:solidFill>
            <a:srgbClr val="D9FD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ja-JP" altLang="en-US">
              <a:solidFill>
                <a:prstClr val="white"/>
              </a:solidFill>
            </a:endParaRPr>
          </a:p>
        </p:txBody>
      </p:sp>
      <p:sp>
        <p:nvSpPr>
          <p:cNvPr id="32" name="角丸四角形 31"/>
          <p:cNvSpPr/>
          <p:nvPr/>
        </p:nvSpPr>
        <p:spPr>
          <a:xfrm>
            <a:off x="1052569" y="5765008"/>
            <a:ext cx="7878875" cy="97636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endParaRPr lang="ja-JP" altLang="en-US" dirty="0">
              <a:solidFill>
                <a:prstClr val="black"/>
              </a:solidFill>
            </a:endParaRPr>
          </a:p>
        </p:txBody>
      </p:sp>
      <p:sp>
        <p:nvSpPr>
          <p:cNvPr id="2" name="テキスト ボックス 1"/>
          <p:cNvSpPr txBox="1"/>
          <p:nvPr/>
        </p:nvSpPr>
        <p:spPr>
          <a:xfrm>
            <a:off x="1129130" y="5795972"/>
            <a:ext cx="6632205" cy="369332"/>
          </a:xfrm>
          <a:prstGeom prst="rect">
            <a:avLst/>
          </a:prstGeom>
          <a:noFill/>
        </p:spPr>
        <p:txBody>
          <a:bodyPr wrap="square" rtlCol="0">
            <a:spAutoFit/>
          </a:bodyPr>
          <a:lstStyle/>
          <a:p>
            <a:pPr marL="285750" indent="-285750" eaLnBrk="0" hangingPunct="0">
              <a:buFont typeface="Wingdings" panose="05000000000000000000" pitchFamily="2" charset="2"/>
              <a:buChar char="p"/>
            </a:pPr>
            <a:r>
              <a:rPr lang="ja-JP" altLang="en-US"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rPr>
              <a:t>ビジョン実現のために長期的視点から検討すべき取組の例</a:t>
            </a:r>
            <a:endParaRPr lang="ja-JP" altLang="en-US"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548844" y="6150995"/>
            <a:ext cx="5538615"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・地域主導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のエネルギープロジェクト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への支援</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経済・社会を一体的に考えた土地利用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　など</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475219" y="6155624"/>
            <a:ext cx="2385660"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・カーボンプライシング</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・環境金融の推進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3866" y="871210"/>
            <a:ext cx="9838281" cy="1886928"/>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3"/>
          <p:cNvSpPr>
            <a:spLocks noChangeArrowheads="1"/>
          </p:cNvSpPr>
          <p:nvPr/>
        </p:nvSpPr>
        <p:spPr bwMode="auto">
          <a:xfrm>
            <a:off x="38454" y="1052738"/>
            <a:ext cx="986754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p>
            <a:pPr marL="177800" indent="-177800">
              <a:buFont typeface="Wingdings" pitchFamily="2" charset="2"/>
              <a:buChar char="l"/>
            </a:pPr>
            <a:r>
              <a:rPr lang="en-US" altLang="ja-JP" sz="1700" dirty="0">
                <a:solidFill>
                  <a:prstClr val="black"/>
                </a:solidFill>
                <a:latin typeface="Meiryo UI" pitchFamily="50" charset="-128"/>
                <a:ea typeface="Meiryo UI" pitchFamily="50" charset="-128"/>
                <a:cs typeface="Meiryo UI" pitchFamily="50" charset="-128"/>
              </a:rPr>
              <a:t>G7</a:t>
            </a:r>
            <a:r>
              <a:rPr lang="ja-JP" altLang="en-US" sz="1700" dirty="0">
                <a:solidFill>
                  <a:prstClr val="black"/>
                </a:solidFill>
                <a:latin typeface="Meiryo UI" pitchFamily="50" charset="-128"/>
                <a:ea typeface="Meiryo UI" pitchFamily="50" charset="-128"/>
                <a:cs typeface="Meiryo UI" pitchFamily="50" charset="-128"/>
              </a:rPr>
              <a:t>伊勢志摩サミットにおいて、 </a:t>
            </a:r>
            <a:r>
              <a:rPr lang="en-US" altLang="ja-JP" sz="1700" b="1" u="sng" dirty="0">
                <a:solidFill>
                  <a:srgbClr val="FF0000"/>
                </a:solidFill>
                <a:latin typeface="Meiryo UI" pitchFamily="50" charset="-128"/>
                <a:ea typeface="Meiryo UI" pitchFamily="50" charset="-128"/>
                <a:cs typeface="Meiryo UI" pitchFamily="50" charset="-128"/>
              </a:rPr>
              <a:t>2020</a:t>
            </a:r>
            <a:r>
              <a:rPr lang="ja-JP" altLang="en-US" sz="1700" b="1" u="sng" dirty="0">
                <a:solidFill>
                  <a:srgbClr val="FF0000"/>
                </a:solidFill>
                <a:latin typeface="Meiryo UI" pitchFamily="50" charset="-128"/>
                <a:ea typeface="Meiryo UI" pitchFamily="50" charset="-128"/>
                <a:cs typeface="Meiryo UI" pitchFamily="50" charset="-128"/>
              </a:rPr>
              <a:t>年の期限に十分先立って今世紀半ばの温室効果ガス</a:t>
            </a:r>
            <a:r>
              <a:rPr lang="ja-JP" altLang="en-US" sz="1700" b="1" u="sng" dirty="0" smtClean="0">
                <a:solidFill>
                  <a:srgbClr val="FF0000"/>
                </a:solidFill>
                <a:latin typeface="Meiryo UI" pitchFamily="50" charset="-128"/>
                <a:ea typeface="Meiryo UI" pitchFamily="50" charset="-128"/>
                <a:cs typeface="Meiryo UI" pitchFamily="50" charset="-128"/>
              </a:rPr>
              <a:t>低排出</a:t>
            </a:r>
            <a:endParaRPr lang="en-US" altLang="ja-JP" sz="1700" b="1" u="sng" dirty="0" smtClean="0">
              <a:solidFill>
                <a:srgbClr val="FF0000"/>
              </a:solidFill>
              <a:latin typeface="Meiryo UI" pitchFamily="50" charset="-128"/>
              <a:ea typeface="Meiryo UI" pitchFamily="50" charset="-128"/>
              <a:cs typeface="Meiryo UI" pitchFamily="50" charset="-128"/>
            </a:endParaRPr>
          </a:p>
          <a:p>
            <a:r>
              <a:rPr lang="ja-JP" altLang="en-US" sz="1700" dirty="0">
                <a:solidFill>
                  <a:srgbClr val="FF0000"/>
                </a:solidFill>
                <a:latin typeface="Meiryo UI" pitchFamily="50" charset="-128"/>
                <a:ea typeface="Meiryo UI" pitchFamily="50" charset="-128"/>
                <a:cs typeface="Meiryo UI" pitchFamily="50" charset="-128"/>
              </a:rPr>
              <a:t>　</a:t>
            </a:r>
            <a:r>
              <a:rPr lang="ja-JP" altLang="en-US" sz="1700" b="1" u="sng" dirty="0" smtClean="0">
                <a:solidFill>
                  <a:srgbClr val="FF0000"/>
                </a:solidFill>
                <a:latin typeface="Meiryo UI" pitchFamily="50" charset="-128"/>
                <a:ea typeface="Meiryo UI" pitchFamily="50" charset="-128"/>
                <a:cs typeface="Meiryo UI" pitchFamily="50" charset="-128"/>
              </a:rPr>
              <a:t>型</a:t>
            </a:r>
            <a:r>
              <a:rPr lang="ja-JP" altLang="en-US" sz="1700" b="1" u="sng" dirty="0">
                <a:solidFill>
                  <a:srgbClr val="FF0000"/>
                </a:solidFill>
                <a:latin typeface="Meiryo UI" pitchFamily="50" charset="-128"/>
                <a:ea typeface="Meiryo UI" pitchFamily="50" charset="-128"/>
                <a:cs typeface="Meiryo UI" pitchFamily="50" charset="-128"/>
              </a:rPr>
              <a:t>発展のための長期戦略を策定</a:t>
            </a:r>
            <a:r>
              <a:rPr lang="ja-JP" altLang="en-US" sz="1700" dirty="0">
                <a:solidFill>
                  <a:prstClr val="black"/>
                </a:solidFill>
                <a:latin typeface="Meiryo UI" pitchFamily="50" charset="-128"/>
                <a:ea typeface="Meiryo UI" pitchFamily="50" charset="-128"/>
                <a:cs typeface="Meiryo UI" pitchFamily="50" charset="-128"/>
              </a:rPr>
              <a:t>し、通報することにコミット。長期戦略は、パリ協定の長期的</a:t>
            </a:r>
            <a:r>
              <a:rPr lang="ja-JP" altLang="en-US" sz="1700" dirty="0" smtClean="0">
                <a:solidFill>
                  <a:prstClr val="black"/>
                </a:solidFill>
                <a:latin typeface="Meiryo UI" pitchFamily="50" charset="-128"/>
                <a:ea typeface="Meiryo UI" pitchFamily="50" charset="-128"/>
                <a:cs typeface="Meiryo UI" pitchFamily="50" charset="-128"/>
              </a:rPr>
              <a:t>目標及び</a:t>
            </a:r>
            <a:endParaRPr lang="en-US" altLang="ja-JP" sz="1700" dirty="0" smtClean="0">
              <a:solidFill>
                <a:prstClr val="black"/>
              </a:solidFill>
              <a:latin typeface="Meiryo UI" pitchFamily="50" charset="-128"/>
              <a:ea typeface="Meiryo UI" pitchFamily="50" charset="-128"/>
              <a:cs typeface="Meiryo UI" pitchFamily="50" charset="-128"/>
            </a:endParaRPr>
          </a:p>
          <a:p>
            <a:r>
              <a:rPr lang="ja-JP" altLang="en-US" sz="1700" dirty="0">
                <a:solidFill>
                  <a:prstClr val="black"/>
                </a:solidFill>
                <a:latin typeface="Meiryo UI" pitchFamily="50" charset="-128"/>
                <a:ea typeface="Meiryo UI" pitchFamily="50" charset="-128"/>
                <a:cs typeface="Meiryo UI" pitchFamily="50" charset="-128"/>
              </a:rPr>
              <a:t>　</a:t>
            </a:r>
            <a:r>
              <a:rPr lang="ja-JP" altLang="en-US" sz="1700" dirty="0" smtClean="0">
                <a:solidFill>
                  <a:prstClr val="black"/>
                </a:solidFill>
                <a:latin typeface="Meiryo UI" pitchFamily="50" charset="-128"/>
                <a:ea typeface="Meiryo UI" pitchFamily="50" charset="-128"/>
                <a:cs typeface="Meiryo UI" pitchFamily="50" charset="-128"/>
              </a:rPr>
              <a:t>今世紀</a:t>
            </a:r>
            <a:r>
              <a:rPr lang="ja-JP" altLang="en-US" sz="1700" dirty="0">
                <a:solidFill>
                  <a:prstClr val="black"/>
                </a:solidFill>
                <a:latin typeface="Meiryo UI" pitchFamily="50" charset="-128"/>
                <a:ea typeface="Meiryo UI" pitchFamily="50" charset="-128"/>
                <a:cs typeface="Meiryo UI" pitchFamily="50" charset="-128"/>
              </a:rPr>
              <a:t>後半の温室効果ガスの人為的な排出と吸収のバランスを達成のために不可欠な手段</a:t>
            </a:r>
            <a:r>
              <a:rPr lang="ja-JP" altLang="en-US" sz="1700" dirty="0" smtClean="0">
                <a:solidFill>
                  <a:prstClr val="black"/>
                </a:solidFill>
                <a:latin typeface="Meiryo UI" pitchFamily="50" charset="-128"/>
                <a:ea typeface="Meiryo UI" pitchFamily="50" charset="-128"/>
                <a:cs typeface="Meiryo UI" pitchFamily="50" charset="-128"/>
              </a:rPr>
              <a:t>。</a:t>
            </a:r>
            <a:endParaRPr lang="ja-JP" altLang="en-US" sz="1700" dirty="0">
              <a:solidFill>
                <a:prstClr val="black"/>
              </a:solidFill>
              <a:latin typeface="Meiryo UI" pitchFamily="50" charset="-128"/>
              <a:ea typeface="Meiryo UI" pitchFamily="50" charset="-128"/>
              <a:cs typeface="Meiryo UI" pitchFamily="50" charset="-128"/>
            </a:endParaRPr>
          </a:p>
          <a:p>
            <a:pPr marL="177800" indent="-177800">
              <a:buFont typeface="Wingdings" pitchFamily="2" charset="2"/>
              <a:buChar char="l"/>
            </a:pPr>
            <a:r>
              <a:rPr lang="ja-JP" altLang="en-US" sz="1700" dirty="0">
                <a:solidFill>
                  <a:prstClr val="black"/>
                </a:solidFill>
                <a:latin typeface="Meiryo UI" pitchFamily="50" charset="-128"/>
                <a:ea typeface="Meiryo UI" pitchFamily="50" charset="-128"/>
                <a:cs typeface="Meiryo UI" pitchFamily="50" charset="-128"/>
              </a:rPr>
              <a:t>我が国においても、長期の低炭素戦略を率先して策定することが必要。</a:t>
            </a:r>
          </a:p>
          <a:p>
            <a:pPr marL="285750" indent="-107950">
              <a:buFont typeface="Wingdings" panose="05000000000000000000" pitchFamily="2" charset="2"/>
              <a:buChar char="Ø"/>
            </a:pPr>
            <a:r>
              <a:rPr lang="ja-JP" altLang="en-US" sz="1700" dirty="0" smtClean="0">
                <a:solidFill>
                  <a:prstClr val="black"/>
                </a:solidFill>
                <a:latin typeface="Meiryo UI" pitchFamily="50" charset="-128"/>
                <a:ea typeface="Meiryo UI" pitchFamily="50" charset="-128"/>
                <a:cs typeface="Meiryo UI" pitchFamily="50" charset="-128"/>
              </a:rPr>
              <a:t>社会</a:t>
            </a:r>
            <a:r>
              <a:rPr lang="ja-JP" altLang="en-US" sz="1700" dirty="0">
                <a:solidFill>
                  <a:prstClr val="black"/>
                </a:solidFill>
                <a:latin typeface="Meiryo UI" pitchFamily="50" charset="-128"/>
                <a:ea typeface="Meiryo UI" pitchFamily="50" charset="-128"/>
                <a:cs typeface="Meiryo UI" pitchFamily="50" charset="-128"/>
              </a:rPr>
              <a:t>構造の低炭素化は、</a:t>
            </a:r>
            <a:r>
              <a:rPr lang="ja-JP" altLang="en-US" sz="1700" b="1" u="sng" dirty="0">
                <a:solidFill>
                  <a:srgbClr val="FF0000"/>
                </a:solidFill>
                <a:latin typeface="Meiryo UI" pitchFamily="50" charset="-128"/>
                <a:ea typeface="Meiryo UI" pitchFamily="50" charset="-128"/>
                <a:cs typeface="Meiryo UI" pitchFamily="50" charset="-128"/>
              </a:rPr>
              <a:t>「高度成長」以来の大変革</a:t>
            </a:r>
            <a:r>
              <a:rPr lang="ja-JP" altLang="en-US" sz="1700" dirty="0">
                <a:solidFill>
                  <a:prstClr val="black"/>
                </a:solidFill>
                <a:latin typeface="Meiryo UI" pitchFamily="50" charset="-128"/>
                <a:ea typeface="Meiryo UI" pitchFamily="50" charset="-128"/>
                <a:cs typeface="Meiryo UI" pitchFamily="50" charset="-128"/>
              </a:rPr>
              <a:t>であり、国としてのビジョンが必要</a:t>
            </a:r>
          </a:p>
          <a:p>
            <a:pPr marL="285750" indent="-107950">
              <a:buFont typeface="Wingdings" panose="05000000000000000000" pitchFamily="2" charset="2"/>
              <a:buChar char="Ø"/>
            </a:pPr>
            <a:r>
              <a:rPr lang="ja-JP" altLang="en-US" sz="1700" b="1" u="sng" dirty="0">
                <a:solidFill>
                  <a:srgbClr val="FF0000"/>
                </a:solidFill>
                <a:latin typeface="Meiryo UI" pitchFamily="50" charset="-128"/>
                <a:ea typeface="Meiryo UI" pitchFamily="50" charset="-128"/>
                <a:cs typeface="Meiryo UI" pitchFamily="50" charset="-128"/>
              </a:rPr>
              <a:t>目指すべき社会像を提示</a:t>
            </a:r>
            <a:r>
              <a:rPr lang="ja-JP" altLang="en-US" sz="1700" dirty="0">
                <a:solidFill>
                  <a:prstClr val="black"/>
                </a:solidFill>
                <a:latin typeface="Meiryo UI" pitchFamily="50" charset="-128"/>
                <a:ea typeface="Meiryo UI" pitchFamily="50" charset="-128"/>
                <a:cs typeface="Meiryo UI" pitchFamily="50" charset="-128"/>
              </a:rPr>
              <a:t>し、国民・企業の行動を</a:t>
            </a:r>
            <a:r>
              <a:rPr lang="ja-JP" altLang="en-US" sz="1700" dirty="0" smtClean="0">
                <a:solidFill>
                  <a:prstClr val="black"/>
                </a:solidFill>
                <a:latin typeface="Meiryo UI" pitchFamily="50" charset="-128"/>
                <a:ea typeface="Meiryo UI" pitchFamily="50" charset="-128"/>
                <a:cs typeface="Meiryo UI" pitchFamily="50" charset="-128"/>
              </a:rPr>
              <a:t>喚起するとともに、</a:t>
            </a:r>
            <a:r>
              <a:rPr lang="ja-JP" altLang="en-US" sz="1700" b="1" u="sng" dirty="0" smtClean="0">
                <a:solidFill>
                  <a:srgbClr val="FF0000"/>
                </a:solidFill>
                <a:latin typeface="Meiryo UI" pitchFamily="50" charset="-128"/>
                <a:ea typeface="Meiryo UI" pitchFamily="50" charset="-128"/>
                <a:cs typeface="Meiryo UI" pitchFamily="50" charset="-128"/>
              </a:rPr>
              <a:t>内外</a:t>
            </a:r>
            <a:r>
              <a:rPr lang="ja-JP" altLang="en-US" sz="1700" b="1" u="sng" dirty="0">
                <a:solidFill>
                  <a:srgbClr val="FF0000"/>
                </a:solidFill>
                <a:latin typeface="Meiryo UI" pitchFamily="50" charset="-128"/>
                <a:ea typeface="Meiryo UI" pitchFamily="50" charset="-128"/>
                <a:cs typeface="Meiryo UI" pitchFamily="50" charset="-128"/>
              </a:rPr>
              <a:t>の投資を</a:t>
            </a:r>
            <a:r>
              <a:rPr lang="ja-JP" altLang="en-US" sz="1700" b="1" u="sng" dirty="0" smtClean="0">
                <a:solidFill>
                  <a:srgbClr val="FF0000"/>
                </a:solidFill>
                <a:latin typeface="Meiryo UI" pitchFamily="50" charset="-128"/>
                <a:ea typeface="Meiryo UI" pitchFamily="50" charset="-128"/>
                <a:cs typeface="Meiryo UI" pitchFamily="50" charset="-128"/>
              </a:rPr>
              <a:t>呼び込む</a:t>
            </a:r>
            <a:endParaRPr lang="en-US" altLang="ja-JP" sz="1700" b="1" u="sng" dirty="0">
              <a:solidFill>
                <a:srgbClr val="FF0000"/>
              </a:solidFill>
              <a:latin typeface="Meiryo UI" pitchFamily="50" charset="-128"/>
              <a:ea typeface="Meiryo UI" pitchFamily="50" charset="-128"/>
              <a:cs typeface="Meiryo UI" pitchFamily="50" charset="-128"/>
            </a:endParaRPr>
          </a:p>
        </p:txBody>
      </p:sp>
      <p:sp>
        <p:nvSpPr>
          <p:cNvPr id="26" name="角丸四角形 25"/>
          <p:cNvSpPr/>
          <p:nvPr/>
        </p:nvSpPr>
        <p:spPr>
          <a:xfrm>
            <a:off x="130248" y="611008"/>
            <a:ext cx="2196945" cy="369773"/>
          </a:xfrm>
          <a:prstGeom prst="roundRect">
            <a:avLst>
              <a:gd name="adj" fmla="val 17628"/>
            </a:avLst>
          </a:prstGeom>
          <a:ln/>
        </p:spPr>
        <p:style>
          <a:lnRef idx="0">
            <a:schemeClr val="accent1"/>
          </a:lnRef>
          <a:fillRef idx="3">
            <a:schemeClr val="accent1"/>
          </a:fillRef>
          <a:effectRef idx="3">
            <a:schemeClr val="accent1"/>
          </a:effectRef>
          <a:fontRef idx="minor">
            <a:schemeClr val="lt1"/>
          </a:fontRef>
        </p:style>
        <p:txBody>
          <a:bodyPr lIns="128016" tIns="64008" rIns="128016" bIns="64008" anchor="ctr"/>
          <a:lstStyle/>
          <a:p>
            <a:pPr algn="ctr" defTabSz="1280160" eaLnBrk="0" fontAlgn="auto" hangingPunct="0">
              <a:spcBef>
                <a:spcPts val="0"/>
              </a:spcBef>
              <a:spcAft>
                <a:spcPts val="0"/>
              </a:spcAft>
              <a:defRPr/>
            </a:pP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背景・意義</a:t>
            </a:r>
            <a:endPar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7410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548681"/>
          </a:xfrm>
          <a:solidFill>
            <a:srgbClr val="03C0ED"/>
          </a:solidFill>
        </p:spPr>
        <p:txBody>
          <a:bodyPr/>
          <a:lstStyle/>
          <a:p>
            <a:r>
              <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パリ協定の署名・締結に向けて</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580106" y="6511514"/>
            <a:ext cx="2311400" cy="365125"/>
          </a:xfrm>
        </p:spPr>
        <p:txBody>
          <a:bodyPr/>
          <a:lstStyle/>
          <a:p>
            <a:fld id="{CC5CAD7A-E04C-47B2-81EE-546146B795F5}" type="slidenum">
              <a:rPr lang="ja-JP" altLang="en-US" sz="1400" smtClean="0">
                <a:solidFill>
                  <a:prstClr val="black">
                    <a:tint val="75000"/>
                  </a:prstClr>
                </a:solidFill>
              </a:rPr>
              <a:pPr/>
              <a:t>28</a:t>
            </a:fld>
            <a:endParaRPr lang="ja-JP" altLang="en-US" sz="1400" dirty="0">
              <a:solidFill>
                <a:prstClr val="black">
                  <a:tint val="75000"/>
                </a:prstClr>
              </a:solidFill>
            </a:endParaRPr>
          </a:p>
        </p:txBody>
      </p:sp>
      <p:sp>
        <p:nvSpPr>
          <p:cNvPr id="46" name="角丸四角形 45"/>
          <p:cNvSpPr/>
          <p:nvPr/>
        </p:nvSpPr>
        <p:spPr>
          <a:xfrm>
            <a:off x="108771" y="467124"/>
            <a:ext cx="9789537" cy="1737741"/>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lIns="36000" rIns="36000" rtlCol="0" anchor="ctr"/>
          <a:lstStyle/>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パリ</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協定</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で、長期目標（</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目標）の設定、全ての国が削減目標を</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年毎に提出・</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更新すること、前進を示すこと、長期の低排出開発戦略を提出すること等に合意。</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我が国の署名・締結に向け</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な国内準備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（協定の翻訳作業等）を進める。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G7</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富山環境大臣会合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等の機会を捉え、</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早期の発効に向け各国とも認識を共有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●パリ協定の詳細ルール構築に我が国としての提案を行い、積極的に貢献。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 y="2081591"/>
            <a:ext cx="4172913" cy="276999"/>
          </a:xfrm>
          <a:prstGeom prst="rect">
            <a:avLst/>
          </a:prstGeom>
          <a:solidFill>
            <a:srgbClr val="03C0ED"/>
          </a:solidFill>
        </p:spPr>
        <p:txBody>
          <a:bodyPr wrap="square" lIns="36000" tIns="0" rIns="36000" bIns="0" rtlCol="0">
            <a:spAutoFit/>
          </a:bodyPr>
          <a:lstStyle/>
          <a:p>
            <a:pPr eaLnBrk="0" hangingPunct="0"/>
            <a:r>
              <a:rPr lang="en-US" altLang="ja-JP" b="1" dirty="0" smtClean="0">
                <a:solidFill>
                  <a:prstClr val="white"/>
                </a:solidFill>
              </a:rPr>
              <a:t>2020</a:t>
            </a:r>
            <a:r>
              <a:rPr lang="ja-JP" altLang="en-US" b="1" dirty="0" smtClean="0">
                <a:solidFill>
                  <a:prstClr val="white"/>
                </a:solidFill>
              </a:rPr>
              <a:t>年までの想定されるスケジュール</a:t>
            </a:r>
            <a:endParaRPr lang="ja-JP" altLang="en-US" b="1" dirty="0">
              <a:solidFill>
                <a:prstClr val="white"/>
              </a:solidFill>
            </a:endParaRPr>
          </a:p>
        </p:txBody>
      </p:sp>
      <p:grpSp>
        <p:nvGrpSpPr>
          <p:cNvPr id="27" name="グループ化 26"/>
          <p:cNvGrpSpPr/>
          <p:nvPr/>
        </p:nvGrpSpPr>
        <p:grpSpPr>
          <a:xfrm>
            <a:off x="108778" y="2355415"/>
            <a:ext cx="9797228" cy="4461984"/>
            <a:chOff x="299187" y="2180813"/>
            <a:chExt cx="8571558" cy="4461984"/>
          </a:xfrm>
        </p:grpSpPr>
        <p:sp>
          <p:nvSpPr>
            <p:cNvPr id="62" name="円/楕円 61"/>
            <p:cNvSpPr/>
            <p:nvPr/>
          </p:nvSpPr>
          <p:spPr bwMode="auto">
            <a:xfrm>
              <a:off x="1487615" y="2748115"/>
              <a:ext cx="950867" cy="441765"/>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採択</a:t>
              </a:r>
              <a:endPar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p:cNvGrpSpPr/>
            <p:nvPr/>
          </p:nvGrpSpPr>
          <p:grpSpPr>
            <a:xfrm>
              <a:off x="299187" y="2180813"/>
              <a:ext cx="8571558" cy="4461984"/>
              <a:chOff x="299187" y="2180813"/>
              <a:chExt cx="8571558" cy="4461984"/>
            </a:xfrm>
          </p:grpSpPr>
          <p:grpSp>
            <p:nvGrpSpPr>
              <p:cNvPr id="3" name="グループ化 2"/>
              <p:cNvGrpSpPr/>
              <p:nvPr/>
            </p:nvGrpSpPr>
            <p:grpSpPr>
              <a:xfrm>
                <a:off x="299187" y="2180813"/>
                <a:ext cx="8571558" cy="4461984"/>
                <a:chOff x="-101798" y="830336"/>
                <a:chExt cx="9205578" cy="5649645"/>
              </a:xfrm>
            </p:grpSpPr>
            <p:sp>
              <p:nvSpPr>
                <p:cNvPr id="44" name="右矢印 43"/>
                <p:cNvSpPr/>
                <p:nvPr/>
              </p:nvSpPr>
              <p:spPr bwMode="auto">
                <a:xfrm>
                  <a:off x="2277389" y="3036616"/>
                  <a:ext cx="5560364" cy="1233738"/>
                </a:xfrm>
                <a:prstGeom prst="rightArrow">
                  <a:avLst/>
                </a:prstGeom>
                <a:gradFill flip="none" rotWithShape="1">
                  <a:gsLst>
                    <a:gs pos="0">
                      <a:schemeClr val="bg1"/>
                    </a:gs>
                    <a:gs pos="100000">
                      <a:srgbClr val="85C2FF"/>
                    </a:gs>
                    <a:gs pos="60000">
                      <a:srgbClr val="C4D6EB"/>
                    </a:gs>
                    <a:gs pos="100000">
                      <a:srgbClr val="FFEBFA"/>
                    </a:gs>
                  </a:gsLst>
                  <a:lin ang="0" scaled="1"/>
                  <a:tileRect/>
                </a:gradFill>
                <a:ln w="19050" cap="sq">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lin ang="10800000" scaled="1"/>
                    <a:tileRect/>
                  </a:gra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1811010" y="995573"/>
                  <a:ext cx="0" cy="540060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536020" y="1010625"/>
                  <a:ext cx="0" cy="540060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0" name="Rectangle 43"/>
                <p:cNvSpPr>
                  <a:spLocks noChangeArrowheads="1"/>
                </p:cNvSpPr>
                <p:nvPr/>
              </p:nvSpPr>
              <p:spPr bwMode="auto">
                <a:xfrm>
                  <a:off x="1122338" y="830336"/>
                  <a:ext cx="641350" cy="28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57263" fontAlgn="auto">
                    <a:spcBef>
                      <a:spcPts val="0"/>
                    </a:spcBef>
                    <a:spcAft>
                      <a:spcPts val="0"/>
                    </a:spcAft>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2015</a:t>
                  </a:r>
                  <a:endPar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43"/>
                <p:cNvSpPr>
                  <a:spLocks noChangeArrowheads="1"/>
                </p:cNvSpPr>
                <p:nvPr/>
              </p:nvSpPr>
              <p:spPr bwMode="auto">
                <a:xfrm>
                  <a:off x="2352840" y="830336"/>
                  <a:ext cx="641350" cy="28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57263" fontAlgn="auto">
                    <a:spcBef>
                      <a:spcPts val="0"/>
                    </a:spcBef>
                    <a:spcAft>
                      <a:spcPts val="0"/>
                    </a:spcAft>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2016</a:t>
                  </a:r>
                  <a:endPar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43"/>
                <p:cNvSpPr>
                  <a:spLocks noChangeArrowheads="1"/>
                </p:cNvSpPr>
                <p:nvPr/>
              </p:nvSpPr>
              <p:spPr bwMode="auto">
                <a:xfrm>
                  <a:off x="8353001" y="830336"/>
                  <a:ext cx="641350" cy="28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57263" fontAlgn="auto">
                    <a:spcBef>
                      <a:spcPts val="0"/>
                    </a:spcBef>
                    <a:spcAft>
                      <a:spcPts val="0"/>
                    </a:spcAft>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endPar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auto">
                <a:xfrm>
                  <a:off x="-101798" y="1357314"/>
                  <a:ext cx="1224137" cy="1441305"/>
                </a:xfrm>
                <a:prstGeom prst="rect">
                  <a:avLst/>
                </a:prstGeom>
                <a:solidFill>
                  <a:schemeClr val="accent1">
                    <a:lumMod val="20000"/>
                    <a:lumOff val="80000"/>
                  </a:schemeClr>
                </a:solidFill>
                <a:ln w="9525"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パリ協定の</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締結・発効</a:t>
                  </a:r>
                </a:p>
              </p:txBody>
            </p:sp>
            <p:sp>
              <p:nvSpPr>
                <p:cNvPr id="19" name="左右矢印 18"/>
                <p:cNvSpPr/>
                <p:nvPr/>
              </p:nvSpPr>
              <p:spPr bwMode="auto">
                <a:xfrm>
                  <a:off x="2195736" y="1556792"/>
                  <a:ext cx="1944216" cy="432048"/>
                </a:xfrm>
                <a:prstGeom prst="leftRightArrow">
                  <a:avLst/>
                </a:prstGeom>
                <a:solidFill>
                  <a:schemeClr val="accent1">
                    <a:lumMod val="40000"/>
                    <a:lumOff val="60000"/>
                  </a:schemeClr>
                </a:solidFill>
                <a:ln w="19050" cap="sq">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lin ang="10800000" scaled="1"/>
                    <a:tileRect/>
                  </a:gra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署名</a:t>
                  </a:r>
                  <a:endPar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43"/>
                <p:cNvSpPr>
                  <a:spLocks noChangeArrowheads="1"/>
                </p:cNvSpPr>
                <p:nvPr/>
              </p:nvSpPr>
              <p:spPr bwMode="auto">
                <a:xfrm>
                  <a:off x="2051720" y="1339875"/>
                  <a:ext cx="184346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57263" fontAlgn="auto">
                    <a:spcBef>
                      <a:spcPts val="0"/>
                    </a:spcBef>
                    <a:spcAft>
                      <a:spcPts val="0"/>
                    </a:spcAft>
                  </a:pP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2016.4/22</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2017.4/21</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右矢印 21"/>
                <p:cNvSpPr/>
                <p:nvPr/>
              </p:nvSpPr>
              <p:spPr bwMode="auto">
                <a:xfrm>
                  <a:off x="2221130" y="1848230"/>
                  <a:ext cx="5616624" cy="357080"/>
                </a:xfrm>
                <a:prstGeom prst="rightArrow">
                  <a:avLst/>
                </a:prstGeom>
                <a:gradFill flip="none" rotWithShape="1">
                  <a:gsLst>
                    <a:gs pos="0">
                      <a:schemeClr val="bg1"/>
                    </a:gs>
                    <a:gs pos="100000">
                      <a:srgbClr val="85C2FF"/>
                    </a:gs>
                    <a:gs pos="60000">
                      <a:srgbClr val="C4D6EB"/>
                    </a:gs>
                    <a:gs pos="100000">
                      <a:srgbClr val="FFEBFA"/>
                    </a:gs>
                  </a:gsLst>
                  <a:lin ang="0" scaled="1"/>
                  <a:tileRect/>
                </a:gradFill>
                <a:ln w="19050" cap="sq">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lin ang="10800000" scaled="1"/>
                    <a:tileRect/>
                  </a:gra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43"/>
                <p:cNvSpPr>
                  <a:spLocks noChangeArrowheads="1"/>
                </p:cNvSpPr>
                <p:nvPr/>
              </p:nvSpPr>
              <p:spPr bwMode="auto">
                <a:xfrm>
                  <a:off x="4538615" y="1916385"/>
                  <a:ext cx="72008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57263" fontAlgn="auto">
                    <a:spcBef>
                      <a:spcPts val="0"/>
                    </a:spcBef>
                    <a:spcAft>
                      <a:spcPts val="0"/>
                    </a:spcAft>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締結</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bwMode="auto">
                <a:xfrm>
                  <a:off x="6177702" y="1540283"/>
                  <a:ext cx="1296144" cy="576064"/>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発効？</a:t>
                  </a:r>
                </a:p>
              </p:txBody>
            </p:sp>
            <p:sp>
              <p:nvSpPr>
                <p:cNvPr id="25" name="テキスト ボックス 24"/>
                <p:cNvSpPr txBox="1"/>
                <p:nvPr/>
              </p:nvSpPr>
              <p:spPr>
                <a:xfrm>
                  <a:off x="5818909" y="2042846"/>
                  <a:ext cx="2347278" cy="818367"/>
                </a:xfrm>
                <a:prstGeom prst="rect">
                  <a:avLst/>
                </a:prstGeom>
                <a:noFill/>
              </p:spPr>
              <p:txBody>
                <a:bodyPr wrap="square" lIns="36000" rIns="36000" rtlCol="0">
                  <a:spAutoFit/>
                </a:bodyP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発効要件（</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か国以上が締結、</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かつ締結国の排出量が全体の</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％以上）が満たされた</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日後に発効</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43"/>
                <p:cNvSpPr>
                  <a:spLocks noChangeArrowheads="1"/>
                </p:cNvSpPr>
                <p:nvPr/>
              </p:nvSpPr>
              <p:spPr bwMode="auto">
                <a:xfrm>
                  <a:off x="5802858" y="830336"/>
                  <a:ext cx="641350" cy="28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57263" fontAlgn="auto">
                    <a:spcBef>
                      <a:spcPts val="0"/>
                    </a:spcBef>
                    <a:spcAft>
                      <a:spcPts val="0"/>
                    </a:spcAft>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2018</a:t>
                  </a:r>
                  <a:endPar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bwMode="auto">
                <a:xfrm>
                  <a:off x="-101798" y="3028950"/>
                  <a:ext cx="1224136" cy="1459923"/>
                </a:xfrm>
                <a:prstGeom prst="rect">
                  <a:avLst/>
                </a:prstGeom>
                <a:solidFill>
                  <a:schemeClr val="accent1">
                    <a:lumMod val="20000"/>
                    <a:lumOff val="80000"/>
                  </a:schemeClr>
                </a:solidFill>
                <a:ln w="9525"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パリ協定の</a:t>
                  </a:r>
                  <a:endParaRPr lang="en-US" altLang="ja-JP"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詳細</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ルール等</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交渉</a:t>
                  </a:r>
                </a:p>
              </p:txBody>
            </p:sp>
            <p:sp>
              <p:nvSpPr>
                <p:cNvPr id="31" name="テキスト ボックス 30"/>
                <p:cNvSpPr txBox="1"/>
                <p:nvPr/>
              </p:nvSpPr>
              <p:spPr>
                <a:xfrm>
                  <a:off x="2545429" y="3361210"/>
                  <a:ext cx="2547689" cy="584548"/>
                </a:xfrm>
                <a:prstGeom prst="rect">
                  <a:avLst/>
                </a:prstGeom>
                <a:noFill/>
              </p:spPr>
              <p:txBody>
                <a:bodyPr vert="horz" wrap="square" rtlCol="0">
                  <a:spAutoFit/>
                </a:bodyP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特別作業部会（半年に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COP22</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COP23</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bwMode="auto">
                <a:xfrm>
                  <a:off x="-101798" y="4603702"/>
                  <a:ext cx="1224136" cy="1105333"/>
                </a:xfrm>
                <a:prstGeom prst="rect">
                  <a:avLst/>
                </a:prstGeom>
                <a:solidFill>
                  <a:srgbClr val="CCFF99"/>
                </a:solidFill>
                <a:ln w="9525" cap="sq">
                  <a:solidFill>
                    <a:srgbClr val="00800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条約事務局等</a:t>
                  </a:r>
                </a:p>
              </p:txBody>
            </p:sp>
            <p:sp>
              <p:nvSpPr>
                <p:cNvPr id="43" name="Rectangle 43"/>
                <p:cNvSpPr>
                  <a:spLocks noChangeArrowheads="1"/>
                </p:cNvSpPr>
                <p:nvPr/>
              </p:nvSpPr>
              <p:spPr bwMode="auto">
                <a:xfrm>
                  <a:off x="4077849" y="830336"/>
                  <a:ext cx="641350" cy="28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57263" fontAlgn="auto">
                    <a:spcBef>
                      <a:spcPts val="0"/>
                    </a:spcBef>
                    <a:spcAft>
                      <a:spcPts val="0"/>
                    </a:spcAft>
                  </a:pP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2017</a:t>
                  </a:r>
                  <a:endPar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6444208" y="1111200"/>
                  <a:ext cx="2520279" cy="584548"/>
                </a:xfrm>
                <a:prstGeom prst="rect">
                  <a:avLst/>
                </a:prstGeom>
                <a:noFill/>
              </p:spPr>
              <p:txBody>
                <a:bodyPr wrap="square" rtlCol="0">
                  <a:spAutoFit/>
                </a:bodyPr>
                <a:lstStyle/>
                <a:p>
                  <a:pPr algn="ctr" fontAlgn="auto">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パリ協定発効後、最初のＣＯＰの機会に開催</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楕円 49"/>
                <p:cNvSpPr/>
                <p:nvPr/>
              </p:nvSpPr>
              <p:spPr bwMode="auto">
                <a:xfrm>
                  <a:off x="1782932" y="4793453"/>
                  <a:ext cx="1060790" cy="1015468"/>
                </a:xfrm>
                <a:prstGeom prst="ellipse">
                  <a:avLst/>
                </a:prstGeom>
                <a:solidFill>
                  <a:srgbClr val="CCFF99"/>
                </a:solidFill>
                <a:ln w="19050" cap="sq">
                  <a:solidFill>
                    <a:srgbClr val="00800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約束草案</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統合報告書の更新</a:t>
                  </a:r>
                </a:p>
              </p:txBody>
            </p:sp>
            <p:sp>
              <p:nvSpPr>
                <p:cNvPr id="51" name="円/楕円 50"/>
                <p:cNvSpPr/>
                <p:nvPr/>
              </p:nvSpPr>
              <p:spPr bwMode="auto">
                <a:xfrm>
                  <a:off x="5375564" y="4605791"/>
                  <a:ext cx="1716716" cy="739083"/>
                </a:xfrm>
                <a:prstGeom prst="ellipse">
                  <a:avLst/>
                </a:prstGeom>
                <a:solidFill>
                  <a:srgbClr val="CCFF99"/>
                </a:solidFill>
                <a:ln w="19050" cap="sq">
                  <a:solidFill>
                    <a:srgbClr val="008000"/>
                  </a:solidFill>
                  <a:prstDash val="solid"/>
                  <a:miter lim="800000"/>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fontAlgn="auto">
                    <a:spcBef>
                      <a:spcPts val="0"/>
                    </a:spcBef>
                    <a:spcAft>
                      <a:spcPts val="0"/>
                    </a:spcAft>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目標特別報告書作成</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(IPCC)</a:t>
                  </a: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Rectangle 43"/>
                <p:cNvSpPr>
                  <a:spLocks noChangeArrowheads="1"/>
                </p:cNvSpPr>
                <p:nvPr/>
              </p:nvSpPr>
              <p:spPr bwMode="auto">
                <a:xfrm>
                  <a:off x="2024107" y="4521297"/>
                  <a:ext cx="819701" cy="28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57263" fontAlgn="auto">
                    <a:spcBef>
                      <a:spcPts val="0"/>
                    </a:spcBef>
                    <a:spcAft>
                      <a:spcPts val="0"/>
                    </a:spcAft>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まで</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円/楕円 52"/>
                <p:cNvSpPr/>
                <p:nvPr/>
              </p:nvSpPr>
              <p:spPr bwMode="auto">
                <a:xfrm>
                  <a:off x="5389418" y="5395092"/>
                  <a:ext cx="1702862" cy="649456"/>
                </a:xfrm>
                <a:prstGeom prst="ellipse">
                  <a:avLst/>
                </a:prstGeom>
                <a:solidFill>
                  <a:srgbClr val="CCFF99"/>
                </a:solidFill>
                <a:ln w="19050" cap="sq">
                  <a:solidFill>
                    <a:srgbClr val="008000"/>
                  </a:solidFill>
                  <a:prstDash val="solid"/>
                  <a:miter lim="800000"/>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fontAlgn="auto">
                    <a:spcBef>
                      <a:spcPts val="0"/>
                    </a:spcBef>
                    <a:spcAft>
                      <a:spcPts val="0"/>
                    </a:spcAft>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進捗確認のための</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促進的対話</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6467699" y="4170568"/>
                  <a:ext cx="1049697" cy="350729"/>
                </a:xfrm>
                <a:prstGeom prst="rect">
                  <a:avLst/>
                </a:prstGeom>
                <a:noFill/>
              </p:spPr>
              <p:txBody>
                <a:bodyPr wrap="square" rtlCol="0">
                  <a:spAutoFit/>
                </a:bodyPr>
                <a:lstStyle/>
                <a:p>
                  <a:pPr fontAlgn="auto">
                    <a:spcBef>
                      <a:spcPts val="0"/>
                    </a:spcBef>
                    <a:spcAft>
                      <a:spcPts val="0"/>
                    </a:spcAft>
                  </a:pP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時期未定</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bwMode="auto">
                <a:xfrm>
                  <a:off x="-101798" y="5759901"/>
                  <a:ext cx="1224136" cy="720080"/>
                </a:xfrm>
                <a:prstGeom prst="rect">
                  <a:avLst/>
                </a:prstGeom>
                <a:solidFill>
                  <a:srgbClr val="FFFF66"/>
                </a:solidFill>
                <a:ln w="9525" cap="sq">
                  <a:solidFill>
                    <a:srgbClr val="FFC00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各国の目標</a:t>
                  </a:r>
                </a:p>
              </p:txBody>
            </p:sp>
            <p:sp>
              <p:nvSpPr>
                <p:cNvPr id="57" name="円/楕円 56"/>
                <p:cNvSpPr/>
                <p:nvPr/>
              </p:nvSpPr>
              <p:spPr bwMode="auto">
                <a:xfrm>
                  <a:off x="7473846" y="5502169"/>
                  <a:ext cx="1343933" cy="617775"/>
                </a:xfrm>
                <a:prstGeom prst="ellipse">
                  <a:avLst/>
                </a:prstGeom>
                <a:solidFill>
                  <a:srgbClr val="FFFF66"/>
                </a:solidFill>
                <a:ln w="19050" cap="sq">
                  <a:solidFill>
                    <a:srgbClr val="FFC00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各国の</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目標の更新・提出</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Rectangle 43"/>
                <p:cNvSpPr>
                  <a:spLocks noChangeArrowheads="1"/>
                </p:cNvSpPr>
                <p:nvPr/>
              </p:nvSpPr>
              <p:spPr bwMode="auto">
                <a:xfrm>
                  <a:off x="7224287" y="5231694"/>
                  <a:ext cx="819701" cy="28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57263" fontAlgn="auto">
                    <a:spcBef>
                      <a:spcPts val="0"/>
                    </a:spcBef>
                    <a:spcAft>
                      <a:spcPts val="0"/>
                    </a:spcAft>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年まで</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円/楕円 59"/>
                <p:cNvSpPr/>
                <p:nvPr/>
              </p:nvSpPr>
              <p:spPr bwMode="auto">
                <a:xfrm>
                  <a:off x="2313327" y="6101545"/>
                  <a:ext cx="6504453" cy="378436"/>
                </a:xfrm>
                <a:prstGeom prst="ellipse">
                  <a:avLst/>
                </a:prstGeom>
                <a:solidFill>
                  <a:srgbClr val="FFFF66"/>
                </a:solidFill>
                <a:ln w="19050" cap="sq">
                  <a:solidFill>
                    <a:srgbClr val="FFC000"/>
                  </a:solidFill>
                  <a:prstDash val="solid"/>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長期の低排出開発戦略の提出</a:t>
                  </a:r>
                </a:p>
              </p:txBody>
            </p:sp>
            <p:sp>
              <p:nvSpPr>
                <p:cNvPr id="61" name="Rectangle 43"/>
                <p:cNvSpPr>
                  <a:spLocks noChangeArrowheads="1"/>
                </p:cNvSpPr>
                <p:nvPr/>
              </p:nvSpPr>
              <p:spPr bwMode="auto">
                <a:xfrm>
                  <a:off x="3389121" y="5831018"/>
                  <a:ext cx="1182879" cy="28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57263" fontAlgn="auto">
                    <a:spcBef>
                      <a:spcPts val="0"/>
                    </a:spcBef>
                    <a:spcAft>
                      <a:spcPts val="0"/>
                    </a:spcAft>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年まで</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7" name="直線コネクタ 46"/>
                <p:cNvCxnSpPr/>
                <p:nvPr/>
              </p:nvCxnSpPr>
              <p:spPr>
                <a:xfrm>
                  <a:off x="5261030" y="995573"/>
                  <a:ext cx="0" cy="540060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24691" y="2909455"/>
                  <a:ext cx="8798156" cy="6545"/>
                </a:xfrm>
                <a:prstGeom prst="line">
                  <a:avLst/>
                </a:prstGeom>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248737" y="1669894"/>
                  <a:ext cx="357150" cy="2458825"/>
                </a:xfrm>
                <a:prstGeom prst="rect">
                  <a:avLst/>
                </a:prstGeom>
                <a:solidFill>
                  <a:schemeClr val="bg1"/>
                </a:solidFill>
                <a:ln w="25400">
                  <a:solidFill>
                    <a:schemeClr val="accent1">
                      <a:shade val="95000"/>
                      <a:satMod val="105000"/>
                    </a:schemeClr>
                  </a:solidFill>
                </a:ln>
              </p:spPr>
              <p:txBody>
                <a:bodyPr vert="eaVert" wrap="square" tIns="0" bIns="0" rtlCol="0">
                  <a:spAutoFit/>
                </a:bodyP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協定締約国会合</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bwMode="auto">
                <a:xfrm>
                  <a:off x="5791200" y="1119261"/>
                  <a:ext cx="3101280" cy="3430027"/>
                </a:xfrm>
                <a:prstGeom prst="rect">
                  <a:avLst/>
                </a:prstGeom>
                <a:noFill/>
                <a:ln w="44450" cap="sq">
                  <a:solidFill>
                    <a:srgbClr val="FF0000"/>
                  </a:solidFill>
                  <a:prstDash val="sysDash"/>
                  <a:miter lim="800000"/>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1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39"/>
                <p:cNvSpPr/>
                <p:nvPr/>
              </p:nvSpPr>
              <p:spPr bwMode="auto">
                <a:xfrm>
                  <a:off x="7496653" y="4054800"/>
                  <a:ext cx="1607127" cy="840438"/>
                </a:xfrm>
                <a:prstGeom prst="ellipse">
                  <a:avLst/>
                </a:prstGeom>
                <a:solidFill>
                  <a:schemeClr val="accent1">
                    <a:lumMod val="20000"/>
                    <a:lumOff val="80000"/>
                  </a:schemeClr>
                </a:solidFill>
                <a:ln w="19050" cap="sq">
                  <a:solidFill>
                    <a:srgbClr val="002060"/>
                  </a:solidFill>
                  <a:prstDash val="solid"/>
                  <a:miter lim="800000"/>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fontAlgn="auto">
                    <a:spcBef>
                      <a:spcPts val="0"/>
                    </a:spcBef>
                    <a:spcAft>
                      <a:spcPts val="0"/>
                    </a:spcAft>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各種詳細ルール等を採択予定</a:t>
                  </a:r>
                </a:p>
              </p:txBody>
            </p:sp>
          </p:grpSp>
          <p:sp>
            <p:nvSpPr>
              <p:cNvPr id="17" name="線吹き出し 1 (枠付き) 16"/>
              <p:cNvSpPr/>
              <p:nvPr/>
            </p:nvSpPr>
            <p:spPr bwMode="auto">
              <a:xfrm>
                <a:off x="2691367" y="3266742"/>
                <a:ext cx="1409011" cy="406494"/>
              </a:xfrm>
              <a:prstGeom prst="borderCallout1">
                <a:avLst>
                  <a:gd name="adj1" fmla="val 9377"/>
                  <a:gd name="adj2" fmla="val -221"/>
                  <a:gd name="adj3" fmla="val -75681"/>
                  <a:gd name="adj4" fmla="val -1034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eaLnBrk="0" fontAlgn="auto" hangingPunct="0">
                  <a:spcBef>
                    <a:spcPts val="0"/>
                  </a:spcBef>
                  <a:spcAft>
                    <a:spcPts val="0"/>
                  </a:spcAft>
                </a:pPr>
                <a:r>
                  <a:rPr lang="ja-JP" altLang="en-US" sz="1200" dirty="0" smtClean="0">
                    <a:solidFill>
                      <a:prstClr val="black"/>
                    </a:solidFill>
                  </a:rPr>
                  <a:t>署名式</a:t>
                </a:r>
                <a:endParaRPr lang="en-US" altLang="ja-JP" sz="1200" dirty="0" smtClean="0">
                  <a:solidFill>
                    <a:prstClr val="black"/>
                  </a:solidFill>
                </a:endParaRPr>
              </a:p>
              <a:p>
                <a:pPr algn="ctr" eaLnBrk="0" fontAlgn="auto" hangingPunct="0">
                  <a:spcBef>
                    <a:spcPts val="0"/>
                  </a:spcBef>
                  <a:spcAft>
                    <a:spcPts val="0"/>
                  </a:spcAft>
                </a:pPr>
                <a:r>
                  <a:rPr lang="en-US" altLang="ja-JP" sz="1200" dirty="0" smtClean="0">
                    <a:solidFill>
                      <a:prstClr val="black"/>
                    </a:solidFill>
                  </a:rPr>
                  <a:t>(4/22 </a:t>
                </a:r>
                <a:r>
                  <a:rPr lang="ja-JP" altLang="en-US" sz="1200" dirty="0" smtClean="0">
                    <a:solidFill>
                      <a:prstClr val="black"/>
                    </a:solidFill>
                  </a:rPr>
                  <a:t>ニューヨーク</a:t>
                </a:r>
                <a:r>
                  <a:rPr lang="en-US" altLang="ja-JP" sz="1200" dirty="0" smtClean="0">
                    <a:solidFill>
                      <a:prstClr val="black"/>
                    </a:solidFill>
                  </a:rPr>
                  <a:t>)</a:t>
                </a:r>
              </a:p>
            </p:txBody>
          </p:sp>
        </p:grpSp>
      </p:grpSp>
      <p:sp>
        <p:nvSpPr>
          <p:cNvPr id="14" name="フローチャート : 結合子 13"/>
          <p:cNvSpPr/>
          <p:nvPr/>
        </p:nvSpPr>
        <p:spPr bwMode="auto">
          <a:xfrm>
            <a:off x="2609043" y="3029391"/>
            <a:ext cx="140176" cy="141853"/>
          </a:xfrm>
          <a:prstGeom prst="flowChartConnector">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spcBef>
                <a:spcPts val="0"/>
              </a:spcBef>
              <a:spcAft>
                <a:spcPts val="0"/>
              </a:spcAft>
            </a:pPr>
            <a:endParaRPr lang="ja-JP" altLang="en-US" sz="1200" b="1" dirty="0" smtClean="0">
              <a:solidFill>
                <a:srgbClr val="000000"/>
              </a:solidFill>
            </a:endParaRPr>
          </a:p>
        </p:txBody>
      </p:sp>
      <p:sp>
        <p:nvSpPr>
          <p:cNvPr id="48" name="正方形/長方形 47"/>
          <p:cNvSpPr/>
          <p:nvPr/>
        </p:nvSpPr>
        <p:spPr>
          <a:xfrm>
            <a:off x="41300" y="620688"/>
            <a:ext cx="9789053" cy="1414760"/>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 name="Picture 2" descr="C:\Users\A16727\Desktop\3K1A4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0859" y="694376"/>
            <a:ext cx="2103503" cy="129446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5770" y="3425565"/>
            <a:ext cx="1154981" cy="80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472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3" descr="1186395499.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0613" y="1125538"/>
            <a:ext cx="4514850" cy="4806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5" name="図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5400675"/>
            <a:ext cx="1582737"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フリーフォーム 61"/>
          <p:cNvSpPr/>
          <p:nvPr/>
        </p:nvSpPr>
        <p:spPr>
          <a:xfrm>
            <a:off x="4665663" y="3884613"/>
            <a:ext cx="428625" cy="214312"/>
          </a:xfrm>
          <a:custGeom>
            <a:avLst/>
            <a:gdLst>
              <a:gd name="connsiteX0" fmla="*/ 339139 w 339139"/>
              <a:gd name="connsiteY0" fmla="*/ 163435 h 177949"/>
              <a:gd name="connsiteX1" fmla="*/ 324625 w 339139"/>
              <a:gd name="connsiteY1" fmla="*/ 76349 h 177949"/>
              <a:gd name="connsiteX2" fmla="*/ 237539 w 339139"/>
              <a:gd name="connsiteY2" fmla="*/ 18292 h 177949"/>
              <a:gd name="connsiteX3" fmla="*/ 164968 w 339139"/>
              <a:gd name="connsiteY3" fmla="*/ 76349 h 177949"/>
              <a:gd name="connsiteX4" fmla="*/ 63368 w 339139"/>
              <a:gd name="connsiteY4" fmla="*/ 105378 h 177949"/>
              <a:gd name="connsiteX5" fmla="*/ 48853 w 339139"/>
              <a:gd name="connsiteY5" fmla="*/ 134406 h 177949"/>
              <a:gd name="connsiteX6" fmla="*/ 266568 w 339139"/>
              <a:gd name="connsiteY6" fmla="*/ 163435 h 177949"/>
              <a:gd name="connsiteX7" fmla="*/ 339139 w 339139"/>
              <a:gd name="connsiteY7" fmla="*/ 163435 h 1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139" h="177949">
                <a:moveTo>
                  <a:pt x="339139" y="163435"/>
                </a:moveTo>
                <a:lnTo>
                  <a:pt x="324625" y="76349"/>
                </a:lnTo>
                <a:lnTo>
                  <a:pt x="237539" y="18292"/>
                </a:lnTo>
                <a:cubicBezTo>
                  <a:pt x="92242" y="54616"/>
                  <a:pt x="241317" y="0"/>
                  <a:pt x="164968" y="76349"/>
                </a:cubicBezTo>
                <a:cubicBezTo>
                  <a:pt x="157693" y="83624"/>
                  <a:pt x="64305" y="104816"/>
                  <a:pt x="63368" y="105378"/>
                </a:cubicBezTo>
                <a:cubicBezTo>
                  <a:pt x="54091" y="110944"/>
                  <a:pt x="53691" y="124730"/>
                  <a:pt x="48853" y="134406"/>
                </a:cubicBezTo>
                <a:cubicBezTo>
                  <a:pt x="191246" y="170004"/>
                  <a:pt x="0" y="125353"/>
                  <a:pt x="266568" y="163435"/>
                </a:cubicBezTo>
                <a:cubicBezTo>
                  <a:pt x="281713" y="165599"/>
                  <a:pt x="310110" y="177949"/>
                  <a:pt x="339139" y="163435"/>
                </a:cubicBezTo>
                <a:close/>
              </a:path>
            </a:pathLst>
          </a:custGeom>
          <a:solidFill>
            <a:srgbClr val="00FF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197" name="図 28" descr="p05日降水量200mm以上日数.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3225" y="1157288"/>
            <a:ext cx="30210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2"/>
          <p:cNvSpPr>
            <a:spLocks noChangeArrowheads="1"/>
          </p:cNvSpPr>
          <p:nvPr/>
        </p:nvSpPr>
        <p:spPr bwMode="auto">
          <a:xfrm>
            <a:off x="6157913" y="2595563"/>
            <a:ext cx="34718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lIns="0" tIns="47891" rIns="0" bIns="47891" anchor="ct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r" eaLnBrk="1" hangingPunct="1"/>
            <a:r>
              <a:rPr lang="ja-JP" altLang="en-US" sz="1000">
                <a:solidFill>
                  <a:srgbClr val="000000"/>
                </a:solidFill>
                <a:latin typeface="メイリオ" pitchFamily="50" charset="-128"/>
                <a:ea typeface="メイリオ" pitchFamily="50" charset="-128"/>
                <a:cs typeface="メイリオ" pitchFamily="50" charset="-128"/>
              </a:rPr>
              <a:t>図　日降水量</a:t>
            </a:r>
            <a:r>
              <a:rPr lang="en-US" altLang="ja-JP" sz="1000">
                <a:solidFill>
                  <a:srgbClr val="000000"/>
                </a:solidFill>
                <a:latin typeface="メイリオ" pitchFamily="50" charset="-128"/>
                <a:ea typeface="メイリオ" pitchFamily="50" charset="-128"/>
                <a:cs typeface="メイリオ" pitchFamily="50" charset="-128"/>
              </a:rPr>
              <a:t>200</a:t>
            </a:r>
            <a:r>
              <a:rPr lang="ja-JP" altLang="en-US" sz="1000">
                <a:solidFill>
                  <a:srgbClr val="000000"/>
                </a:solidFill>
                <a:latin typeface="メイリオ" pitchFamily="50" charset="-128"/>
                <a:ea typeface="メイリオ" pitchFamily="50" charset="-128"/>
                <a:cs typeface="メイリオ" pitchFamily="50" charset="-128"/>
              </a:rPr>
              <a:t>ミリ以上の年間発生日数と長期変化</a:t>
            </a:r>
            <a:endParaRPr lang="en-US" altLang="ja-JP" sz="1000">
              <a:solidFill>
                <a:srgbClr val="000000"/>
              </a:solidFill>
              <a:latin typeface="メイリオ" pitchFamily="50" charset="-128"/>
              <a:ea typeface="メイリオ" pitchFamily="50" charset="-128"/>
              <a:cs typeface="メイリオ" pitchFamily="50" charset="-128"/>
            </a:endParaRPr>
          </a:p>
          <a:p>
            <a:pPr algn="r" eaLnBrk="1" hangingPunct="1"/>
            <a:r>
              <a:rPr lang="ja-JP" altLang="en-US" sz="1000">
                <a:solidFill>
                  <a:srgbClr val="000000"/>
                </a:solidFill>
                <a:latin typeface="メイリオ" pitchFamily="50" charset="-128"/>
                <a:ea typeface="メイリオ" pitchFamily="50" charset="-128"/>
                <a:cs typeface="メイリオ" pitchFamily="50" charset="-128"/>
              </a:rPr>
              <a:t>（国土交通省資料より作成）</a:t>
            </a:r>
          </a:p>
        </p:txBody>
      </p:sp>
      <p:pic>
        <p:nvPicPr>
          <p:cNvPr id="8199"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75" y="762000"/>
            <a:ext cx="2108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11"/>
          <p:cNvSpPr txBox="1">
            <a:spLocks noChangeArrowheads="1"/>
          </p:cNvSpPr>
          <p:nvPr/>
        </p:nvSpPr>
        <p:spPr bwMode="auto">
          <a:xfrm>
            <a:off x="2805113" y="2276475"/>
            <a:ext cx="2397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823" tIns="9312" rIns="77823" bIns="9312"/>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a:solidFill>
                  <a:srgbClr val="000000"/>
                </a:solidFill>
                <a:latin typeface="メイリオ" pitchFamily="50" charset="-128"/>
                <a:ea typeface="メイリオ" pitchFamily="50" charset="-128"/>
                <a:cs typeface="メイリオ" pitchFamily="50" charset="-128"/>
              </a:rPr>
              <a:t>図：　洪水被害の事例</a:t>
            </a:r>
            <a:endParaRPr lang="en-US" altLang="ja-JP" sz="1000">
              <a:solidFill>
                <a:srgbClr val="000000"/>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900">
                <a:solidFill>
                  <a:srgbClr val="000000"/>
                </a:solidFill>
                <a:latin typeface="メイリオ" pitchFamily="50" charset="-128"/>
                <a:ea typeface="メイリオ" pitchFamily="50" charset="-128"/>
                <a:cs typeface="メイリオ" pitchFamily="50" charset="-128"/>
              </a:rPr>
              <a:t>（写真提供：国土交通省中部地方整備局）</a:t>
            </a:r>
          </a:p>
        </p:txBody>
      </p:sp>
      <p:sp>
        <p:nvSpPr>
          <p:cNvPr id="8201" name="テキスト ボックス 80"/>
          <p:cNvSpPr txBox="1">
            <a:spLocks noChangeArrowheads="1"/>
          </p:cNvSpPr>
          <p:nvPr/>
        </p:nvSpPr>
        <p:spPr bwMode="auto">
          <a:xfrm>
            <a:off x="2713038" y="6572250"/>
            <a:ext cx="24892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a:solidFill>
                  <a:srgbClr val="000000"/>
                </a:solidFill>
                <a:latin typeface="メイリオ" pitchFamily="50" charset="-128"/>
                <a:ea typeface="メイリオ" pitchFamily="50" charset="-128"/>
                <a:cs typeface="メイリオ" pitchFamily="50" charset="-128"/>
              </a:rPr>
              <a:t>図　サンゴの白化（写真提供：環境省）</a:t>
            </a:r>
          </a:p>
        </p:txBody>
      </p:sp>
      <p:sp>
        <p:nvSpPr>
          <p:cNvPr id="73" name="正方形/長方形 72"/>
          <p:cNvSpPr/>
          <p:nvPr/>
        </p:nvSpPr>
        <p:spPr>
          <a:xfrm>
            <a:off x="6440488" y="6007100"/>
            <a:ext cx="3036887" cy="44291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spcBef>
                <a:spcPct val="20000"/>
              </a:spcBef>
              <a:defRPr/>
            </a:pP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農山村の過疎化や狩猟人口の減少等に加え、</a:t>
            </a:r>
            <a:r>
              <a:rPr lang="ja-JP" altLang="en-US" sz="11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積雪の減少も一因と考えられる</a:t>
            </a:r>
            <a:r>
              <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203" name="テキスト ボックス 55"/>
          <p:cNvSpPr txBox="1">
            <a:spLocks noChangeArrowheads="1"/>
          </p:cNvSpPr>
          <p:nvPr/>
        </p:nvSpPr>
        <p:spPr bwMode="auto">
          <a:xfrm>
            <a:off x="6383338" y="5751513"/>
            <a:ext cx="2908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a:solidFill>
                  <a:srgbClr val="000000"/>
                </a:solidFill>
                <a:latin typeface="メイリオ" pitchFamily="50" charset="-128"/>
                <a:ea typeface="メイリオ" pitchFamily="50" charset="-128"/>
                <a:cs typeface="メイリオ" pitchFamily="50" charset="-128"/>
              </a:rPr>
              <a:t>農林産物や高山植物等の食害が発生</a:t>
            </a:r>
          </a:p>
        </p:txBody>
      </p:sp>
      <p:sp>
        <p:nvSpPr>
          <p:cNvPr id="78" name="右矢印 77"/>
          <p:cNvSpPr/>
          <p:nvPr/>
        </p:nvSpPr>
        <p:spPr>
          <a:xfrm rot="21246516">
            <a:off x="4371543" y="3584201"/>
            <a:ext cx="1939031" cy="306163"/>
          </a:xfrm>
          <a:prstGeom prst="rightArrow">
            <a:avLst/>
          </a:prstGeom>
          <a:solidFill>
            <a:schemeClr val="accent1">
              <a:alpha val="50000"/>
            </a:schemeClr>
          </a:solidFill>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205" name="図 33" descr="p13ヒトスジシマカ.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8625" y="3773488"/>
            <a:ext cx="12207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角丸四角形 80"/>
          <p:cNvSpPr/>
          <p:nvPr/>
        </p:nvSpPr>
        <p:spPr>
          <a:xfrm>
            <a:off x="5532438" y="3362325"/>
            <a:ext cx="1250950" cy="61118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熱中症・感染症</a:t>
            </a:r>
          </a:p>
        </p:txBody>
      </p:sp>
      <p:sp>
        <p:nvSpPr>
          <p:cNvPr id="82" name="角丸四角形 81"/>
          <p:cNvSpPr/>
          <p:nvPr/>
        </p:nvSpPr>
        <p:spPr>
          <a:xfrm>
            <a:off x="4262438" y="715963"/>
            <a:ext cx="1881187" cy="36671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異常気象・災害</a:t>
            </a:r>
          </a:p>
        </p:txBody>
      </p:sp>
      <p:grpSp>
        <p:nvGrpSpPr>
          <p:cNvPr id="8208" name="グループ化 56"/>
          <p:cNvGrpSpPr>
            <a:grpSpLocks/>
          </p:cNvGrpSpPr>
          <p:nvPr/>
        </p:nvGrpSpPr>
        <p:grpSpPr bwMode="auto">
          <a:xfrm>
            <a:off x="6872288" y="3203575"/>
            <a:ext cx="3151187" cy="842963"/>
            <a:chOff x="6679051" y="471747"/>
            <a:chExt cx="2455788" cy="1316077"/>
          </a:xfrm>
        </p:grpSpPr>
        <p:sp>
          <p:nvSpPr>
            <p:cNvPr id="84" name="角丸四角形吹き出し 83"/>
            <p:cNvSpPr/>
            <p:nvPr/>
          </p:nvSpPr>
          <p:spPr>
            <a:xfrm>
              <a:off x="6679051" y="471747"/>
              <a:ext cx="2286296" cy="1316077"/>
            </a:xfrm>
            <a:prstGeom prst="wedgeRoundRectCallout">
              <a:avLst>
                <a:gd name="adj1" fmla="val 11355"/>
                <a:gd name="adj2" fmla="val 8913"/>
                <a:gd name="adj3" fmla="val 16667"/>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anchor="ctr"/>
            <a:lstStyle/>
            <a:p>
              <a:pPr algn="ctr">
                <a:defRPr/>
              </a:pP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29" name="テキスト ボックス 16"/>
            <p:cNvSpPr txBox="1">
              <a:spLocks noChangeArrowheads="1"/>
            </p:cNvSpPr>
            <p:nvPr/>
          </p:nvSpPr>
          <p:spPr bwMode="auto">
            <a:xfrm>
              <a:off x="6712979" y="476426"/>
              <a:ext cx="2421860" cy="130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a:solidFill>
                    <a:srgbClr val="000000"/>
                  </a:solidFill>
                  <a:latin typeface="メイリオ" pitchFamily="50" charset="-128"/>
                  <a:ea typeface="メイリオ" pitchFamily="50" charset="-128"/>
                  <a:cs typeface="メイリオ" pitchFamily="50" charset="-128"/>
                </a:rPr>
                <a:t>2013</a:t>
              </a:r>
              <a:r>
                <a:rPr lang="ja-JP" altLang="en-US" sz="1200">
                  <a:solidFill>
                    <a:srgbClr val="000000"/>
                  </a:solidFill>
                  <a:latin typeface="メイリオ" pitchFamily="50" charset="-128"/>
                  <a:ea typeface="メイリオ" pitchFamily="50" charset="-128"/>
                  <a:cs typeface="メイリオ" pitchFamily="50" charset="-128"/>
                </a:rPr>
                <a:t>年夏、</a:t>
              </a:r>
              <a:r>
                <a:rPr lang="en-US" altLang="ja-JP" sz="1200">
                  <a:solidFill>
                    <a:srgbClr val="000000"/>
                  </a:solidFill>
                  <a:latin typeface="メイリオ" pitchFamily="50" charset="-128"/>
                  <a:ea typeface="メイリオ" pitchFamily="50" charset="-128"/>
                  <a:cs typeface="メイリオ" pitchFamily="50" charset="-128"/>
                </a:rPr>
                <a:t> 20</a:t>
              </a:r>
              <a:r>
                <a:rPr lang="ja-JP" altLang="en-US" sz="1200">
                  <a:solidFill>
                    <a:srgbClr val="000000"/>
                  </a:solidFill>
                  <a:latin typeface="メイリオ" pitchFamily="50" charset="-128"/>
                  <a:ea typeface="メイリオ" pitchFamily="50" charset="-128"/>
                  <a:cs typeface="メイリオ" pitchFamily="50" charset="-128"/>
                </a:rPr>
                <a:t>都市・地区計で</a:t>
              </a:r>
              <a:r>
                <a:rPr lang="en-US" altLang="ja-JP" sz="1200" b="1">
                  <a:solidFill>
                    <a:srgbClr val="000000"/>
                  </a:solidFill>
                  <a:latin typeface="メイリオ" pitchFamily="50" charset="-128"/>
                  <a:ea typeface="メイリオ" pitchFamily="50" charset="-128"/>
                  <a:cs typeface="メイリオ" pitchFamily="50" charset="-128"/>
                </a:rPr>
                <a:t>15,189</a:t>
              </a:r>
              <a:r>
                <a:rPr lang="ja-JP" altLang="en-US" sz="1200" b="1">
                  <a:solidFill>
                    <a:srgbClr val="000000"/>
                  </a:solidFill>
                  <a:latin typeface="メイリオ" pitchFamily="50" charset="-128"/>
                  <a:ea typeface="メイリオ" pitchFamily="50" charset="-128"/>
                  <a:cs typeface="メイリオ" pitchFamily="50" charset="-128"/>
                </a:rPr>
                <a:t>人</a:t>
              </a:r>
              <a:r>
                <a:rPr lang="ja-JP" altLang="en-US" sz="1200">
                  <a:solidFill>
                    <a:srgbClr val="000000"/>
                  </a:solidFill>
                  <a:latin typeface="メイリオ" pitchFamily="50" charset="-128"/>
                  <a:ea typeface="メイリオ" pitchFamily="50" charset="-128"/>
                  <a:cs typeface="メイリオ" pitchFamily="50" charset="-128"/>
                </a:rPr>
                <a:t>の熱中症患者が救急車で病院に運ばれた。</a:t>
              </a:r>
              <a:r>
                <a:rPr lang="en-US" altLang="ja-JP" sz="1200">
                  <a:solidFill>
                    <a:srgbClr val="000000"/>
                  </a:solidFill>
                  <a:latin typeface="メイリオ" pitchFamily="50" charset="-128"/>
                  <a:ea typeface="メイリオ" pitchFamily="50" charset="-128"/>
                  <a:cs typeface="メイリオ" pitchFamily="50" charset="-128"/>
                </a:rPr>
                <a:t>(</a:t>
              </a:r>
              <a:r>
                <a:rPr lang="ja-JP" altLang="en-US" sz="1200">
                  <a:solidFill>
                    <a:srgbClr val="000000"/>
                  </a:solidFill>
                  <a:latin typeface="メイリオ" pitchFamily="50" charset="-128"/>
                  <a:ea typeface="メイリオ" pitchFamily="50" charset="-128"/>
                  <a:cs typeface="メイリオ" pitchFamily="50" charset="-128"/>
                </a:rPr>
                <a:t>速報</a:t>
              </a:r>
              <a:r>
                <a:rPr lang="en-US" altLang="ja-JP" sz="1200">
                  <a:solidFill>
                    <a:srgbClr val="000000"/>
                  </a:solidFill>
                  <a:latin typeface="メイリオ" pitchFamily="50" charset="-128"/>
                  <a:ea typeface="メイリオ" pitchFamily="50" charset="-128"/>
                  <a:cs typeface="メイリオ" pitchFamily="50" charset="-128"/>
                </a:rPr>
                <a:t>)</a:t>
              </a:r>
            </a:p>
            <a:p>
              <a:pPr eaLnBrk="1" hangingPunct="1">
                <a:spcBef>
                  <a:spcPct val="0"/>
                </a:spcBef>
                <a:buFontTx/>
                <a:buNone/>
              </a:pPr>
              <a:r>
                <a:rPr lang="ja-JP" altLang="en-US" sz="1200">
                  <a:solidFill>
                    <a:srgbClr val="000000"/>
                  </a:solidFill>
                  <a:latin typeface="メイリオ" pitchFamily="50" charset="-128"/>
                  <a:ea typeface="メイリオ" pitchFamily="50" charset="-128"/>
                  <a:cs typeface="メイリオ" pitchFamily="50" charset="-128"/>
                </a:rPr>
                <a:t>（国立環境研究所　熱中症患者速報）</a:t>
              </a:r>
            </a:p>
          </p:txBody>
        </p:sp>
      </p:grpSp>
      <p:sp>
        <p:nvSpPr>
          <p:cNvPr id="86" name="角丸四角形吹き出し 85"/>
          <p:cNvSpPr/>
          <p:nvPr/>
        </p:nvSpPr>
        <p:spPr>
          <a:xfrm>
            <a:off x="6157913" y="787400"/>
            <a:ext cx="3678237" cy="315913"/>
          </a:xfrm>
          <a:prstGeom prst="wedgeRoundRectCallout">
            <a:avLst>
              <a:gd name="adj1" fmla="val 15069"/>
              <a:gd name="adj2" fmla="val -17448"/>
              <a:gd name="adj3" fmla="val 16667"/>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anchor="ctr"/>
          <a:lstStyle/>
          <a:p>
            <a:pPr algn="ctr">
              <a:defRPr/>
            </a:pP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10" name="テキスト ボックス 30"/>
          <p:cNvSpPr txBox="1">
            <a:spLocks noChangeArrowheads="1"/>
          </p:cNvSpPr>
          <p:nvPr/>
        </p:nvSpPr>
        <p:spPr bwMode="auto">
          <a:xfrm>
            <a:off x="6157913" y="827088"/>
            <a:ext cx="37179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a:solidFill>
                  <a:srgbClr val="000000"/>
                </a:solidFill>
                <a:latin typeface="メイリオ" pitchFamily="50" charset="-128"/>
                <a:ea typeface="メイリオ" pitchFamily="50" charset="-128"/>
                <a:cs typeface="メイリオ" pitchFamily="50" charset="-128"/>
              </a:rPr>
              <a:t>日降水量</a:t>
            </a:r>
            <a:r>
              <a:rPr lang="en-US" altLang="ja-JP" sz="1100">
                <a:solidFill>
                  <a:srgbClr val="000000"/>
                </a:solidFill>
                <a:latin typeface="メイリオ" pitchFamily="50" charset="-128"/>
                <a:ea typeface="メイリオ" pitchFamily="50" charset="-128"/>
                <a:cs typeface="メイリオ" pitchFamily="50" charset="-128"/>
              </a:rPr>
              <a:t>200</a:t>
            </a:r>
            <a:r>
              <a:rPr lang="ja-JP" altLang="en-US" sz="1100">
                <a:solidFill>
                  <a:srgbClr val="000000"/>
                </a:solidFill>
                <a:latin typeface="メイリオ" pitchFamily="50" charset="-128"/>
                <a:ea typeface="メイリオ" pitchFamily="50" charset="-128"/>
                <a:cs typeface="メイリオ" pitchFamily="50" charset="-128"/>
              </a:rPr>
              <a:t>ミリ以上の大雨の発生日数が増加傾向</a:t>
            </a:r>
          </a:p>
        </p:txBody>
      </p:sp>
      <p:sp>
        <p:nvSpPr>
          <p:cNvPr id="8211" name="テキスト ボックス 80"/>
          <p:cNvSpPr txBox="1">
            <a:spLocks noChangeArrowheads="1"/>
          </p:cNvSpPr>
          <p:nvPr/>
        </p:nvSpPr>
        <p:spPr bwMode="auto">
          <a:xfrm>
            <a:off x="4879975" y="6578600"/>
            <a:ext cx="18557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a:solidFill>
                  <a:srgbClr val="000000"/>
                </a:solidFill>
                <a:latin typeface="メイリオ" pitchFamily="50" charset="-128"/>
                <a:ea typeface="メイリオ" pitchFamily="50" charset="-128"/>
                <a:cs typeface="メイリオ" pitchFamily="50" charset="-128"/>
              </a:rPr>
              <a:t>（写真提供：中静透）</a:t>
            </a:r>
          </a:p>
        </p:txBody>
      </p:sp>
      <p:pic>
        <p:nvPicPr>
          <p:cNvPr id="8212"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 y="1416050"/>
            <a:ext cx="1951038"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角丸四角形 89"/>
          <p:cNvSpPr/>
          <p:nvPr/>
        </p:nvSpPr>
        <p:spPr>
          <a:xfrm>
            <a:off x="11113" y="946150"/>
            <a:ext cx="995362" cy="31591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米・果樹</a:t>
            </a:r>
          </a:p>
        </p:txBody>
      </p:sp>
      <p:sp>
        <p:nvSpPr>
          <p:cNvPr id="91" name="角丸四角形吹き出し 90"/>
          <p:cNvSpPr/>
          <p:nvPr/>
        </p:nvSpPr>
        <p:spPr>
          <a:xfrm>
            <a:off x="11113" y="2868613"/>
            <a:ext cx="3459162" cy="885825"/>
          </a:xfrm>
          <a:prstGeom prst="wedgeRoundRectCallout">
            <a:avLst>
              <a:gd name="adj1" fmla="val -29249"/>
              <a:gd name="adj2" fmla="val -628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anchor="ctr"/>
          <a:lstStyle/>
          <a:p>
            <a:pPr>
              <a:defRPr/>
            </a:pP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・水稲の登熟期（出穂・開花から収穫までの期間）の</a:t>
            </a:r>
            <a:endParaRPr lang="en-US" altLang="ja-JP"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日平均気温が２７℃を上回ると玄米の全部又は一部</a:t>
            </a:r>
            <a:endParaRPr lang="en-US" altLang="ja-JP"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が乳白化したり、粒が細くなる「白未熟粒」が多発。</a:t>
            </a:r>
          </a:p>
          <a:p>
            <a:pPr>
              <a:defRPr/>
            </a:pP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・特に、登熟期の平均気温が上昇傾向にある九州地方</a:t>
            </a:r>
            <a:endParaRPr lang="en-US" altLang="ja-JP"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等で深刻化。</a:t>
            </a:r>
          </a:p>
        </p:txBody>
      </p:sp>
      <p:pic>
        <p:nvPicPr>
          <p:cNvPr id="8215" name="Picture 9" descr="浮き皮"/>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763" y="3875088"/>
            <a:ext cx="187642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正方形/長方形 123"/>
          <p:cNvSpPr>
            <a:spLocks noChangeArrowheads="1"/>
          </p:cNvSpPr>
          <p:nvPr/>
        </p:nvSpPr>
        <p:spPr bwMode="auto">
          <a:xfrm>
            <a:off x="123825" y="5087938"/>
            <a:ext cx="21161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900">
                <a:solidFill>
                  <a:srgbClr val="000000"/>
                </a:solidFill>
                <a:latin typeface="メイリオ" pitchFamily="50" charset="-128"/>
                <a:ea typeface="メイリオ" pitchFamily="50" charset="-128"/>
                <a:cs typeface="メイリオ" pitchFamily="50" charset="-128"/>
              </a:rPr>
              <a:t>成熟後の高温・多雨により、果皮と果肉が分離する。（品質・貯蔵性の低下）</a:t>
            </a:r>
          </a:p>
        </p:txBody>
      </p:sp>
      <p:sp>
        <p:nvSpPr>
          <p:cNvPr id="8217" name="Text Box 11"/>
          <p:cNvSpPr txBox="1">
            <a:spLocks noChangeArrowheads="1"/>
          </p:cNvSpPr>
          <p:nvPr/>
        </p:nvSpPr>
        <p:spPr bwMode="auto">
          <a:xfrm>
            <a:off x="-15875" y="2722563"/>
            <a:ext cx="34861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823" tIns="9312" rIns="77823" bIns="9312"/>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a:solidFill>
                  <a:srgbClr val="000000"/>
                </a:solidFill>
                <a:latin typeface="メイリオ" pitchFamily="50" charset="-128"/>
                <a:ea typeface="メイリオ" pitchFamily="50" charset="-128"/>
                <a:cs typeface="メイリオ" pitchFamily="50" charset="-128"/>
              </a:rPr>
              <a:t>図：　水稲の白未熟粒（写真提供：農林水産省）</a:t>
            </a:r>
            <a:endParaRPr lang="ja-JP" altLang="en-US" sz="900">
              <a:solidFill>
                <a:srgbClr val="000000"/>
              </a:solidFill>
              <a:latin typeface="メイリオ" pitchFamily="50" charset="-128"/>
              <a:ea typeface="メイリオ" pitchFamily="50" charset="-128"/>
              <a:cs typeface="メイリオ" pitchFamily="50" charset="-128"/>
            </a:endParaRPr>
          </a:p>
        </p:txBody>
      </p:sp>
      <p:sp>
        <p:nvSpPr>
          <p:cNvPr id="8218" name="Text Box 11"/>
          <p:cNvSpPr txBox="1">
            <a:spLocks noChangeArrowheads="1"/>
          </p:cNvSpPr>
          <p:nvPr/>
        </p:nvSpPr>
        <p:spPr bwMode="auto">
          <a:xfrm>
            <a:off x="50800" y="4772025"/>
            <a:ext cx="23098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823" tIns="9312" rIns="77823" bIns="9312"/>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a:solidFill>
                  <a:srgbClr val="000000"/>
                </a:solidFill>
                <a:latin typeface="メイリオ" pitchFamily="50" charset="-128"/>
                <a:ea typeface="メイリオ" pitchFamily="50" charset="-128"/>
                <a:cs typeface="メイリオ" pitchFamily="50" charset="-128"/>
              </a:rPr>
              <a:t>図：　みかんの浮皮症　</a:t>
            </a:r>
            <a:endParaRPr lang="en-US" altLang="ja-JP" sz="1000">
              <a:solidFill>
                <a:srgbClr val="000000"/>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1000">
                <a:solidFill>
                  <a:srgbClr val="000000"/>
                </a:solidFill>
                <a:latin typeface="メイリオ" pitchFamily="50" charset="-128"/>
                <a:ea typeface="メイリオ" pitchFamily="50" charset="-128"/>
                <a:cs typeface="メイリオ" pitchFamily="50" charset="-128"/>
              </a:rPr>
              <a:t>　　　（写真提供：農林水産省）</a:t>
            </a:r>
            <a:endParaRPr lang="ja-JP" altLang="en-US" sz="900">
              <a:solidFill>
                <a:srgbClr val="000000"/>
              </a:solidFill>
              <a:latin typeface="メイリオ" pitchFamily="50" charset="-128"/>
              <a:ea typeface="メイリオ" pitchFamily="50" charset="-128"/>
              <a:cs typeface="メイリオ" pitchFamily="50" charset="-128"/>
            </a:endParaRPr>
          </a:p>
        </p:txBody>
      </p:sp>
      <p:sp>
        <p:nvSpPr>
          <p:cNvPr id="105" name="角丸四角形吹き出し 104"/>
          <p:cNvSpPr/>
          <p:nvPr/>
        </p:nvSpPr>
        <p:spPr>
          <a:xfrm>
            <a:off x="1065213" y="927100"/>
            <a:ext cx="1739900" cy="396875"/>
          </a:xfrm>
          <a:prstGeom prst="wedgeRoundRectCallout">
            <a:avLst>
              <a:gd name="adj1" fmla="val -39175"/>
              <a:gd name="adj2" fmla="val 48577"/>
              <a:gd name="adj3" fmla="val 16667"/>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anchor="ctr"/>
          <a:lstStyle/>
          <a:p>
            <a:pPr>
              <a:defRPr/>
            </a:pP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米が白濁</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するなど品質の低下が頻発。</a:t>
            </a:r>
          </a:p>
        </p:txBody>
      </p:sp>
      <p:sp>
        <p:nvSpPr>
          <p:cNvPr id="8220" name="テキスト ボックス 80"/>
          <p:cNvSpPr txBox="1">
            <a:spLocks noChangeArrowheads="1"/>
          </p:cNvSpPr>
          <p:nvPr/>
        </p:nvSpPr>
        <p:spPr bwMode="auto">
          <a:xfrm>
            <a:off x="4446588" y="4646613"/>
            <a:ext cx="25939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a:solidFill>
                  <a:srgbClr val="000000"/>
                </a:solidFill>
                <a:latin typeface="メイリオ" pitchFamily="50" charset="-128"/>
                <a:ea typeface="メイリオ" pitchFamily="50" charset="-128"/>
                <a:cs typeface="メイリオ" pitchFamily="50" charset="-128"/>
              </a:rPr>
              <a:t>図　ヒトスジシマカ</a:t>
            </a:r>
            <a:endParaRPr lang="en-US" altLang="ja-JP" sz="900">
              <a:solidFill>
                <a:srgbClr val="000000"/>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900">
                <a:solidFill>
                  <a:srgbClr val="000000"/>
                </a:solidFill>
                <a:latin typeface="メイリオ" pitchFamily="50" charset="-128"/>
                <a:ea typeface="メイリオ" pitchFamily="50" charset="-128"/>
                <a:cs typeface="メイリオ" pitchFamily="50" charset="-128"/>
              </a:rPr>
              <a:t>（写真提供：国立感染症研究所　昆虫医科学部）</a:t>
            </a:r>
          </a:p>
        </p:txBody>
      </p:sp>
      <p:sp>
        <p:nvSpPr>
          <p:cNvPr id="108" name="角丸四角形 107"/>
          <p:cNvSpPr/>
          <p:nvPr/>
        </p:nvSpPr>
        <p:spPr>
          <a:xfrm>
            <a:off x="1519238" y="6256338"/>
            <a:ext cx="1193800" cy="38735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algn="ctr">
              <a:defRPr/>
            </a:pPr>
            <a:r>
              <a:rPr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生態系</a:t>
            </a:r>
          </a:p>
        </p:txBody>
      </p:sp>
      <p:sp>
        <p:nvSpPr>
          <p:cNvPr id="109" name="角丸四角形吹き出し 108"/>
          <p:cNvSpPr/>
          <p:nvPr/>
        </p:nvSpPr>
        <p:spPr>
          <a:xfrm>
            <a:off x="3008313" y="5135563"/>
            <a:ext cx="3232150" cy="279400"/>
          </a:xfrm>
          <a:prstGeom prst="wedgeRoundRectCallout">
            <a:avLst>
              <a:gd name="adj1" fmla="val -31863"/>
              <a:gd name="adj2" fmla="val 12387"/>
              <a:gd name="adj3" fmla="val 16667"/>
            </a:avLst>
          </a:prstGeom>
          <a:solidFill>
            <a:schemeClr val="bg1">
              <a:alpha val="56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anchor="ctr"/>
          <a:lstStyle/>
          <a:p>
            <a:pPr algn="ctr">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サンゴの白化・ニホンジカの生息域拡大</a:t>
            </a:r>
          </a:p>
          <a:p>
            <a:pPr algn="ctr">
              <a:defRPr/>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223" name="図 56"/>
          <p:cNvPicPr>
            <a:picLocks noChangeAspect="1" noChangeArrowheads="1"/>
          </p:cNvPicPr>
          <p:nvPr/>
        </p:nvPicPr>
        <p:blipFill>
          <a:blip r:embed="rId9">
            <a:extLst>
              <a:ext uri="{28A0092B-C50C-407E-A947-70E740481C1C}">
                <a14:useLocalDpi xmlns:a14="http://schemas.microsoft.com/office/drawing/2010/main" val="0"/>
              </a:ext>
            </a:extLst>
          </a:blip>
          <a:srcRect l="-1517" t="-1321" r="-372" b="-636"/>
          <a:stretch>
            <a:fillRect/>
          </a:stretch>
        </p:blipFill>
        <p:spPr bwMode="auto">
          <a:xfrm>
            <a:off x="4598988" y="5403850"/>
            <a:ext cx="17716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角丸四角形吹き出し 109"/>
          <p:cNvSpPr/>
          <p:nvPr/>
        </p:nvSpPr>
        <p:spPr>
          <a:xfrm>
            <a:off x="3178175" y="3017838"/>
            <a:ext cx="1739900" cy="688975"/>
          </a:xfrm>
          <a:prstGeom prst="wedgeRoundRectCallout">
            <a:avLst>
              <a:gd name="adj1" fmla="val -31863"/>
              <a:gd name="adj2" fmla="val 12387"/>
              <a:gd name="adj3" fmla="val 16667"/>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anchor="ctr"/>
          <a:lstStyle/>
          <a:p>
            <a:pPr algn="ctr">
              <a:defRPr/>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デング熱の媒介生物であるヒトスジシマカの分布北上</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22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6100" y="4073525"/>
            <a:ext cx="2840038"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
        <p:nvSpPr>
          <p:cNvPr id="40" name="正方形/長方形 39"/>
          <p:cNvSpPr/>
          <p:nvPr/>
        </p:nvSpPr>
        <p:spPr>
          <a:xfrm>
            <a:off x="0" y="1588"/>
            <a:ext cx="9906000" cy="54927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我が国において既に起こりつつある気候変動の影響</a:t>
            </a:r>
          </a:p>
        </p:txBody>
      </p:sp>
      <p:sp>
        <p:nvSpPr>
          <p:cNvPr id="3" name="スライド番号プレースホルダー 2"/>
          <p:cNvSpPr>
            <a:spLocks noGrp="1"/>
          </p:cNvSpPr>
          <p:nvPr>
            <p:ph type="sldNum" sz="quarter" idx="12"/>
          </p:nvPr>
        </p:nvSpPr>
        <p:spPr>
          <a:xfrm>
            <a:off x="7594600" y="6513513"/>
            <a:ext cx="2311400" cy="365125"/>
          </a:xfrm>
        </p:spPr>
        <p:txBody>
          <a:bodyPr/>
          <a:lstStyle/>
          <a:p>
            <a:pPr>
              <a:defRPr/>
            </a:pPr>
            <a:fld id="{F8ACD6E9-7837-4B96-AB24-D478156370B0}" type="slidenum">
              <a:rPr lang="ja-JP" altLang="en-US" smtClean="0"/>
              <a:pPr>
                <a:defRPr/>
              </a:pPr>
              <a:t>2</a:t>
            </a:fld>
            <a:endParaRPr lang="ja-JP" altLang="en-US" dirty="0"/>
          </a:p>
        </p:txBody>
      </p:sp>
    </p:spTree>
    <p:extLst>
      <p:ext uri="{BB962C8B-B14F-4D97-AF65-F5344CB8AC3E}">
        <p14:creationId xmlns:p14="http://schemas.microsoft.com/office/powerpoint/2010/main" val="246082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6903217" y="1772818"/>
            <a:ext cx="2934156" cy="5040558"/>
          </a:xfrm>
          <a:prstGeom prst="roundRect">
            <a:avLst>
              <a:gd name="adj" fmla="val 9266"/>
            </a:avLst>
          </a:prstGeom>
          <a:ln/>
        </p:spPr>
        <p:style>
          <a:lnRef idx="1">
            <a:schemeClr val="accent3"/>
          </a:lnRef>
          <a:fillRef idx="2">
            <a:schemeClr val="accent3"/>
          </a:fillRef>
          <a:effectRef idx="1">
            <a:schemeClr val="accent3"/>
          </a:effectRef>
          <a:fontRef idx="minor">
            <a:schemeClr val="dk1"/>
          </a:fontRef>
        </p:style>
        <p:txBody>
          <a:bodyPr lIns="128016" tIns="64008" rIns="128016" bIns="64008" anchor="ctr"/>
          <a:lstStyle/>
          <a:p>
            <a:pPr algn="ctr" defTabSz="1280160" eaLnBrk="0" fontAlgn="auto" hangingPunct="0">
              <a:spcBef>
                <a:spcPts val="0"/>
              </a:spcBef>
              <a:spcAft>
                <a:spcPts val="0"/>
              </a:spcAft>
              <a:defRPr/>
            </a:pPr>
            <a:endParaRPr lang="en-US" altLang="ja-JP" sz="3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280160" eaLnBrk="0" fontAlgn="auto" hangingPunct="0">
              <a:spcBef>
                <a:spcPts val="0"/>
              </a:spcBef>
              <a:spcAft>
                <a:spcPts val="0"/>
              </a:spcAft>
              <a:defRPr/>
            </a:pPr>
            <a:endParaRPr lang="en-US" altLang="ja-JP" sz="3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68797" y="1772820"/>
            <a:ext cx="6778029" cy="5040559"/>
          </a:xfrm>
          <a:prstGeom prst="roundRect">
            <a:avLst>
              <a:gd name="adj" fmla="val 4365"/>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p:spPr>
        <p:style>
          <a:lnRef idx="1">
            <a:schemeClr val="accent5"/>
          </a:lnRef>
          <a:fillRef idx="2">
            <a:schemeClr val="accent5"/>
          </a:fillRef>
          <a:effectRef idx="1">
            <a:schemeClr val="accent5"/>
          </a:effectRef>
          <a:fontRef idx="minor">
            <a:schemeClr val="dk1"/>
          </a:fontRef>
        </p:style>
        <p:txBody>
          <a:bodyPr lIns="128016" tIns="64008" rIns="128016" bIns="64008" anchor="ctr"/>
          <a:lstStyle/>
          <a:p>
            <a:pPr algn="ctr" defTabSz="1280160" eaLnBrk="0" fontAlgn="auto" hangingPunct="0">
              <a:spcBef>
                <a:spcPts val="0"/>
              </a:spcBef>
              <a:spcAft>
                <a:spcPts val="0"/>
              </a:spcAft>
              <a:defRPr/>
            </a:pPr>
            <a:endParaRPr lang="en-US" altLang="ja-JP"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9" name="正方形/長方形 3"/>
          <p:cNvSpPr>
            <a:spLocks noChangeArrowheads="1"/>
          </p:cNvSpPr>
          <p:nvPr/>
        </p:nvSpPr>
        <p:spPr bwMode="auto">
          <a:xfrm>
            <a:off x="60378" y="759189"/>
            <a:ext cx="9729159" cy="723275"/>
          </a:xfrm>
          <a:prstGeom prst="rect">
            <a:avLst/>
          </a:prstGeom>
          <a:noFill/>
          <a:ln w="28575">
            <a:noFill/>
            <a:miter lim="800000"/>
            <a:headEnd/>
            <a:tailEnd/>
          </a:ln>
          <a:extLst/>
        </p:spPr>
        <p:txBody>
          <a:bodyPr wrap="square" anchor="ctr">
            <a:spAutoFit/>
          </a:bodyPr>
          <a:lstStyle/>
          <a:p>
            <a:pPr marL="177800" indent="-177800" eaLnBrk="0" hangingPunct="0">
              <a:spcBef>
                <a:spcPts val="600"/>
              </a:spcBef>
              <a:spcAft>
                <a:spcPts val="0"/>
              </a:spcAft>
              <a:buFont typeface="Wingdings" panose="05000000000000000000" pitchFamily="2" charset="2"/>
              <a:buChar char="l"/>
            </a:pPr>
            <a:r>
              <a:rPr lang="en-US" altLang="ja-JP" dirty="0" smtClean="0">
                <a:solidFill>
                  <a:prstClr val="black"/>
                </a:solidFill>
                <a:latin typeface="Meiryo UI" pitchFamily="50" charset="-128"/>
                <a:ea typeface="Meiryo UI" pitchFamily="50" charset="-128"/>
                <a:cs typeface="Meiryo UI" pitchFamily="50" charset="-128"/>
              </a:rPr>
              <a:t>26</a:t>
            </a:r>
            <a:r>
              <a:rPr lang="ja-JP" altLang="en-US" dirty="0" smtClean="0">
                <a:solidFill>
                  <a:prstClr val="black"/>
                </a:solidFill>
                <a:latin typeface="Meiryo UI" pitchFamily="50" charset="-128"/>
                <a:ea typeface="Meiryo UI" pitchFamily="50" charset="-128"/>
                <a:cs typeface="Meiryo UI" pitchFamily="50" charset="-128"/>
              </a:rPr>
              <a:t>％削減の達成と長期的な目標に向けた</a:t>
            </a:r>
            <a:r>
              <a:rPr lang="ja-JP" altLang="en-US" b="1" u="sng" dirty="0" smtClean="0">
                <a:solidFill>
                  <a:srgbClr val="FF0000"/>
                </a:solidFill>
                <a:latin typeface="Meiryo UI" pitchFamily="50" charset="-128"/>
                <a:ea typeface="Meiryo UI" pitchFamily="50" charset="-128"/>
                <a:cs typeface="Meiryo UI" pitchFamily="50" charset="-128"/>
              </a:rPr>
              <a:t>総合計画として「地球温暖化対策計画」を策定</a:t>
            </a:r>
            <a:r>
              <a:rPr lang="ja-JP" altLang="en-US" dirty="0" smtClean="0">
                <a:solidFill>
                  <a:prstClr val="black"/>
                </a:solidFill>
                <a:latin typeface="Meiryo UI" pitchFamily="50" charset="-128"/>
                <a:ea typeface="Meiryo UI" pitchFamily="50" charset="-128"/>
                <a:cs typeface="Meiryo UI" pitchFamily="50" charset="-128"/>
              </a:rPr>
              <a:t>。</a:t>
            </a:r>
            <a:endParaRPr lang="en-US" altLang="ja-JP" dirty="0" smtClean="0">
              <a:solidFill>
                <a:prstClr val="black"/>
              </a:solidFill>
              <a:latin typeface="Meiryo UI" pitchFamily="50" charset="-128"/>
              <a:ea typeface="Meiryo UI" pitchFamily="50" charset="-128"/>
              <a:cs typeface="Meiryo UI" pitchFamily="50" charset="-128"/>
            </a:endParaRPr>
          </a:p>
          <a:p>
            <a:pPr marL="177800" indent="-177800" eaLnBrk="0" hangingPunct="0">
              <a:spcBef>
                <a:spcPts val="600"/>
              </a:spcBef>
              <a:spcAft>
                <a:spcPts val="0"/>
              </a:spcAft>
              <a:buFont typeface="Wingdings" panose="05000000000000000000" pitchFamily="2" charset="2"/>
              <a:buChar char="l"/>
            </a:pPr>
            <a:r>
              <a:rPr lang="ja-JP" altLang="en-US" dirty="0" smtClean="0">
                <a:solidFill>
                  <a:prstClr val="black"/>
                </a:solidFill>
                <a:latin typeface="Meiryo UI" pitchFamily="50" charset="-128"/>
                <a:ea typeface="Meiryo UI" pitchFamily="50" charset="-128"/>
                <a:cs typeface="Meiryo UI" pitchFamily="50" charset="-128"/>
              </a:rPr>
              <a:t>政府</a:t>
            </a:r>
            <a:r>
              <a:rPr lang="ja-JP" altLang="en-US" dirty="0">
                <a:solidFill>
                  <a:prstClr val="black"/>
                </a:solidFill>
                <a:latin typeface="Meiryo UI" pitchFamily="50" charset="-128"/>
                <a:ea typeface="Meiryo UI" pitchFamily="50" charset="-128"/>
                <a:cs typeface="Meiryo UI" pitchFamily="50" charset="-128"/>
              </a:rPr>
              <a:t>と</a:t>
            </a:r>
            <a:r>
              <a:rPr lang="ja-JP" altLang="en-US" dirty="0" smtClean="0">
                <a:solidFill>
                  <a:prstClr val="black"/>
                </a:solidFill>
                <a:latin typeface="Meiryo UI" pitchFamily="50" charset="-128"/>
                <a:ea typeface="Meiryo UI" pitchFamily="50" charset="-128"/>
                <a:cs typeface="Meiryo UI" pitchFamily="50" charset="-128"/>
              </a:rPr>
              <a:t>して率先して対策</a:t>
            </a:r>
            <a:r>
              <a:rPr lang="ja-JP" altLang="en-US" dirty="0">
                <a:solidFill>
                  <a:prstClr val="black"/>
                </a:solidFill>
                <a:latin typeface="Meiryo UI" pitchFamily="50" charset="-128"/>
                <a:ea typeface="Meiryo UI" pitchFamily="50" charset="-128"/>
                <a:cs typeface="Meiryo UI" pitchFamily="50" charset="-128"/>
              </a:rPr>
              <a:t>に取り組むべく</a:t>
            </a:r>
            <a:r>
              <a:rPr lang="ja-JP" altLang="en-US" dirty="0" smtClean="0">
                <a:solidFill>
                  <a:prstClr val="black"/>
                </a:solidFill>
                <a:latin typeface="Meiryo UI" pitchFamily="50" charset="-128"/>
                <a:ea typeface="Meiryo UI" pitchFamily="50" charset="-128"/>
                <a:cs typeface="Meiryo UI" pitchFamily="50" charset="-128"/>
              </a:rPr>
              <a:t>、</a:t>
            </a:r>
            <a:r>
              <a:rPr lang="ja-JP" altLang="en-US" b="1" u="sng" dirty="0" smtClean="0">
                <a:solidFill>
                  <a:srgbClr val="FF0000"/>
                </a:solidFill>
                <a:latin typeface="Meiryo UI" pitchFamily="50" charset="-128"/>
                <a:ea typeface="Meiryo UI" pitchFamily="50" charset="-128"/>
                <a:cs typeface="Meiryo UI" pitchFamily="50" charset="-128"/>
              </a:rPr>
              <a:t>先導的</a:t>
            </a:r>
            <a:r>
              <a:rPr lang="ja-JP" altLang="en-US" b="1" u="sng" dirty="0">
                <a:solidFill>
                  <a:srgbClr val="FF0000"/>
                </a:solidFill>
                <a:latin typeface="Meiryo UI" pitchFamily="50" charset="-128"/>
                <a:ea typeface="Meiryo UI" pitchFamily="50" charset="-128"/>
                <a:cs typeface="Meiryo UI" pitchFamily="50" charset="-128"/>
              </a:rPr>
              <a:t>な対策を盛り込んだ「政府実行計画」</a:t>
            </a:r>
            <a:r>
              <a:rPr lang="ja-JP" altLang="en-US" dirty="0" smtClean="0">
                <a:solidFill>
                  <a:prstClr val="black"/>
                </a:solidFill>
                <a:latin typeface="Meiryo UI" pitchFamily="50" charset="-128"/>
                <a:ea typeface="Meiryo UI" pitchFamily="50" charset="-128"/>
                <a:cs typeface="Meiryo UI" pitchFamily="50" charset="-128"/>
              </a:rPr>
              <a:t>を策定。</a:t>
            </a:r>
            <a:endParaRPr lang="en-US" altLang="ja-JP" dirty="0" smtClean="0">
              <a:solidFill>
                <a:prstClr val="black"/>
              </a:solidFill>
              <a:latin typeface="Meiryo UI" pitchFamily="50" charset="-128"/>
              <a:ea typeface="Meiryo UI" pitchFamily="50" charset="-128"/>
              <a:cs typeface="Meiryo UI" pitchFamily="50" charset="-128"/>
            </a:endParaRPr>
          </a:p>
        </p:txBody>
      </p:sp>
      <p:sp>
        <p:nvSpPr>
          <p:cNvPr id="43" name="角丸四角形 42"/>
          <p:cNvSpPr/>
          <p:nvPr/>
        </p:nvSpPr>
        <p:spPr>
          <a:xfrm>
            <a:off x="3" y="0"/>
            <a:ext cx="9885363" cy="476672"/>
          </a:xfrm>
          <a:prstGeom prst="roundRect">
            <a:avLst>
              <a:gd name="adj" fmla="val 0"/>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【8】</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地球温暖化対策計画・政府実行計画</a:t>
            </a:r>
            <a:endParaRPr kumimoji="0" lang="en-US" altLang="ja-JP"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額縁 5"/>
          <p:cNvSpPr/>
          <p:nvPr/>
        </p:nvSpPr>
        <p:spPr>
          <a:xfrm>
            <a:off x="1725971" y="1903818"/>
            <a:ext cx="3461067" cy="576064"/>
          </a:xfrm>
          <a:prstGeom prst="bevel">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地球温暖化対策計画</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22559" y="4005064"/>
            <a:ext cx="2106234"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環境・経済・社会の</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統合的向上</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194471" y="4674344"/>
            <a:ext cx="2106234"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研究開発の強化と</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世界への貢献</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2392758" y="4005064"/>
            <a:ext cx="2106234"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約束草案の対策の</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着実な実行</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2378714" y="4674344"/>
            <a:ext cx="2106234"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全ての主体の参加</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透明性の確保</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4562957" y="4005064"/>
            <a:ext cx="2106234"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パリ協定への対応</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4562957" y="4674344"/>
            <a:ext cx="2106234"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計画の</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不断の見直し</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額縁 57"/>
          <p:cNvSpPr/>
          <p:nvPr/>
        </p:nvSpPr>
        <p:spPr>
          <a:xfrm>
            <a:off x="7072491" y="1916832"/>
            <a:ext cx="2541476" cy="576064"/>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政府実行計画</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989473" y="3996355"/>
            <a:ext cx="277813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省エネ診断の結果に基づく</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運用改善及び対策導入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989474" y="4644936"/>
            <a:ext cx="277813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の導入等による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エネルギーの見える化の徹底</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6989476" y="5320591"/>
            <a:ext cx="277813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照明・次世代自動車の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率先導入</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6981228" y="5980341"/>
            <a:ext cx="277814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庁舎のエネルギー消費実態の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公開等のソフト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対策の充実 </a:t>
            </a:r>
          </a:p>
        </p:txBody>
      </p:sp>
      <p:sp>
        <p:nvSpPr>
          <p:cNvPr id="9" name="テキスト ボックス 8"/>
          <p:cNvSpPr txBox="1"/>
          <p:nvPr/>
        </p:nvSpPr>
        <p:spPr>
          <a:xfrm>
            <a:off x="119919" y="5229200"/>
            <a:ext cx="2804856" cy="369332"/>
          </a:xfrm>
          <a:prstGeom prst="rect">
            <a:avLst/>
          </a:prstGeom>
          <a:noFill/>
        </p:spPr>
        <p:txBody>
          <a:bodyPr wrap="square" rtlCol="0">
            <a:spAutoFit/>
          </a:bodyPr>
          <a:lstStyle/>
          <a:p>
            <a:pPr eaLnBrk="0" hangingPunct="0"/>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＜主な対策・施策＞＞</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846821" y="3635732"/>
            <a:ext cx="2804856" cy="369332"/>
          </a:xfrm>
          <a:prstGeom prst="rect">
            <a:avLst/>
          </a:prstGeom>
          <a:noFill/>
        </p:spPr>
        <p:txBody>
          <a:bodyPr wrap="square" rtlCol="0">
            <a:spAutoFit/>
          </a:bodyPr>
          <a:lstStyle/>
          <a:p>
            <a:pPr eaLnBrk="0" hangingPunct="0"/>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＜主な対策・施策＞＞</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6903217" y="2988752"/>
            <a:ext cx="2934156" cy="584775"/>
          </a:xfrm>
          <a:prstGeom prst="rect">
            <a:avLst/>
          </a:prstGeom>
        </p:spPr>
        <p:txBody>
          <a:bodyPr wrap="square">
            <a:spAutoFit/>
          </a:bodyPr>
          <a:lstStyle/>
          <a:p>
            <a:pPr marL="285750" indent="-285750" eaLnBrk="0" hangingPunct="0">
              <a:buFont typeface="Wingdings" panose="05000000000000000000" pitchFamily="2" charset="2"/>
              <a:buChar char="Ø"/>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年度の排出量を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政府全体で</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222559" y="5589240"/>
            <a:ext cx="6446632"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0" hangingPunct="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徹底した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省エネルギーの推進及び再生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可能エネルギーの最大限の導入</a:t>
            </a:r>
          </a:p>
        </p:txBody>
      </p:sp>
      <p:sp>
        <p:nvSpPr>
          <p:cNvPr id="22" name="テキスト ボックス 21"/>
          <p:cNvSpPr txBox="1"/>
          <p:nvPr/>
        </p:nvSpPr>
        <p:spPr>
          <a:xfrm>
            <a:off x="119919" y="3635732"/>
            <a:ext cx="4911090" cy="369332"/>
          </a:xfrm>
          <a:prstGeom prst="rect">
            <a:avLst/>
          </a:prstGeom>
          <a:noFill/>
        </p:spPr>
        <p:txBody>
          <a:bodyPr wrap="square" rtlCol="0">
            <a:spAutoFit/>
          </a:bodyPr>
          <a:lstStyle/>
          <a:p>
            <a:pPr eaLnBrk="0" hangingPunct="0"/>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対策の基本的考え方＞＞</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22559" y="5999978"/>
            <a:ext cx="6446632"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業界全体の取組の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実効性の確保（自主枠組みと政策的対応）</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17447" y="6410717"/>
            <a:ext cx="6446632"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0" hangingPunct="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運動の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推進（危機意識の浸透、「</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COOL CHOICE</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」の推進等）</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846820" y="6567666"/>
            <a:ext cx="3254752" cy="246221"/>
          </a:xfrm>
          <a:prstGeom prst="rect">
            <a:avLst/>
          </a:prstGeom>
          <a:noFill/>
        </p:spPr>
        <p:txBody>
          <a:bodyPr wrap="square" rtlCol="0">
            <a:spAutoFit/>
          </a:bodyPr>
          <a:lstStyle/>
          <a:p>
            <a:pPr eaLnBrk="0" hangingPunct="0"/>
            <a:r>
              <a:rPr lang="en-US" altLang="ja-JP" sz="1000" dirty="0" smtClean="0">
                <a:solidFill>
                  <a:prstClr val="black"/>
                </a:solidFill>
              </a:rPr>
              <a:t>※BEMS</a:t>
            </a:r>
            <a:r>
              <a:rPr lang="ja-JP" altLang="en-US" sz="1000" dirty="0" smtClean="0">
                <a:solidFill>
                  <a:prstClr val="black"/>
                </a:solidFill>
              </a:rPr>
              <a:t>（ビル・エネルギー・マネジメント・システム）</a:t>
            </a:r>
            <a:endParaRPr lang="ja-JP" altLang="en-US" sz="1000" dirty="0">
              <a:solidFill>
                <a:prstClr val="black"/>
              </a:solidFill>
            </a:endParaRPr>
          </a:p>
        </p:txBody>
      </p:sp>
      <p:sp>
        <p:nvSpPr>
          <p:cNvPr id="26" name="正方形/長方形 25"/>
          <p:cNvSpPr/>
          <p:nvPr/>
        </p:nvSpPr>
        <p:spPr>
          <a:xfrm>
            <a:off x="63199" y="690230"/>
            <a:ext cx="9726338" cy="861193"/>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スライド番号プレースホルダー 3"/>
          <p:cNvSpPr>
            <a:spLocks noGrp="1"/>
          </p:cNvSpPr>
          <p:nvPr>
            <p:ph type="sldNum" sz="quarter" idx="12"/>
          </p:nvPr>
        </p:nvSpPr>
        <p:spPr>
          <a:xfrm>
            <a:off x="7580106" y="6525855"/>
            <a:ext cx="2311400" cy="365125"/>
          </a:xfrm>
        </p:spPr>
        <p:txBody>
          <a:bodyPr/>
          <a:lstStyle/>
          <a:p>
            <a:fld id="{CC5CAD7A-E04C-47B2-81EE-546146B795F5}" type="slidenum">
              <a:rPr lang="ja-JP" altLang="en-US" sz="1400" smtClean="0">
                <a:solidFill>
                  <a:prstClr val="black">
                    <a:tint val="75000"/>
                  </a:prstClr>
                </a:solidFill>
              </a:rPr>
              <a:pPr/>
              <a:t>29</a:t>
            </a:fld>
            <a:endParaRPr lang="ja-JP" altLang="en-US" sz="1400" dirty="0">
              <a:solidFill>
                <a:prstClr val="black">
                  <a:tint val="75000"/>
                </a:prstClr>
              </a:solidFill>
            </a:endParaRPr>
          </a:p>
        </p:txBody>
      </p:sp>
      <p:sp>
        <p:nvSpPr>
          <p:cNvPr id="28" name="正方形/長方形 27"/>
          <p:cNvSpPr/>
          <p:nvPr/>
        </p:nvSpPr>
        <p:spPr>
          <a:xfrm>
            <a:off x="162547" y="2851412"/>
            <a:ext cx="6681229" cy="830997"/>
          </a:xfrm>
          <a:prstGeom prst="rect">
            <a:avLst/>
          </a:prstGeom>
        </p:spPr>
        <p:txBody>
          <a:bodyPr wrap="square">
            <a:spAutoFit/>
          </a:bodyPr>
          <a:lstStyle/>
          <a:p>
            <a:pPr marL="285750" indent="-285750" eaLnBrk="0" hangingPunct="0">
              <a:buFont typeface="Wingdings" panose="05000000000000000000" pitchFamily="2" charset="2"/>
              <a:buChar char="Ø"/>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我が国の約束草案で示す</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削減目標の確実な達成</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0" hangingPunct="0">
              <a:buFont typeface="Wingdings" panose="05000000000000000000" pitchFamily="2" charset="2"/>
              <a:buChar char="Ø"/>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長期的目標である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削減を見据えた戦略的取組の実施</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0" hangingPunct="0">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全体の温室効果ガスの排出削減への最大限の貢献</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19919" y="2555612"/>
            <a:ext cx="4911090" cy="369332"/>
          </a:xfrm>
          <a:prstGeom prst="rect">
            <a:avLst/>
          </a:prstGeom>
          <a:noFill/>
        </p:spPr>
        <p:txBody>
          <a:bodyPr wrap="square" rtlCol="0">
            <a:spAutoFit/>
          </a:bodyPr>
          <a:lstStyle/>
          <a:p>
            <a:pPr eaLnBrk="0" hangingPunct="0"/>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対策の目指す方向＞＞</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906673" y="2627620"/>
            <a:ext cx="2804856" cy="369332"/>
          </a:xfrm>
          <a:prstGeom prst="rect">
            <a:avLst/>
          </a:prstGeom>
          <a:noFill/>
        </p:spPr>
        <p:txBody>
          <a:bodyPr wrap="square" rtlCol="0">
            <a:spAutoFit/>
          </a:bodyPr>
          <a:lstStyle/>
          <a:p>
            <a:pPr eaLnBrk="0" hangingPunct="0"/>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5028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a:xfrm>
            <a:off x="3" y="0"/>
            <a:ext cx="9885363" cy="476672"/>
          </a:xfrm>
          <a:prstGeom prst="roundRect">
            <a:avLst>
              <a:gd name="adj" fmla="val 0"/>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電気事業</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分野の地球温暖化対策</a:t>
            </a:r>
            <a:endParaRPr kumimoji="0" lang="en-US" altLang="ja-JP"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38454" y="620688"/>
            <a:ext cx="9789054" cy="1711933"/>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 40"/>
          <p:cNvSpPr/>
          <p:nvPr/>
        </p:nvSpPr>
        <p:spPr bwMode="auto">
          <a:xfrm>
            <a:off x="962546" y="2460837"/>
            <a:ext cx="8668321" cy="446446"/>
          </a:xfrm>
          <a:prstGeom prst="roundRect">
            <a:avLst/>
          </a:prstGeom>
          <a:solidFill>
            <a:schemeClr val="bg1"/>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en-US" altLang="ja-JP" sz="1400" dirty="0">
              <a:solidFill>
                <a:prstClr val="black"/>
              </a:solidFill>
            </a:endParaRPr>
          </a:p>
          <a:p>
            <a:pPr algn="just" eaLnBrk="0" hangingPunct="0">
              <a:defRPr/>
            </a:pPr>
            <a:r>
              <a:rPr lang="ja-JP" altLang="en-US" sz="1300" dirty="0">
                <a:solidFill>
                  <a:prstClr val="black"/>
                </a:solidFill>
              </a:rPr>
              <a:t>　</a:t>
            </a:r>
            <a:endParaRPr lang="ja-JP" altLang="en-US" sz="1400" dirty="0">
              <a:solidFill>
                <a:prstClr val="black"/>
              </a:solidFill>
            </a:endParaRPr>
          </a:p>
        </p:txBody>
      </p:sp>
      <p:sp>
        <p:nvSpPr>
          <p:cNvPr id="3" name="角丸四角形 2"/>
          <p:cNvSpPr/>
          <p:nvPr/>
        </p:nvSpPr>
        <p:spPr>
          <a:xfrm>
            <a:off x="272480" y="2530180"/>
            <a:ext cx="390043" cy="2410997"/>
          </a:xfrm>
          <a:prstGeom prst="roundRect">
            <a:avLst/>
          </a:prstGeom>
        </p:spPr>
        <p:style>
          <a:lnRef idx="1">
            <a:schemeClr val="accent4"/>
          </a:lnRef>
          <a:fillRef idx="2">
            <a:schemeClr val="accent4"/>
          </a:fillRef>
          <a:effectRef idx="1">
            <a:schemeClr val="accent4"/>
          </a:effectRef>
          <a:fontRef idx="minor">
            <a:schemeClr val="dk1"/>
          </a:fontRef>
        </p:style>
        <p:txBody>
          <a:bodyPr vert="eaVert" rtlCol="0" anchor="ctr"/>
          <a:lstStyle/>
          <a:p>
            <a:pPr algn="ctr" eaLnBrk="0" hangingPunct="0"/>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二〇三〇年目標</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片側の 2 つの角を丸めた四角形 3"/>
          <p:cNvSpPr/>
          <p:nvPr/>
        </p:nvSpPr>
        <p:spPr>
          <a:xfrm rot="16200000">
            <a:off x="1959047" y="1464481"/>
            <a:ext cx="446447" cy="2439165"/>
          </a:xfrm>
          <a:prstGeom prst="round2SameRect">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8900000" scaled="1"/>
            <a:tileRect/>
          </a:gradFill>
          <a:ln w="28575">
            <a:solidFill>
              <a:schemeClr val="accent3">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eaLnBrk="0" hangingPunct="0"/>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11551" y="2530119"/>
            <a:ext cx="5903629" cy="323165"/>
          </a:xfrm>
          <a:prstGeom prst="rect">
            <a:avLst/>
          </a:prstGeom>
          <a:noFill/>
        </p:spPr>
        <p:txBody>
          <a:bodyPr wrap="square" rtlCol="0">
            <a:spAutoFit/>
          </a:bodyPr>
          <a:lstStyle/>
          <a:p>
            <a:pPr marL="285750" indent="-285750" eaLnBrk="0" hangingPunct="0">
              <a:buFont typeface="Wingdings" panose="05000000000000000000" pitchFamily="2" charset="2"/>
              <a:buChar char="Ø"/>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引き続き実効性・透明性の向上等を促す。</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bwMode="auto">
          <a:xfrm>
            <a:off x="1676636" y="3056842"/>
            <a:ext cx="7954136" cy="797914"/>
          </a:xfrm>
          <a:prstGeom prst="roundRect">
            <a:avLst>
              <a:gd name="adj" fmla="val 9400"/>
            </a:avLst>
          </a:prstGeom>
          <a:ln w="285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en-US" altLang="ja-JP" sz="1400" dirty="0">
              <a:solidFill>
                <a:prstClr val="black"/>
              </a:solidFill>
            </a:endParaRPr>
          </a:p>
          <a:p>
            <a:pPr algn="just" eaLnBrk="0" hangingPunct="0">
              <a:defRPr/>
            </a:pPr>
            <a:r>
              <a:rPr lang="ja-JP" altLang="en-US" sz="1300" dirty="0">
                <a:solidFill>
                  <a:prstClr val="black"/>
                </a:solidFill>
              </a:rPr>
              <a:t>　</a:t>
            </a:r>
            <a:endParaRPr lang="ja-JP" altLang="en-US" sz="1400" dirty="0">
              <a:solidFill>
                <a:prstClr val="black"/>
              </a:solidFill>
            </a:endParaRPr>
          </a:p>
        </p:txBody>
      </p:sp>
      <p:sp>
        <p:nvSpPr>
          <p:cNvPr id="46" name="角丸四角形 45"/>
          <p:cNvSpPr/>
          <p:nvPr/>
        </p:nvSpPr>
        <p:spPr>
          <a:xfrm>
            <a:off x="118671" y="5085184"/>
            <a:ext cx="9711664" cy="1707322"/>
          </a:xfrm>
          <a:prstGeom prst="roundRect">
            <a:avLst>
              <a:gd name="adj" fmla="val 9352"/>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eaLnBrk="0" hangingPunct="0"/>
            <a:endParaRPr lang="ja-JP" altLang="en-US">
              <a:solidFill>
                <a:prstClr val="black"/>
              </a:solidFill>
            </a:endParaRPr>
          </a:p>
        </p:txBody>
      </p:sp>
      <p:sp>
        <p:nvSpPr>
          <p:cNvPr id="34" name="片側の 2 つの角を丸めた四角形 33"/>
          <p:cNvSpPr/>
          <p:nvPr/>
        </p:nvSpPr>
        <p:spPr>
          <a:xfrm rot="16200000">
            <a:off x="1783079" y="2236215"/>
            <a:ext cx="797916" cy="2439166"/>
          </a:xfrm>
          <a:prstGeom prst="round2SameRect">
            <a:avLst>
              <a:gd name="adj1" fmla="val 9532"/>
              <a:gd name="adj2" fmla="val 0"/>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0" scaled="1"/>
            <a:tileRect/>
          </a:gradFill>
          <a:ln w="28575">
            <a:solidFill>
              <a:schemeClr val="accent3">
                <a:lumMod val="7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eaLnBrk="0" hangingPunct="0"/>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3401621" y="3069926"/>
            <a:ext cx="6144251" cy="784830"/>
          </a:xfrm>
          <a:prstGeom prst="rect">
            <a:avLst/>
          </a:prstGeom>
          <a:noFill/>
        </p:spPr>
        <p:txBody>
          <a:bodyPr wrap="square" rtlCol="0">
            <a:spAutoFit/>
          </a:bodyPr>
          <a:lstStyle/>
          <a:p>
            <a:pPr marL="285750" indent="-203200" eaLnBrk="0" hangingPunct="0">
              <a:buFont typeface="Wingdings" panose="05000000000000000000" pitchFamily="2" charset="2"/>
              <a:buChar char="Ø"/>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省エネ法・エネルギー供給構造高度化法に基づき、</a:t>
            </a: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エネルギーミックスと整合的な基準</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を設定し、</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03200" eaLnBrk="0" hangingPunct="0">
              <a:buFont typeface="Wingdings" panose="05000000000000000000" pitchFamily="2" charset="2"/>
              <a:buChar char="Ø"/>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これらを</a:t>
            </a: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指導・助言・勧告・命令を含め適切に運用</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bwMode="auto">
          <a:xfrm>
            <a:off x="2004357" y="3956639"/>
            <a:ext cx="6786754" cy="30907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当面、①②により、電力業界全体の取組の実効性を確保する。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bwMode="auto">
          <a:xfrm>
            <a:off x="962546" y="4365105"/>
            <a:ext cx="8668321" cy="576064"/>
          </a:xfrm>
          <a:prstGeom prst="roundRect">
            <a:avLst/>
          </a:prstGeom>
          <a:ln w="28575">
            <a:solidFill>
              <a:schemeClr val="accent3">
                <a:lumMod val="75000"/>
              </a:schemeClr>
            </a:solidFill>
          </a:ln>
          <a:effectLst/>
        </p:spPr>
        <p:style>
          <a:lnRef idx="1">
            <a:schemeClr val="accent3"/>
          </a:lnRef>
          <a:fillRef idx="2">
            <a:schemeClr val="accent3"/>
          </a:fillRef>
          <a:effectRef idx="1">
            <a:schemeClr val="accent3"/>
          </a:effectRef>
          <a:fontRef idx="minor">
            <a:schemeClr val="dk1"/>
          </a:fontRef>
        </p:style>
        <p:txBody>
          <a:bodyPr anchor="ctr"/>
          <a:lstStyle/>
          <a:p>
            <a:pPr marL="177800" indent="-177800" eaLnBrk="0" hangingPunct="0">
              <a:defRPr/>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毎年度進捗をレビュー</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し、省エネ法等に基づき必要に応じ指導する。目標の達成ができないと判断される場合は、</a:t>
            </a:r>
            <a:r>
              <a:rPr lang="ja-JP" altLang="en-US" sz="15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施策の見直し</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等について検討する。</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272480" y="5229669"/>
            <a:ext cx="390043" cy="1512167"/>
          </a:xfrm>
          <a:prstGeom prst="roundRect">
            <a:avLst/>
          </a:prstGeom>
        </p:spPr>
        <p:style>
          <a:lnRef idx="1">
            <a:schemeClr val="accent4"/>
          </a:lnRef>
          <a:fillRef idx="2">
            <a:schemeClr val="accent4"/>
          </a:fillRef>
          <a:effectRef idx="1">
            <a:schemeClr val="accent4"/>
          </a:effectRef>
          <a:fontRef idx="minor">
            <a:schemeClr val="dk1"/>
          </a:fontRef>
        </p:style>
        <p:txBody>
          <a:bodyPr vert="eaVert" rtlCol="0" anchor="ctr"/>
          <a:lstStyle/>
          <a:p>
            <a:pPr algn="ctr" eaLnBrk="0" hangingPunct="0"/>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長期目標</a:t>
            </a:r>
            <a:endParaRPr lang="ja-JP"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2522628" y="5229200"/>
            <a:ext cx="7307701" cy="1477328"/>
          </a:xfrm>
          <a:prstGeom prst="rect">
            <a:avLst/>
          </a:prstGeom>
          <a:noFill/>
        </p:spPr>
        <p:txBody>
          <a:bodyPr wrap="square" rtlCol="0">
            <a:spAutoFit/>
          </a:bodyPr>
          <a:lstStyle/>
          <a:p>
            <a:pPr marL="285750" indent="-285750" eaLnBrk="0" hangingPunct="0">
              <a:buFont typeface="Wingdings" panose="05000000000000000000" pitchFamily="2" charset="2"/>
              <a:buChar char="Ø"/>
            </a:pPr>
            <a:r>
              <a:rPr lang="en-US" altLang="ja-JP"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年頃の商用化を目指した</a:t>
            </a:r>
            <a:r>
              <a:rPr lang="en-US" altLang="ja-JP" sz="15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CCS</a:t>
            </a:r>
            <a:r>
              <a:rPr lang="ja-JP" altLang="en-US" sz="15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等の技術開発の加速化、貯留適地調査</a:t>
            </a:r>
            <a:endParaRPr lang="en-US" altLang="ja-JP"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0" hangingPunct="0">
              <a:buFont typeface="Wingdings" panose="05000000000000000000" pitchFamily="2" charset="2"/>
              <a:buChar char="Ø"/>
            </a:pPr>
            <a:r>
              <a:rPr lang="ja-JP" altLang="en-US"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商用化を前提に、</a:t>
            </a:r>
            <a:r>
              <a:rPr lang="en-US" altLang="ja-JP"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年までに</a:t>
            </a:r>
            <a:r>
              <a:rPr lang="ja-JP" altLang="en-US" sz="15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石炭火力への</a:t>
            </a:r>
            <a:r>
              <a:rPr lang="en-US" altLang="ja-JP" sz="15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CCS</a:t>
            </a:r>
            <a:r>
              <a:rPr lang="ja-JP" altLang="en-US" sz="15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導入を検討</a:t>
            </a:r>
            <a:r>
              <a:rPr lang="ja-JP" altLang="en-US"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CCS</a:t>
            </a:r>
            <a:r>
              <a:rPr lang="ja-JP" altLang="en-US" sz="15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Ready</a:t>
            </a:r>
            <a:r>
              <a:rPr lang="ja-JP" altLang="en-US"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（将来的な</a:t>
            </a:r>
            <a:r>
              <a:rPr lang="en-US" altLang="ja-JP"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CCS</a:t>
            </a:r>
            <a:r>
              <a:rPr lang="ja-JP" altLang="en-US"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の導入に発電所があらかじめ備えておくこと）の早期導入の検討。</a:t>
            </a:r>
            <a:endParaRPr lang="en-US" altLang="ja-JP"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0" hangingPunct="0">
              <a:buFont typeface="Wingdings" panose="05000000000000000000" pitchFamily="2" charset="2"/>
              <a:buChar char="Ø"/>
            </a:pPr>
            <a:r>
              <a:rPr lang="en-US" altLang="ja-JP"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年までの稼働が想定される発電設備について、</a:t>
            </a:r>
            <a:r>
              <a:rPr lang="ja-JP" altLang="en-US" sz="15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二酸化炭素分離回収設備の実用化に向けた技術開発</a:t>
            </a:r>
            <a:r>
              <a:rPr lang="ja-JP" altLang="en-US"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を含め、</a:t>
            </a:r>
            <a:r>
              <a:rPr lang="ja-JP" altLang="en-US" sz="1500" spc="-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今後の革新的な排出削減対策についても継続的に検討を進めることを求める</a:t>
            </a:r>
            <a:r>
              <a:rPr lang="ja-JP" altLang="en-US"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spc="-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フローチャート: 処理 50"/>
          <p:cNvSpPr/>
          <p:nvPr/>
        </p:nvSpPr>
        <p:spPr>
          <a:xfrm>
            <a:off x="962453" y="5229669"/>
            <a:ext cx="1560176" cy="1512169"/>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東京電力の火力電源入札に</a:t>
            </a:r>
            <a:r>
              <a:rPr lang="ja-JP" altLang="en-US" sz="1500" spc="-13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関する関係局長会議取りまとめ</a:t>
            </a:r>
            <a:endParaRPr lang="en-US" altLang="ja-JP" sz="1500" spc="-13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962455" y="3317995"/>
            <a:ext cx="1560173" cy="323165"/>
          </a:xfrm>
          <a:prstGeom prst="rect">
            <a:avLst/>
          </a:prstGeom>
          <a:noFill/>
        </p:spPr>
        <p:txBody>
          <a:bodyPr wrap="square" rtlCol="0">
            <a:spAutoFit/>
          </a:bodyPr>
          <a:lstStyle/>
          <a:p>
            <a:pPr eaLnBrk="0" hangingPunct="0"/>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②政策的</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933905" y="2537814"/>
            <a:ext cx="2496277" cy="307777"/>
          </a:xfrm>
          <a:prstGeom prst="rect">
            <a:avLst/>
          </a:prstGeom>
          <a:noFill/>
        </p:spPr>
        <p:txBody>
          <a:bodyPr wrap="square" rtlCol="0">
            <a:spAutoFit/>
          </a:bodyPr>
          <a:lstStyle/>
          <a:p>
            <a:pPr algn="ctr" eaLnBrk="0" hangingPunct="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①電力業界の自主的</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枠組み</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3"/>
          <p:cNvSpPr>
            <a:spLocks noGrp="1"/>
          </p:cNvSpPr>
          <p:nvPr>
            <p:ph type="sldNum" sz="quarter" idx="12"/>
          </p:nvPr>
        </p:nvSpPr>
        <p:spPr>
          <a:xfrm>
            <a:off x="7580106" y="6511418"/>
            <a:ext cx="2311400" cy="365125"/>
          </a:xfrm>
        </p:spPr>
        <p:txBody>
          <a:bodyPr/>
          <a:lstStyle/>
          <a:p>
            <a:fld id="{CC5CAD7A-E04C-47B2-81EE-546146B795F5}" type="slidenum">
              <a:rPr lang="ja-JP" altLang="en-US" sz="1400" smtClean="0">
                <a:solidFill>
                  <a:prstClr val="black">
                    <a:tint val="75000"/>
                  </a:prstClr>
                </a:solidFill>
              </a:rPr>
              <a:pPr/>
              <a:t>30</a:t>
            </a:fld>
            <a:endParaRPr lang="ja-JP" altLang="en-US" sz="1400" dirty="0">
              <a:solidFill>
                <a:prstClr val="black">
                  <a:tint val="75000"/>
                </a:prstClr>
              </a:solidFill>
            </a:endParaRPr>
          </a:p>
        </p:txBody>
      </p:sp>
      <p:sp>
        <p:nvSpPr>
          <p:cNvPr id="2059" name="正方形/長方形 3"/>
          <p:cNvSpPr>
            <a:spLocks noChangeArrowheads="1"/>
          </p:cNvSpPr>
          <p:nvPr/>
        </p:nvSpPr>
        <p:spPr bwMode="auto">
          <a:xfrm>
            <a:off x="118688" y="748153"/>
            <a:ext cx="9684327" cy="147732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177800" indent="-177800" eaLnBrk="0" hangingPunct="0">
              <a:spcBef>
                <a:spcPts val="600"/>
              </a:spcBef>
              <a:spcAft>
                <a:spcPts val="0"/>
              </a:spcAft>
              <a:buFont typeface="Wingdings" panose="05000000000000000000" pitchFamily="2" charset="2"/>
              <a:buChar char="l"/>
            </a:pPr>
            <a:r>
              <a:rPr lang="en-US" altLang="ja-JP" sz="1600" dirty="0" smtClean="0">
                <a:solidFill>
                  <a:prstClr val="black"/>
                </a:solidFill>
                <a:latin typeface="Meiryo UI" pitchFamily="50" charset="-128"/>
                <a:ea typeface="Meiryo UI" pitchFamily="50" charset="-128"/>
                <a:cs typeface="Meiryo UI" pitchFamily="50" charset="-128"/>
              </a:rPr>
              <a:t>2030</a:t>
            </a:r>
            <a:r>
              <a:rPr lang="ja-JP" altLang="en-US" sz="1600" dirty="0" smtClean="0">
                <a:solidFill>
                  <a:prstClr val="black"/>
                </a:solidFill>
                <a:latin typeface="Meiryo UI" pitchFamily="50" charset="-128"/>
                <a:ea typeface="Meiryo UI" pitchFamily="50" charset="-128"/>
                <a:cs typeface="Meiryo UI" pitchFamily="50" charset="-128"/>
              </a:rPr>
              <a:t>年目標達成に向け、①電力</a:t>
            </a:r>
            <a:r>
              <a:rPr lang="ja-JP" altLang="en-US" sz="1600" dirty="0">
                <a:solidFill>
                  <a:prstClr val="black"/>
                </a:solidFill>
                <a:latin typeface="Meiryo UI" pitchFamily="50" charset="-128"/>
                <a:ea typeface="Meiryo UI" pitchFamily="50" charset="-128"/>
                <a:cs typeface="Meiryo UI" pitchFamily="50" charset="-128"/>
              </a:rPr>
              <a:t>業界</a:t>
            </a:r>
            <a:r>
              <a:rPr lang="ja-JP" altLang="en-US" sz="1600" dirty="0" smtClean="0">
                <a:solidFill>
                  <a:prstClr val="black"/>
                </a:solidFill>
                <a:latin typeface="Meiryo UI" pitchFamily="50" charset="-128"/>
                <a:ea typeface="Meiryo UI" pitchFamily="50" charset="-128"/>
                <a:cs typeface="Meiryo UI" pitchFamily="50" charset="-128"/>
              </a:rPr>
              <a:t>の自主的枠組みと②</a:t>
            </a:r>
            <a:r>
              <a:rPr lang="ja-JP" altLang="en-US" sz="1600" b="1" u="sng" dirty="0" smtClean="0">
                <a:solidFill>
                  <a:srgbClr val="FF0000"/>
                </a:solidFill>
                <a:latin typeface="Meiryo UI" pitchFamily="50" charset="-128"/>
                <a:ea typeface="Meiryo UI" pitchFamily="50" charset="-128"/>
                <a:cs typeface="Meiryo UI" pitchFamily="50" charset="-128"/>
              </a:rPr>
              <a:t>省エネ法等の政策的対応</a:t>
            </a:r>
            <a:r>
              <a:rPr lang="ja-JP" altLang="en-US" sz="1600" dirty="0" smtClean="0">
                <a:solidFill>
                  <a:prstClr val="black"/>
                </a:solidFill>
                <a:latin typeface="Meiryo UI" pitchFamily="50" charset="-128"/>
                <a:ea typeface="Meiryo UI" pitchFamily="50" charset="-128"/>
                <a:cs typeface="Meiryo UI" pitchFamily="50" charset="-128"/>
              </a:rPr>
              <a:t>により、電力業界全体の取組の実効性を確保する。さらに、③</a:t>
            </a:r>
            <a:r>
              <a:rPr lang="ja-JP" altLang="en-US" sz="1600" b="1" u="sng" dirty="0" smtClean="0">
                <a:solidFill>
                  <a:srgbClr val="FF0000"/>
                </a:solidFill>
                <a:latin typeface="Meiryo UI" pitchFamily="50" charset="-128"/>
                <a:ea typeface="Meiryo UI" pitchFamily="50" charset="-128"/>
                <a:cs typeface="Meiryo UI" pitchFamily="50" charset="-128"/>
              </a:rPr>
              <a:t>毎年度進捗をレビュー</a:t>
            </a:r>
            <a:r>
              <a:rPr lang="ja-JP" altLang="en-US" sz="1600" dirty="0" smtClean="0">
                <a:solidFill>
                  <a:prstClr val="black"/>
                </a:solidFill>
                <a:latin typeface="Meiryo UI" pitchFamily="50" charset="-128"/>
                <a:ea typeface="Meiryo UI" pitchFamily="50" charset="-128"/>
                <a:cs typeface="Meiryo UI" pitchFamily="50" charset="-128"/>
              </a:rPr>
              <a:t>するほか、引き続き平成</a:t>
            </a:r>
            <a:r>
              <a:rPr lang="en-US" altLang="ja-JP" sz="1600" dirty="0" smtClean="0">
                <a:solidFill>
                  <a:prstClr val="black"/>
                </a:solidFill>
                <a:latin typeface="Meiryo UI" pitchFamily="50" charset="-128"/>
                <a:ea typeface="Meiryo UI" pitchFamily="50" charset="-128"/>
                <a:cs typeface="Meiryo UI" pitchFamily="50" charset="-128"/>
              </a:rPr>
              <a:t>25</a:t>
            </a:r>
            <a:r>
              <a:rPr lang="ja-JP" altLang="en-US" sz="1600" dirty="0" smtClean="0">
                <a:solidFill>
                  <a:prstClr val="black"/>
                </a:solidFill>
                <a:latin typeface="Meiryo UI" pitchFamily="50" charset="-128"/>
                <a:ea typeface="Meiryo UI" pitchFamily="50" charset="-128"/>
                <a:cs typeface="Meiryo UI" pitchFamily="50" charset="-128"/>
              </a:rPr>
              <a:t>年の「局長級とりまとめ」に沿って実効性ある対策に取り組む。</a:t>
            </a:r>
            <a:r>
              <a:rPr lang="ja-JP" altLang="en-US" sz="1100" dirty="0" smtClean="0">
                <a:solidFill>
                  <a:prstClr val="black"/>
                </a:solidFill>
                <a:latin typeface="Meiryo UI" pitchFamily="50" charset="-128"/>
                <a:ea typeface="Meiryo UI" pitchFamily="50" charset="-128"/>
                <a:cs typeface="Meiryo UI" pitchFamily="50" charset="-128"/>
              </a:rPr>
              <a:t>（平成</a:t>
            </a:r>
            <a:r>
              <a:rPr lang="en-US" altLang="ja-JP" sz="1100" dirty="0" smtClean="0">
                <a:solidFill>
                  <a:prstClr val="black"/>
                </a:solidFill>
                <a:latin typeface="Meiryo UI" pitchFamily="50" charset="-128"/>
                <a:ea typeface="Meiryo UI" pitchFamily="50" charset="-128"/>
                <a:cs typeface="Meiryo UI" pitchFamily="50" charset="-128"/>
              </a:rPr>
              <a:t>28</a:t>
            </a:r>
            <a:r>
              <a:rPr lang="ja-JP" altLang="en-US" sz="1100" dirty="0" smtClean="0">
                <a:solidFill>
                  <a:prstClr val="black"/>
                </a:solidFill>
                <a:latin typeface="Meiryo UI" pitchFamily="50" charset="-128"/>
                <a:ea typeface="Meiryo UI" pitchFamily="50" charset="-128"/>
                <a:cs typeface="Meiryo UI" pitchFamily="50" charset="-128"/>
              </a:rPr>
              <a:t>年</a:t>
            </a:r>
            <a:r>
              <a:rPr lang="en-US" altLang="ja-JP" sz="1100" dirty="0" smtClean="0">
                <a:solidFill>
                  <a:prstClr val="black"/>
                </a:solidFill>
                <a:latin typeface="Meiryo UI" pitchFamily="50" charset="-128"/>
                <a:ea typeface="Meiryo UI" pitchFamily="50" charset="-128"/>
                <a:cs typeface="Meiryo UI" pitchFamily="50" charset="-128"/>
              </a:rPr>
              <a:t>2</a:t>
            </a:r>
            <a:r>
              <a:rPr lang="ja-JP" altLang="en-US" sz="1100" dirty="0" smtClean="0">
                <a:solidFill>
                  <a:prstClr val="black"/>
                </a:solidFill>
                <a:latin typeface="Meiryo UI" pitchFamily="50" charset="-128"/>
                <a:ea typeface="Meiryo UI" pitchFamily="50" charset="-128"/>
                <a:cs typeface="Meiryo UI" pitchFamily="50" charset="-128"/>
              </a:rPr>
              <a:t>月環境大臣・</a:t>
            </a:r>
            <a:r>
              <a:rPr lang="ja-JP" altLang="en-US" sz="1100" dirty="0">
                <a:solidFill>
                  <a:prstClr val="black"/>
                </a:solidFill>
                <a:latin typeface="Meiryo UI" pitchFamily="50" charset="-128"/>
                <a:ea typeface="Meiryo UI" pitchFamily="50" charset="-128"/>
                <a:cs typeface="Meiryo UI" pitchFamily="50" charset="-128"/>
              </a:rPr>
              <a:t>経済産業</a:t>
            </a:r>
            <a:r>
              <a:rPr lang="ja-JP" altLang="en-US" sz="1100" dirty="0" smtClean="0">
                <a:solidFill>
                  <a:prstClr val="black"/>
                </a:solidFill>
                <a:latin typeface="Meiryo UI" pitchFamily="50" charset="-128"/>
                <a:ea typeface="Meiryo UI" pitchFamily="50" charset="-128"/>
                <a:cs typeface="Meiryo UI" pitchFamily="50" charset="-128"/>
              </a:rPr>
              <a:t>大臣合意）</a:t>
            </a:r>
            <a:endParaRPr lang="en-US" altLang="ja-JP" sz="1100" dirty="0" smtClean="0">
              <a:solidFill>
                <a:prstClr val="black"/>
              </a:solidFill>
              <a:latin typeface="Meiryo UI" pitchFamily="50" charset="-128"/>
              <a:ea typeface="Meiryo UI" pitchFamily="50" charset="-128"/>
              <a:cs typeface="Meiryo UI" pitchFamily="50" charset="-128"/>
            </a:endParaRPr>
          </a:p>
          <a:p>
            <a:pPr marL="177800" indent="-177800" eaLnBrk="0" hangingPunct="0">
              <a:spcBef>
                <a:spcPts val="600"/>
              </a:spcBef>
              <a:spcAft>
                <a:spcPts val="0"/>
              </a:spcAft>
              <a:buFont typeface="Wingdings" panose="05000000000000000000" pitchFamily="2" charset="2"/>
              <a:buChar char="l"/>
            </a:pPr>
            <a:r>
              <a:rPr lang="en-US" altLang="ja-JP" sz="1600" dirty="0">
                <a:solidFill>
                  <a:prstClr val="black"/>
                </a:solidFill>
                <a:latin typeface="Meiryo UI" pitchFamily="50" charset="-128"/>
                <a:ea typeface="Meiryo UI" pitchFamily="50" charset="-128"/>
                <a:cs typeface="Meiryo UI" pitchFamily="50" charset="-128"/>
              </a:rPr>
              <a:t>2050</a:t>
            </a:r>
            <a:r>
              <a:rPr lang="ja-JP" altLang="en-US" sz="1600" dirty="0" smtClean="0">
                <a:solidFill>
                  <a:prstClr val="black"/>
                </a:solidFill>
                <a:latin typeface="Meiryo UI" pitchFamily="50" charset="-128"/>
                <a:ea typeface="Meiryo UI" pitchFamily="50" charset="-128"/>
                <a:cs typeface="Meiryo UI" pitchFamily="50" charset="-128"/>
              </a:rPr>
              <a:t>年目標との関係では、「局長級取りまとめ」に基づき</a:t>
            </a:r>
            <a:r>
              <a:rPr lang="en-US" altLang="ja-JP" sz="1600" b="1" u="sng" dirty="0" smtClean="0">
                <a:solidFill>
                  <a:srgbClr val="FF0000"/>
                </a:solidFill>
                <a:latin typeface="Meiryo UI" pitchFamily="50" charset="-128"/>
                <a:ea typeface="Meiryo UI" pitchFamily="50" charset="-128"/>
                <a:cs typeface="Meiryo UI" pitchFamily="50" charset="-128"/>
              </a:rPr>
              <a:t>CCS</a:t>
            </a:r>
            <a:r>
              <a:rPr lang="ja-JP" altLang="en-US" sz="1600" b="1" u="sng" dirty="0" smtClean="0">
                <a:solidFill>
                  <a:srgbClr val="FF0000"/>
                </a:solidFill>
                <a:latin typeface="Meiryo UI" pitchFamily="50" charset="-128"/>
                <a:ea typeface="Meiryo UI" pitchFamily="50" charset="-128"/>
                <a:cs typeface="Meiryo UI" pitchFamily="50" charset="-128"/>
              </a:rPr>
              <a:t>（二酸化炭素回収貯留）</a:t>
            </a:r>
            <a:r>
              <a:rPr lang="ja-JP" altLang="en-US" sz="1600" dirty="0" smtClean="0">
                <a:solidFill>
                  <a:prstClr val="black"/>
                </a:solidFill>
                <a:latin typeface="Meiryo UI" pitchFamily="50" charset="-128"/>
                <a:ea typeface="Meiryo UI" pitchFamily="50" charset="-128"/>
                <a:cs typeface="Meiryo UI" pitchFamily="50" charset="-128"/>
              </a:rPr>
              <a:t>に取り組む。</a:t>
            </a:r>
            <a:endParaRPr lang="en-US" altLang="ja-JP" sz="1600" dirty="0">
              <a:solidFill>
                <a:prstClr val="black"/>
              </a:solidFill>
              <a:latin typeface="Meiryo UI" pitchFamily="50" charset="-128"/>
              <a:ea typeface="Meiryo UI" pitchFamily="50" charset="-128"/>
              <a:cs typeface="Meiryo UI" pitchFamily="50" charset="-128"/>
            </a:endParaRPr>
          </a:p>
          <a:p>
            <a:pPr marL="177800" indent="-177800" eaLnBrk="0" hangingPunct="0">
              <a:spcBef>
                <a:spcPts val="600"/>
              </a:spcBef>
              <a:spcAft>
                <a:spcPts val="0"/>
              </a:spcAft>
              <a:buFont typeface="Wingdings" panose="05000000000000000000" pitchFamily="2" charset="2"/>
              <a:buChar char="l"/>
            </a:pPr>
            <a:r>
              <a:rPr lang="ja-JP" altLang="en-US" sz="1600" dirty="0">
                <a:solidFill>
                  <a:prstClr val="black"/>
                </a:solidFill>
                <a:latin typeface="Meiryo UI" pitchFamily="50" charset="-128"/>
                <a:ea typeface="Meiryo UI" pitchFamily="50" charset="-128"/>
                <a:cs typeface="Meiryo UI" pitchFamily="50" charset="-128"/>
              </a:rPr>
              <a:t>中</a:t>
            </a:r>
            <a:r>
              <a:rPr lang="ja-JP" altLang="en-US" sz="1600" dirty="0" smtClean="0">
                <a:solidFill>
                  <a:prstClr val="black"/>
                </a:solidFill>
                <a:latin typeface="Meiryo UI" pitchFamily="50" charset="-128"/>
                <a:ea typeface="Meiryo UI" pitchFamily="50" charset="-128"/>
                <a:cs typeface="Meiryo UI" pitchFamily="50" charset="-128"/>
              </a:rPr>
              <a:t>長期的に、</a:t>
            </a:r>
            <a:r>
              <a:rPr lang="ja-JP" altLang="en-US" sz="1600" b="1" u="sng" dirty="0" smtClean="0">
                <a:solidFill>
                  <a:srgbClr val="FF0000"/>
                </a:solidFill>
                <a:latin typeface="Meiryo UI" pitchFamily="50" charset="-128"/>
                <a:ea typeface="Meiryo UI" pitchFamily="50" charset="-128"/>
                <a:cs typeface="Meiryo UI" pitchFamily="50" charset="-128"/>
              </a:rPr>
              <a:t>石炭火力発電への投資には、追加的施策の導入等に伴うリスクがある</a:t>
            </a:r>
            <a:r>
              <a:rPr lang="ja-JP" altLang="en-US" sz="1600" dirty="0" smtClean="0">
                <a:solidFill>
                  <a:prstClr val="black"/>
                </a:solidFill>
                <a:latin typeface="Meiryo UI" pitchFamily="50" charset="-128"/>
                <a:ea typeface="Meiryo UI" pitchFamily="50" charset="-128"/>
                <a:cs typeface="Meiryo UI" pitchFamily="50" charset="-128"/>
              </a:rPr>
              <a:t>。</a:t>
            </a:r>
            <a:endParaRPr lang="en-US" altLang="ja-JP" sz="1600" dirty="0" smtClean="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09106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6" name="角丸四角形 2475"/>
          <p:cNvSpPr/>
          <p:nvPr/>
        </p:nvSpPr>
        <p:spPr bwMode="auto">
          <a:xfrm>
            <a:off x="3779669" y="2780928"/>
            <a:ext cx="6093676" cy="3918006"/>
          </a:xfrm>
          <a:prstGeom prst="roundRect">
            <a:avLst>
              <a:gd name="adj" fmla="val 9308"/>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3681" y="667296"/>
            <a:ext cx="9783865" cy="1800200"/>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98" name="テキスト ボックス 10"/>
          <p:cNvSpPr txBox="1">
            <a:spLocks noChangeArrowheads="1"/>
          </p:cNvSpPr>
          <p:nvPr/>
        </p:nvSpPr>
        <p:spPr bwMode="auto">
          <a:xfrm>
            <a:off x="116946" y="764705"/>
            <a:ext cx="975060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177800" indent="-177800">
              <a:spcAft>
                <a:spcPts val="600"/>
              </a:spcAft>
              <a:buFont typeface="Wingdings" panose="05000000000000000000" pitchFamily="2" charset="2"/>
              <a:buChar char="l"/>
            </a:pPr>
            <a:r>
              <a:rPr lang="ja-JP" altLang="en-US" sz="1600" dirty="0" smtClean="0">
                <a:solidFill>
                  <a:prstClr val="black"/>
                </a:solidFill>
                <a:latin typeface="Meiryo UI" pitchFamily="50" charset="-128"/>
                <a:ea typeface="Meiryo UI" pitchFamily="50" charset="-128"/>
                <a:cs typeface="Meiryo UI" pitchFamily="50" charset="-128"/>
              </a:rPr>
              <a:t>「</a:t>
            </a:r>
            <a:r>
              <a:rPr lang="ja-JP" altLang="en-US" sz="1600" dirty="0">
                <a:solidFill>
                  <a:prstClr val="black"/>
                </a:solidFill>
                <a:latin typeface="Meiryo UI" pitchFamily="50" charset="-128"/>
                <a:ea typeface="Meiryo UI" pitchFamily="50" charset="-128"/>
                <a:cs typeface="Meiryo UI" pitchFamily="50" charset="-128"/>
              </a:rPr>
              <a:t>気候変動の影響への適応計画</a:t>
            </a:r>
            <a:r>
              <a:rPr lang="ja-JP" altLang="en-US" sz="1600" dirty="0" smtClean="0">
                <a:solidFill>
                  <a:prstClr val="black"/>
                </a:solidFill>
                <a:latin typeface="Meiryo UI" pitchFamily="50" charset="-128"/>
                <a:ea typeface="Meiryo UI" pitchFamily="50" charset="-128"/>
                <a:cs typeface="Meiryo UI" pitchFamily="50" charset="-128"/>
              </a:rPr>
              <a:t>」を</a:t>
            </a:r>
            <a:r>
              <a:rPr lang="ja-JP" altLang="en-US" sz="1600" dirty="0">
                <a:solidFill>
                  <a:prstClr val="black"/>
                </a:solidFill>
                <a:latin typeface="Meiryo UI" pitchFamily="50" charset="-128"/>
                <a:ea typeface="Meiryo UI" pitchFamily="50" charset="-128"/>
                <a:cs typeface="Meiryo UI" pitchFamily="50" charset="-128"/>
              </a:rPr>
              <a:t>関係府省庁と連携して着実に</a:t>
            </a:r>
            <a:r>
              <a:rPr lang="ja-JP" altLang="en-US" sz="1600" dirty="0" smtClean="0">
                <a:solidFill>
                  <a:prstClr val="black"/>
                </a:solidFill>
                <a:latin typeface="Meiryo UI" pitchFamily="50" charset="-128"/>
                <a:ea typeface="Meiryo UI" pitchFamily="50" charset="-128"/>
                <a:cs typeface="Meiryo UI" pitchFamily="50" charset="-128"/>
              </a:rPr>
              <a:t>実施。</a:t>
            </a:r>
            <a:endParaRPr lang="ja-JP" altLang="en-US" sz="1600" dirty="0">
              <a:solidFill>
                <a:prstClr val="black"/>
              </a:solidFill>
              <a:latin typeface="Meiryo UI" pitchFamily="50" charset="-128"/>
              <a:ea typeface="Meiryo UI" pitchFamily="50" charset="-128"/>
              <a:cs typeface="Meiryo UI" pitchFamily="50" charset="-128"/>
            </a:endParaRPr>
          </a:p>
          <a:p>
            <a:pPr marL="285750" indent="-196850">
              <a:buFont typeface="Wingdings" panose="05000000000000000000" pitchFamily="2" charset="2"/>
              <a:buChar char="Ø"/>
            </a:pPr>
            <a:r>
              <a:rPr lang="ja-JP" altLang="en-US" sz="1600" b="1" u="sng" dirty="0" smtClean="0">
                <a:solidFill>
                  <a:srgbClr val="FF0000"/>
                </a:solidFill>
                <a:latin typeface="Meiryo UI" pitchFamily="50" charset="-128"/>
                <a:ea typeface="Meiryo UI" pitchFamily="50" charset="-128"/>
                <a:cs typeface="Meiryo UI" pitchFamily="50" charset="-128"/>
              </a:rPr>
              <a:t>地方公共団体</a:t>
            </a:r>
            <a:r>
              <a:rPr lang="ja-JP" altLang="en-US" sz="1600" dirty="0" smtClean="0">
                <a:solidFill>
                  <a:prstClr val="black"/>
                </a:solidFill>
                <a:latin typeface="Meiryo UI" pitchFamily="50" charset="-128"/>
                <a:ea typeface="Meiryo UI" pitchFamily="50" charset="-128"/>
                <a:cs typeface="Meiryo UI" pitchFamily="50" charset="-128"/>
              </a:rPr>
              <a:t>に</a:t>
            </a:r>
            <a:r>
              <a:rPr lang="ja-JP" altLang="en-US" sz="1600" dirty="0">
                <a:solidFill>
                  <a:prstClr val="black"/>
                </a:solidFill>
                <a:latin typeface="Meiryo UI" pitchFamily="50" charset="-128"/>
                <a:ea typeface="Meiryo UI" pitchFamily="50" charset="-128"/>
                <a:cs typeface="Meiryo UI" pitchFamily="50" charset="-128"/>
              </a:rPr>
              <a:t>おける気候変動影響評価や適応計画策定</a:t>
            </a:r>
            <a:r>
              <a:rPr lang="ja-JP" altLang="en-US" sz="1600" dirty="0" smtClean="0">
                <a:solidFill>
                  <a:prstClr val="black"/>
                </a:solidFill>
                <a:latin typeface="Meiryo UI" pitchFamily="50" charset="-128"/>
                <a:ea typeface="Meiryo UI" pitchFamily="50" charset="-128"/>
                <a:cs typeface="Meiryo UI" pitchFamily="50" charset="-128"/>
              </a:rPr>
              <a:t>を</a:t>
            </a:r>
            <a:r>
              <a:rPr lang="ja-JP" altLang="en-US" sz="1600" b="1" u="sng" dirty="0" smtClean="0">
                <a:solidFill>
                  <a:srgbClr val="FF0000"/>
                </a:solidFill>
                <a:latin typeface="Meiryo UI" pitchFamily="50" charset="-128"/>
                <a:ea typeface="Meiryo UI" pitchFamily="50" charset="-128"/>
                <a:cs typeface="Meiryo UI" pitchFamily="50" charset="-128"/>
              </a:rPr>
              <a:t>モデル</a:t>
            </a:r>
            <a:r>
              <a:rPr lang="ja-JP" altLang="en-US" sz="1600" b="1" u="sng" dirty="0">
                <a:solidFill>
                  <a:srgbClr val="FF0000"/>
                </a:solidFill>
                <a:latin typeface="Meiryo UI" pitchFamily="50" charset="-128"/>
                <a:ea typeface="Meiryo UI" pitchFamily="50" charset="-128"/>
                <a:cs typeface="Meiryo UI" pitchFamily="50" charset="-128"/>
              </a:rPr>
              <a:t>事業</a:t>
            </a:r>
            <a:r>
              <a:rPr lang="ja-JP" altLang="en-US" sz="1600" dirty="0">
                <a:solidFill>
                  <a:prstClr val="black"/>
                </a:solidFill>
                <a:latin typeface="Meiryo UI" pitchFamily="50" charset="-128"/>
                <a:ea typeface="Meiryo UI" pitchFamily="50" charset="-128"/>
                <a:cs typeface="Meiryo UI" pitchFamily="50" charset="-128"/>
              </a:rPr>
              <a:t>等により</a:t>
            </a:r>
            <a:r>
              <a:rPr lang="ja-JP" altLang="en-US" sz="1600" dirty="0" smtClean="0">
                <a:solidFill>
                  <a:prstClr val="black"/>
                </a:solidFill>
                <a:latin typeface="Meiryo UI" pitchFamily="50" charset="-128"/>
                <a:ea typeface="Meiryo UI" pitchFamily="50" charset="-128"/>
                <a:cs typeface="Meiryo UI" pitchFamily="50" charset="-128"/>
              </a:rPr>
              <a:t>支援。</a:t>
            </a:r>
            <a:endParaRPr lang="ja-JP" altLang="en-US" sz="1600" dirty="0">
              <a:solidFill>
                <a:prstClr val="black"/>
              </a:solidFill>
              <a:latin typeface="Meiryo UI" pitchFamily="50" charset="-128"/>
              <a:ea typeface="Meiryo UI" pitchFamily="50" charset="-128"/>
              <a:cs typeface="Meiryo UI" pitchFamily="50" charset="-128"/>
            </a:endParaRPr>
          </a:p>
          <a:p>
            <a:pPr marL="285750" indent="-196850">
              <a:buFont typeface="Wingdings" panose="05000000000000000000" pitchFamily="2" charset="2"/>
              <a:buChar char="Ø"/>
            </a:pPr>
            <a:r>
              <a:rPr lang="ja-JP" altLang="en-US" sz="1600" dirty="0" smtClean="0">
                <a:solidFill>
                  <a:prstClr val="black"/>
                </a:solidFill>
                <a:latin typeface="Meiryo UI" pitchFamily="50" charset="-128"/>
                <a:ea typeface="Meiryo UI" pitchFamily="50" charset="-128"/>
                <a:cs typeface="Meiryo UI" pitchFamily="50" charset="-128"/>
              </a:rPr>
              <a:t>途上国</a:t>
            </a:r>
            <a:r>
              <a:rPr lang="ja-JP" altLang="en-US" sz="1600" dirty="0">
                <a:solidFill>
                  <a:prstClr val="black"/>
                </a:solidFill>
                <a:latin typeface="Meiryo UI" pitchFamily="50" charset="-128"/>
                <a:ea typeface="Meiryo UI" pitchFamily="50" charset="-128"/>
                <a:cs typeface="Meiryo UI" pitchFamily="50" charset="-128"/>
              </a:rPr>
              <a:t>の</a:t>
            </a:r>
            <a:r>
              <a:rPr lang="ja-JP" altLang="en-US" sz="1600" dirty="0" smtClean="0">
                <a:solidFill>
                  <a:prstClr val="black"/>
                </a:solidFill>
                <a:latin typeface="Meiryo UI" pitchFamily="50" charset="-128"/>
                <a:ea typeface="Meiryo UI" pitchFamily="50" charset="-128"/>
                <a:cs typeface="Meiryo UI" pitchFamily="50" charset="-128"/>
              </a:rPr>
              <a:t>適応</a:t>
            </a:r>
            <a:r>
              <a:rPr lang="ja-JP" altLang="en-US" sz="1600" dirty="0">
                <a:solidFill>
                  <a:prstClr val="black"/>
                </a:solidFill>
                <a:latin typeface="Meiryo UI" pitchFamily="50" charset="-128"/>
                <a:ea typeface="Meiryo UI" pitchFamily="50" charset="-128"/>
                <a:cs typeface="Meiryo UI" pitchFamily="50" charset="-128"/>
              </a:rPr>
              <a:t>計画策定に関する</a:t>
            </a:r>
            <a:r>
              <a:rPr lang="ja-JP" altLang="en-US" sz="1600" b="1" u="sng" dirty="0">
                <a:solidFill>
                  <a:srgbClr val="FF0000"/>
                </a:solidFill>
                <a:latin typeface="Meiryo UI" pitchFamily="50" charset="-128"/>
                <a:ea typeface="Meiryo UI" pitchFamily="50" charset="-128"/>
                <a:cs typeface="Meiryo UI" pitchFamily="50" charset="-128"/>
              </a:rPr>
              <a:t>二国間協力</a:t>
            </a:r>
            <a:r>
              <a:rPr lang="ja-JP" altLang="en-US" sz="1600" dirty="0">
                <a:solidFill>
                  <a:prstClr val="black"/>
                </a:solidFill>
                <a:latin typeface="Meiryo UI" pitchFamily="50" charset="-128"/>
                <a:ea typeface="Meiryo UI" pitchFamily="50" charset="-128"/>
                <a:cs typeface="Meiryo UI" pitchFamily="50" charset="-128"/>
              </a:rPr>
              <a:t>やアジア太平洋適応ネットワーク（</a:t>
            </a:r>
            <a:r>
              <a:rPr lang="en-US" altLang="ja-JP" sz="1600" b="1" u="sng" dirty="0">
                <a:solidFill>
                  <a:srgbClr val="FF0000"/>
                </a:solidFill>
                <a:latin typeface="Meiryo UI" pitchFamily="50" charset="-128"/>
                <a:ea typeface="Meiryo UI" pitchFamily="50" charset="-128"/>
                <a:cs typeface="Meiryo UI" pitchFamily="50" charset="-128"/>
              </a:rPr>
              <a:t>APAN</a:t>
            </a:r>
            <a:r>
              <a:rPr lang="ja-JP" altLang="en-US" sz="1600" dirty="0">
                <a:solidFill>
                  <a:prstClr val="black"/>
                </a:solidFill>
                <a:latin typeface="Meiryo UI" pitchFamily="50" charset="-128"/>
                <a:ea typeface="Meiryo UI" pitchFamily="50" charset="-128"/>
                <a:cs typeface="Meiryo UI" pitchFamily="50" charset="-128"/>
              </a:rPr>
              <a:t>）等</a:t>
            </a:r>
            <a:r>
              <a:rPr lang="ja-JP" altLang="en-US" sz="1600" dirty="0" smtClean="0">
                <a:solidFill>
                  <a:prstClr val="black"/>
                </a:solidFill>
                <a:latin typeface="Meiryo UI" pitchFamily="50" charset="-128"/>
                <a:ea typeface="Meiryo UI" pitchFamily="50" charset="-128"/>
                <a:cs typeface="Meiryo UI" pitchFamily="50" charset="-128"/>
              </a:rPr>
              <a:t>の</a:t>
            </a:r>
            <a:r>
              <a:rPr lang="ja-JP" altLang="en-US" sz="1600" b="1" u="sng" dirty="0" smtClean="0">
                <a:solidFill>
                  <a:srgbClr val="FF0000"/>
                </a:solidFill>
                <a:latin typeface="Meiryo UI" pitchFamily="50" charset="-128"/>
                <a:ea typeface="Meiryo UI" pitchFamily="50" charset="-128"/>
                <a:cs typeface="Meiryo UI" pitchFamily="50" charset="-128"/>
              </a:rPr>
              <a:t>国際ネット</a:t>
            </a:r>
            <a:endParaRPr lang="en-US" altLang="ja-JP" sz="1600" b="1" u="sng" dirty="0" smtClean="0">
              <a:solidFill>
                <a:srgbClr val="FF0000"/>
              </a:solidFill>
              <a:latin typeface="Meiryo UI" pitchFamily="50" charset="-128"/>
              <a:ea typeface="Meiryo UI" pitchFamily="50" charset="-128"/>
              <a:cs typeface="Meiryo UI" pitchFamily="50" charset="-128"/>
            </a:endParaRPr>
          </a:p>
          <a:p>
            <a:pPr marL="88900"/>
            <a:r>
              <a:rPr lang="ja-JP" altLang="en-US" sz="1600" b="1" dirty="0">
                <a:solidFill>
                  <a:srgbClr val="FF0000"/>
                </a:solidFill>
                <a:latin typeface="Meiryo UI" pitchFamily="50" charset="-128"/>
                <a:ea typeface="Meiryo UI" pitchFamily="50" charset="-128"/>
                <a:cs typeface="Meiryo UI" pitchFamily="50" charset="-128"/>
              </a:rPr>
              <a:t>　</a:t>
            </a:r>
            <a:r>
              <a:rPr lang="ja-JP" altLang="en-US" sz="1600" b="1" u="sng" dirty="0" smtClean="0">
                <a:solidFill>
                  <a:srgbClr val="FF0000"/>
                </a:solidFill>
                <a:latin typeface="Meiryo UI" pitchFamily="50" charset="-128"/>
                <a:ea typeface="Meiryo UI" pitchFamily="50" charset="-128"/>
                <a:cs typeface="Meiryo UI" pitchFamily="50" charset="-128"/>
              </a:rPr>
              <a:t>ワーク</a:t>
            </a:r>
            <a:r>
              <a:rPr lang="ja-JP" altLang="en-US" sz="1600" dirty="0">
                <a:solidFill>
                  <a:prstClr val="black"/>
                </a:solidFill>
                <a:latin typeface="Meiryo UI" pitchFamily="50" charset="-128"/>
                <a:ea typeface="Meiryo UI" pitchFamily="50" charset="-128"/>
                <a:cs typeface="Meiryo UI" pitchFamily="50" charset="-128"/>
              </a:rPr>
              <a:t>を通じた</a:t>
            </a:r>
            <a:r>
              <a:rPr lang="ja-JP" altLang="en-US" sz="1600" b="1" u="sng" dirty="0">
                <a:solidFill>
                  <a:srgbClr val="FF0000"/>
                </a:solidFill>
                <a:latin typeface="Meiryo UI" pitchFamily="50" charset="-128"/>
                <a:ea typeface="Meiryo UI" pitchFamily="50" charset="-128"/>
                <a:cs typeface="Meiryo UI" pitchFamily="50" charset="-128"/>
              </a:rPr>
              <a:t>人材育成</a:t>
            </a:r>
            <a:r>
              <a:rPr lang="ja-JP" altLang="en-US" sz="1600" dirty="0">
                <a:solidFill>
                  <a:prstClr val="black"/>
                </a:solidFill>
                <a:latin typeface="Meiryo UI" pitchFamily="50" charset="-128"/>
                <a:ea typeface="Meiryo UI" pitchFamily="50" charset="-128"/>
                <a:cs typeface="Meiryo UI" pitchFamily="50" charset="-128"/>
              </a:rPr>
              <a:t>を</a:t>
            </a:r>
            <a:r>
              <a:rPr lang="ja-JP" altLang="en-US" sz="1600" dirty="0" smtClean="0">
                <a:solidFill>
                  <a:prstClr val="black"/>
                </a:solidFill>
                <a:latin typeface="Meiryo UI" pitchFamily="50" charset="-128"/>
                <a:ea typeface="Meiryo UI" pitchFamily="50" charset="-128"/>
                <a:cs typeface="Meiryo UI" pitchFamily="50" charset="-128"/>
              </a:rPr>
              <a:t>推進。国際標準化機構（</a:t>
            </a:r>
            <a:r>
              <a:rPr lang="en-US" altLang="ja-JP" sz="1600" dirty="0" smtClean="0">
                <a:solidFill>
                  <a:prstClr val="black"/>
                </a:solidFill>
                <a:latin typeface="Meiryo UI" pitchFamily="50" charset="-128"/>
                <a:ea typeface="Meiryo UI" pitchFamily="50" charset="-128"/>
                <a:cs typeface="Meiryo UI" pitchFamily="50" charset="-128"/>
              </a:rPr>
              <a:t>ISO</a:t>
            </a:r>
            <a:r>
              <a:rPr lang="ja-JP" altLang="en-US" sz="1600" dirty="0" smtClean="0">
                <a:solidFill>
                  <a:prstClr val="black"/>
                </a:solidFill>
                <a:latin typeface="Meiryo UI" pitchFamily="50" charset="-128"/>
                <a:ea typeface="Meiryo UI" pitchFamily="50" charset="-128"/>
                <a:cs typeface="Meiryo UI" pitchFamily="50" charset="-128"/>
              </a:rPr>
              <a:t>）等の適応に関する</a:t>
            </a:r>
            <a:r>
              <a:rPr lang="ja-JP" altLang="en-US" sz="1600" b="1" u="sng" dirty="0" smtClean="0">
                <a:solidFill>
                  <a:srgbClr val="FF0000"/>
                </a:solidFill>
                <a:latin typeface="Meiryo UI" pitchFamily="50" charset="-128"/>
                <a:ea typeface="Meiryo UI" pitchFamily="50" charset="-128"/>
                <a:cs typeface="Meiryo UI" pitchFamily="50" charset="-128"/>
              </a:rPr>
              <a:t>国際規格化に貢献</a:t>
            </a:r>
            <a:r>
              <a:rPr lang="ja-JP" altLang="en-US" sz="1600" dirty="0" smtClean="0">
                <a:solidFill>
                  <a:prstClr val="black"/>
                </a:solidFill>
                <a:latin typeface="Meiryo UI" pitchFamily="50" charset="-128"/>
                <a:ea typeface="Meiryo UI" pitchFamily="50" charset="-128"/>
                <a:cs typeface="Meiryo UI" pitchFamily="50" charset="-128"/>
              </a:rPr>
              <a:t>。</a:t>
            </a:r>
            <a:endParaRPr lang="ja-JP" altLang="en-US" sz="1600" dirty="0">
              <a:solidFill>
                <a:prstClr val="black"/>
              </a:solidFill>
              <a:latin typeface="Meiryo UI" pitchFamily="50" charset="-128"/>
              <a:ea typeface="Meiryo UI" pitchFamily="50" charset="-128"/>
              <a:cs typeface="Meiryo UI" pitchFamily="50" charset="-128"/>
            </a:endParaRPr>
          </a:p>
          <a:p>
            <a:pPr marL="285750" indent="-196850">
              <a:buFont typeface="Wingdings" panose="05000000000000000000" pitchFamily="2" charset="2"/>
              <a:buChar char="Ø"/>
            </a:pPr>
            <a:r>
              <a:rPr lang="ja-JP" altLang="en-US" sz="1600" dirty="0">
                <a:solidFill>
                  <a:prstClr val="black"/>
                </a:solidFill>
                <a:latin typeface="Meiryo UI" pitchFamily="50" charset="-128"/>
                <a:ea typeface="Meiryo UI" pitchFamily="50" charset="-128"/>
                <a:cs typeface="Meiryo UI" pitchFamily="50" charset="-128"/>
              </a:rPr>
              <a:t>気候リスク情報の提供を</a:t>
            </a:r>
            <a:r>
              <a:rPr lang="ja-JP" altLang="en-US" sz="1600" dirty="0" smtClean="0">
                <a:solidFill>
                  <a:prstClr val="black"/>
                </a:solidFill>
                <a:latin typeface="Meiryo UI" pitchFamily="50" charset="-128"/>
                <a:ea typeface="Meiryo UI" pitchFamily="50" charset="-128"/>
                <a:cs typeface="Meiryo UI" pitchFamily="50" charset="-128"/>
              </a:rPr>
              <a:t>通じ、</a:t>
            </a:r>
            <a:r>
              <a:rPr lang="ja-JP" altLang="en-US" sz="1600" dirty="0">
                <a:solidFill>
                  <a:prstClr val="black"/>
                </a:solidFill>
                <a:latin typeface="Meiryo UI" pitchFamily="50" charset="-128"/>
                <a:ea typeface="Meiryo UI" pitchFamily="50" charset="-128"/>
                <a:cs typeface="Meiryo UI" pitchFamily="50" charset="-128"/>
              </a:rPr>
              <a:t>地方公共団体や事業者等</a:t>
            </a:r>
            <a:r>
              <a:rPr lang="ja-JP" altLang="en-US" sz="1600" dirty="0" smtClean="0">
                <a:solidFill>
                  <a:prstClr val="black"/>
                </a:solidFill>
                <a:latin typeface="Meiryo UI" pitchFamily="50" charset="-128"/>
                <a:ea typeface="Meiryo UI" pitchFamily="50" charset="-128"/>
                <a:cs typeface="Meiryo UI" pitchFamily="50" charset="-128"/>
              </a:rPr>
              <a:t>の取組</a:t>
            </a:r>
            <a:r>
              <a:rPr lang="ja-JP" altLang="en-US" sz="1600" dirty="0">
                <a:solidFill>
                  <a:prstClr val="black"/>
                </a:solidFill>
                <a:latin typeface="Meiryo UI" pitchFamily="50" charset="-128"/>
                <a:ea typeface="Meiryo UI" pitchFamily="50" charset="-128"/>
                <a:cs typeface="Meiryo UI" pitchFamily="50" charset="-128"/>
              </a:rPr>
              <a:t>を</a:t>
            </a:r>
            <a:r>
              <a:rPr lang="ja-JP" altLang="en-US" sz="1600" dirty="0" smtClean="0">
                <a:solidFill>
                  <a:prstClr val="black"/>
                </a:solidFill>
                <a:latin typeface="Meiryo UI" pitchFamily="50" charset="-128"/>
                <a:ea typeface="Meiryo UI" pitchFamily="50" charset="-128"/>
                <a:cs typeface="Meiryo UI" pitchFamily="50" charset="-128"/>
              </a:rPr>
              <a:t>促進する基盤として、本年夏頃を</a:t>
            </a:r>
            <a:endParaRPr lang="en-US" altLang="ja-JP" sz="1600" dirty="0" smtClean="0">
              <a:solidFill>
                <a:prstClr val="black"/>
              </a:solidFill>
              <a:latin typeface="Meiryo UI" pitchFamily="50" charset="-128"/>
              <a:ea typeface="Meiryo UI" pitchFamily="50" charset="-128"/>
              <a:cs typeface="Meiryo UI" pitchFamily="50" charset="-128"/>
            </a:endParaRPr>
          </a:p>
          <a:p>
            <a:pPr marL="88900"/>
            <a:r>
              <a:rPr lang="ja-JP" altLang="en-US" sz="1600" dirty="0">
                <a:solidFill>
                  <a:prstClr val="black"/>
                </a:solidFill>
                <a:latin typeface="Meiryo UI" pitchFamily="50" charset="-128"/>
                <a:ea typeface="Meiryo UI" pitchFamily="50" charset="-128"/>
                <a:cs typeface="Meiryo UI" pitchFamily="50" charset="-128"/>
              </a:rPr>
              <a:t>　</a:t>
            </a:r>
            <a:r>
              <a:rPr lang="ja-JP" altLang="en-US" sz="1600" dirty="0" smtClean="0">
                <a:solidFill>
                  <a:prstClr val="black"/>
                </a:solidFill>
                <a:latin typeface="Meiryo UI" pitchFamily="50" charset="-128"/>
                <a:ea typeface="Meiryo UI" pitchFamily="50" charset="-128"/>
                <a:cs typeface="Meiryo UI" pitchFamily="50" charset="-128"/>
              </a:rPr>
              <a:t>目途に</a:t>
            </a:r>
            <a:r>
              <a:rPr lang="ja-JP" altLang="en-US" sz="1600" b="1" u="sng" dirty="0" smtClean="0">
                <a:solidFill>
                  <a:srgbClr val="FF0000"/>
                </a:solidFill>
                <a:latin typeface="Meiryo UI" pitchFamily="50" charset="-128"/>
                <a:ea typeface="Meiryo UI" pitchFamily="50" charset="-128"/>
                <a:cs typeface="Meiryo UI" pitchFamily="50" charset="-128"/>
              </a:rPr>
              <a:t>気候変動</a:t>
            </a:r>
            <a:r>
              <a:rPr lang="ja-JP" altLang="en-US" sz="1600" b="1" u="sng" dirty="0">
                <a:solidFill>
                  <a:srgbClr val="FF0000"/>
                </a:solidFill>
                <a:latin typeface="Meiryo UI" pitchFamily="50" charset="-128"/>
                <a:ea typeface="Meiryo UI" pitchFamily="50" charset="-128"/>
                <a:cs typeface="Meiryo UI" pitchFamily="50" charset="-128"/>
              </a:rPr>
              <a:t>適応情報プラットフォーム</a:t>
            </a:r>
            <a:r>
              <a:rPr lang="ja-JP" altLang="en-US" sz="1600" b="1" u="sng" dirty="0" smtClean="0">
                <a:solidFill>
                  <a:srgbClr val="FF0000"/>
                </a:solidFill>
                <a:latin typeface="Meiryo UI" pitchFamily="50" charset="-128"/>
                <a:ea typeface="Meiryo UI" pitchFamily="50" charset="-128"/>
                <a:cs typeface="Meiryo UI" pitchFamily="50" charset="-128"/>
              </a:rPr>
              <a:t>を国立環境研究所に設立</a:t>
            </a:r>
            <a:r>
              <a:rPr lang="ja-JP" altLang="en-US" sz="1600" dirty="0" smtClean="0">
                <a:solidFill>
                  <a:prstClr val="black"/>
                </a:solidFill>
                <a:latin typeface="Meiryo UI" pitchFamily="50" charset="-128"/>
                <a:ea typeface="Meiryo UI" pitchFamily="50" charset="-128"/>
                <a:cs typeface="Meiryo UI" pitchFamily="50" charset="-128"/>
              </a:rPr>
              <a:t>。</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7" name="角丸四角形 6"/>
          <p:cNvSpPr/>
          <p:nvPr/>
        </p:nvSpPr>
        <p:spPr>
          <a:xfrm>
            <a:off x="0" y="0"/>
            <a:ext cx="9906000" cy="520700"/>
          </a:xfrm>
          <a:prstGeom prst="roundRect">
            <a:avLst>
              <a:gd name="adj" fmla="val 0"/>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気候変動の影響への適応計画</a:t>
            </a:r>
            <a:endPar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88" name="正方形/長方形 2387"/>
          <p:cNvSpPr/>
          <p:nvPr/>
        </p:nvSpPr>
        <p:spPr bwMode="auto">
          <a:xfrm>
            <a:off x="6246786" y="4230106"/>
            <a:ext cx="218413"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0" hangingPunct="0">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89" name="グループ化 133"/>
          <p:cNvGrpSpPr>
            <a:grpSpLocks/>
          </p:cNvGrpSpPr>
          <p:nvPr/>
        </p:nvGrpSpPr>
        <p:grpSpPr bwMode="auto">
          <a:xfrm>
            <a:off x="4006314" y="3397191"/>
            <a:ext cx="2426210" cy="2759075"/>
            <a:chOff x="200034" y="3600000"/>
            <a:chExt cx="2240610" cy="2760295"/>
          </a:xfrm>
        </p:grpSpPr>
        <p:sp>
          <p:nvSpPr>
            <p:cNvPr id="2421" name="円弧 2420"/>
            <p:cNvSpPr>
              <a:spLocks/>
            </p:cNvSpPr>
            <p:nvPr/>
          </p:nvSpPr>
          <p:spPr>
            <a:xfrm rot="10800000">
              <a:off x="415649" y="3600000"/>
              <a:ext cx="2024995" cy="2645944"/>
            </a:xfrm>
            <a:prstGeom prst="arc">
              <a:avLst>
                <a:gd name="adj1" fmla="val 16857964"/>
                <a:gd name="adj2" fmla="val 148260"/>
              </a:avLst>
            </a:prstGeom>
            <a:ln w="63500">
              <a:solidFill>
                <a:schemeClr val="bg1">
                  <a:lumMod val="75000"/>
                </a:schemeClr>
              </a:solidFill>
              <a:round/>
              <a:headEnd type="none" w="sm" len="sm"/>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ja-JP" altLang="en-US">
                <a:solidFill>
                  <a:prstClr val="black"/>
                </a:solidFill>
              </a:endParaRPr>
            </a:p>
          </p:txBody>
        </p:sp>
        <p:sp>
          <p:nvSpPr>
            <p:cNvPr id="2422" name="円弧 2421"/>
            <p:cNvSpPr>
              <a:spLocks/>
            </p:cNvSpPr>
            <p:nvPr/>
          </p:nvSpPr>
          <p:spPr>
            <a:xfrm rot="10800000">
              <a:off x="253650" y="3714351"/>
              <a:ext cx="2024995" cy="2645944"/>
            </a:xfrm>
            <a:prstGeom prst="arc">
              <a:avLst>
                <a:gd name="adj1" fmla="val 16627772"/>
                <a:gd name="adj2" fmla="val 209877"/>
              </a:avLst>
            </a:prstGeom>
            <a:ln w="63500">
              <a:solidFill>
                <a:schemeClr val="bg1">
                  <a:lumMod val="75000"/>
                </a:schemeClr>
              </a:solidFill>
              <a:round/>
              <a:headEnd type="triangl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ja-JP" altLang="en-US">
                <a:solidFill>
                  <a:prstClr val="black"/>
                </a:solidFill>
              </a:endParaRPr>
            </a:p>
          </p:txBody>
        </p:sp>
        <p:sp>
          <p:nvSpPr>
            <p:cNvPr id="2423" name="テキスト ボックス 42"/>
            <p:cNvSpPr txBox="1">
              <a:spLocks noChangeArrowheads="1"/>
            </p:cNvSpPr>
            <p:nvPr/>
          </p:nvSpPr>
          <p:spPr bwMode="auto">
            <a:xfrm rot="3600000">
              <a:off x="93056" y="5755539"/>
              <a:ext cx="441341" cy="22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指導</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2424" name="テキスト ボックス 59"/>
            <p:cNvSpPr txBox="1">
              <a:spLocks noChangeArrowheads="1"/>
            </p:cNvSpPr>
            <p:nvPr/>
          </p:nvSpPr>
          <p:spPr bwMode="auto">
            <a:xfrm rot="3600000">
              <a:off x="348123" y="5521538"/>
              <a:ext cx="763689" cy="22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000" dirty="0">
                  <a:solidFill>
                    <a:prstClr val="black"/>
                  </a:solidFill>
                  <a:latin typeface="Meiryo UI" pitchFamily="50" charset="-128"/>
                  <a:ea typeface="Meiryo UI" pitchFamily="50" charset="-128"/>
                  <a:cs typeface="Meiryo UI" pitchFamily="50" charset="-128"/>
                </a:rPr>
                <a:t>問い合わせ</a:t>
              </a:r>
              <a:endParaRPr lang="ja-JP" altLang="en-US" sz="900" dirty="0">
                <a:solidFill>
                  <a:prstClr val="black"/>
                </a:solidFill>
                <a:latin typeface="Meiryo UI" pitchFamily="50" charset="-128"/>
                <a:ea typeface="Meiryo UI" pitchFamily="50" charset="-128"/>
                <a:cs typeface="Meiryo UI" pitchFamily="50" charset="-128"/>
              </a:endParaRPr>
            </a:p>
          </p:txBody>
        </p:sp>
      </p:grpSp>
      <p:sp>
        <p:nvSpPr>
          <p:cNvPr id="2390" name="円弧 2389"/>
          <p:cNvSpPr>
            <a:spLocks/>
          </p:cNvSpPr>
          <p:nvPr/>
        </p:nvSpPr>
        <p:spPr bwMode="auto">
          <a:xfrm rot="10800000">
            <a:off x="6236230" y="3514051"/>
            <a:ext cx="2194087" cy="2645947"/>
          </a:xfrm>
          <a:prstGeom prst="arc">
            <a:avLst>
              <a:gd name="adj1" fmla="val 16627772"/>
              <a:gd name="adj2" fmla="val 21080491"/>
            </a:avLst>
          </a:prstGeom>
          <a:noFill/>
          <a:ln w="63500">
            <a:solidFill>
              <a:srgbClr val="C00000"/>
            </a:solidFill>
            <a:round/>
            <a:headEnd type="triangle" w="med" len="med"/>
            <a:tailEnd type="none" w="sm" len="sm"/>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ja-JP" altLang="en-US">
              <a:solidFill>
                <a:prstClr val="black"/>
              </a:solidFill>
            </a:endParaRPr>
          </a:p>
        </p:txBody>
      </p:sp>
      <p:sp>
        <p:nvSpPr>
          <p:cNvPr id="2391" name="テキスト ボックス 37"/>
          <p:cNvSpPr txBox="1">
            <a:spLocks noChangeArrowheads="1"/>
          </p:cNvSpPr>
          <p:nvPr/>
        </p:nvSpPr>
        <p:spPr bwMode="auto">
          <a:xfrm rot="18000000">
            <a:off x="6447259" y="5361268"/>
            <a:ext cx="761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000">
                <a:solidFill>
                  <a:prstClr val="black"/>
                </a:solidFill>
                <a:latin typeface="Meiryo UI" pitchFamily="50" charset="-128"/>
                <a:ea typeface="Meiryo UI" pitchFamily="50" charset="-128"/>
                <a:cs typeface="Meiryo UI" pitchFamily="50" charset="-128"/>
              </a:rPr>
              <a:t>利用・協力</a:t>
            </a:r>
          </a:p>
        </p:txBody>
      </p:sp>
      <p:sp>
        <p:nvSpPr>
          <p:cNvPr id="2392" name="テキスト ボックス 57"/>
          <p:cNvSpPr txBox="1">
            <a:spLocks noChangeArrowheads="1"/>
          </p:cNvSpPr>
          <p:nvPr/>
        </p:nvSpPr>
        <p:spPr bwMode="auto">
          <a:xfrm rot="18000000">
            <a:off x="6826658" y="5525992"/>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適応行動支援</a:t>
            </a:r>
            <a:endParaRPr lang="en-US" altLang="ja-JP" sz="1000" dirty="0">
              <a:solidFill>
                <a:prstClr val="black"/>
              </a:solidFill>
              <a:latin typeface="Meiryo UI" pitchFamily="50" charset="-128"/>
              <a:ea typeface="Meiryo UI" pitchFamily="50" charset="-128"/>
              <a:cs typeface="Meiryo UI" pitchFamily="50" charset="-128"/>
            </a:endParaRPr>
          </a:p>
          <a:p>
            <a:pPr eaLnBrk="1" hangingPunct="1"/>
            <a:r>
              <a:rPr lang="ja-JP" altLang="en-US" sz="1000" dirty="0">
                <a:solidFill>
                  <a:prstClr val="black"/>
                </a:solidFill>
                <a:latin typeface="Meiryo UI" pitchFamily="50" charset="-128"/>
                <a:ea typeface="Meiryo UI" pitchFamily="50" charset="-128"/>
                <a:cs typeface="Meiryo UI" pitchFamily="50" charset="-128"/>
              </a:rPr>
              <a:t>（情報提供）</a:t>
            </a:r>
          </a:p>
        </p:txBody>
      </p:sp>
      <p:grpSp>
        <p:nvGrpSpPr>
          <p:cNvPr id="2393" name="グループ化 129"/>
          <p:cNvGrpSpPr>
            <a:grpSpLocks/>
          </p:cNvGrpSpPr>
          <p:nvPr/>
        </p:nvGrpSpPr>
        <p:grpSpPr bwMode="auto">
          <a:xfrm>
            <a:off x="5166891" y="5739172"/>
            <a:ext cx="1005403" cy="809625"/>
            <a:chOff x="1270448" y="5942209"/>
            <a:chExt cx="928540" cy="810000"/>
          </a:xfrm>
        </p:grpSpPr>
        <p:sp>
          <p:nvSpPr>
            <p:cNvPr id="2419" name="円/楕円 2418"/>
            <p:cNvSpPr/>
            <p:nvPr/>
          </p:nvSpPr>
          <p:spPr>
            <a:xfrm>
              <a:off x="1374288" y="5942209"/>
              <a:ext cx="810000" cy="810000"/>
            </a:xfrm>
            <a:prstGeom prst="ellipse">
              <a:avLst/>
            </a:prstGeom>
            <a:solidFill>
              <a:schemeClr val="accent1">
                <a:alpha val="10000"/>
              </a:schemeClr>
            </a:solidFill>
            <a:ln w="9525">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公共団体</a:t>
              </a:r>
            </a:p>
          </p:txBody>
        </p:sp>
        <p:sp>
          <p:nvSpPr>
            <p:cNvPr id="2420" name="テキスト ボックス 40"/>
            <p:cNvSpPr txBox="1">
              <a:spLocks noChangeArrowheads="1"/>
            </p:cNvSpPr>
            <p:nvPr/>
          </p:nvSpPr>
          <p:spPr bwMode="auto">
            <a:xfrm>
              <a:off x="1270448" y="5950384"/>
              <a:ext cx="928540" cy="21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dirty="0">
                  <a:solidFill>
                    <a:prstClr val="black"/>
                  </a:solidFill>
                  <a:latin typeface="Meiryo UI" pitchFamily="50" charset="-128"/>
                  <a:ea typeface="Meiryo UI" pitchFamily="50" charset="-128"/>
                  <a:cs typeface="Meiryo UI" pitchFamily="50" charset="-128"/>
                </a:rPr>
                <a:t>地方適応計画策定</a:t>
              </a:r>
            </a:p>
          </p:txBody>
        </p:sp>
      </p:grpSp>
      <p:grpSp>
        <p:nvGrpSpPr>
          <p:cNvPr id="2394" name="グループ化 127"/>
          <p:cNvGrpSpPr>
            <a:grpSpLocks noChangeAspect="1"/>
          </p:cNvGrpSpPr>
          <p:nvPr/>
        </p:nvGrpSpPr>
        <p:grpSpPr bwMode="auto">
          <a:xfrm>
            <a:off x="6581712" y="3474521"/>
            <a:ext cx="1330270" cy="1227588"/>
            <a:chOff x="2575768" y="3691508"/>
            <a:chExt cx="1215000" cy="1215000"/>
          </a:xfrm>
        </p:grpSpPr>
        <p:sp>
          <p:nvSpPr>
            <p:cNvPr id="2417" name="円/楕円 2416"/>
            <p:cNvSpPr>
              <a:spLocks noChangeAspect="1"/>
            </p:cNvSpPr>
            <p:nvPr/>
          </p:nvSpPr>
          <p:spPr>
            <a:xfrm>
              <a:off x="2575768" y="3691508"/>
              <a:ext cx="1215000" cy="1215000"/>
            </a:xfrm>
            <a:prstGeom prst="ellipse">
              <a:avLst/>
            </a:prstGeom>
            <a:solidFill>
              <a:srgbClr val="FF9999"/>
            </a:solidFill>
            <a:ln w="9525">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適応情報</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defRPr/>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プラットフォーム</a:t>
              </a:r>
            </a:p>
          </p:txBody>
        </p:sp>
        <p:sp>
          <p:nvSpPr>
            <p:cNvPr id="2418" name="テキスト ボックス 47"/>
            <p:cNvSpPr txBox="1">
              <a:spLocks noChangeArrowheads="1"/>
            </p:cNvSpPr>
            <p:nvPr/>
          </p:nvSpPr>
          <p:spPr bwMode="auto">
            <a:xfrm>
              <a:off x="2641869" y="3763516"/>
              <a:ext cx="1105689" cy="21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dirty="0">
                  <a:solidFill>
                    <a:prstClr val="black"/>
                  </a:solidFill>
                  <a:latin typeface="Meiryo UI" pitchFamily="50" charset="-128"/>
                  <a:ea typeface="Meiryo UI" pitchFamily="50" charset="-128"/>
                  <a:cs typeface="Meiryo UI" pitchFamily="50" charset="-128"/>
                </a:rPr>
                <a:t>気候変動情報基盤形成</a:t>
              </a:r>
            </a:p>
          </p:txBody>
        </p:sp>
      </p:grpSp>
      <p:grpSp>
        <p:nvGrpSpPr>
          <p:cNvPr id="2395" name="グループ化 1"/>
          <p:cNvGrpSpPr>
            <a:grpSpLocks/>
          </p:cNvGrpSpPr>
          <p:nvPr/>
        </p:nvGrpSpPr>
        <p:grpSpPr bwMode="auto">
          <a:xfrm>
            <a:off x="3790541" y="3713098"/>
            <a:ext cx="1215396" cy="809625"/>
            <a:chOff x="1709" y="3700463"/>
            <a:chExt cx="1121323" cy="809625"/>
          </a:xfrm>
        </p:grpSpPr>
        <p:sp>
          <p:nvSpPr>
            <p:cNvPr id="2415" name="円/楕円 2414"/>
            <p:cNvSpPr/>
            <p:nvPr/>
          </p:nvSpPr>
          <p:spPr bwMode="auto">
            <a:xfrm>
              <a:off x="173284" y="3700463"/>
              <a:ext cx="810076" cy="809625"/>
            </a:xfrm>
            <a:prstGeom prst="ellipse">
              <a:avLst/>
            </a:prstGeom>
            <a:solidFill>
              <a:schemeClr val="accent1">
                <a:alpha val="10000"/>
              </a:schemeClr>
            </a:solidFill>
            <a:ln w="9525">
              <a:noFill/>
            </a:ln>
            <a:effectLst>
              <a:glow rad="1397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研究者</a:t>
              </a:r>
            </a:p>
          </p:txBody>
        </p:sp>
        <p:sp>
          <p:nvSpPr>
            <p:cNvPr id="2416" name="テキスト ボックス 49"/>
            <p:cNvSpPr txBox="1">
              <a:spLocks noChangeArrowheads="1"/>
            </p:cNvSpPr>
            <p:nvPr/>
          </p:nvSpPr>
          <p:spPr bwMode="auto">
            <a:xfrm>
              <a:off x="1709" y="3717032"/>
              <a:ext cx="11213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dirty="0">
                  <a:solidFill>
                    <a:prstClr val="black"/>
                  </a:solidFill>
                  <a:latin typeface="Meiryo UI" pitchFamily="50" charset="-128"/>
                  <a:ea typeface="Meiryo UI" pitchFamily="50" charset="-128"/>
                  <a:cs typeface="Meiryo UI" pitchFamily="50" charset="-128"/>
                </a:rPr>
                <a:t>適応に関する研究</a:t>
              </a:r>
              <a:endParaRPr lang="en-US" altLang="ja-JP" sz="800" dirty="0">
                <a:solidFill>
                  <a:prstClr val="black"/>
                </a:solidFill>
                <a:latin typeface="Meiryo UI" pitchFamily="50" charset="-128"/>
                <a:ea typeface="Meiryo UI" pitchFamily="50" charset="-128"/>
                <a:cs typeface="Meiryo UI" pitchFamily="50" charset="-128"/>
              </a:endParaRPr>
            </a:p>
            <a:p>
              <a:pPr algn="ctr" eaLnBrk="1" hangingPunct="1"/>
              <a:r>
                <a:rPr lang="ja-JP" altLang="en-US" sz="800" dirty="0">
                  <a:solidFill>
                    <a:prstClr val="black"/>
                  </a:solidFill>
                  <a:latin typeface="Meiryo UI" pitchFamily="50" charset="-128"/>
                  <a:ea typeface="Meiryo UI" pitchFamily="50" charset="-128"/>
                  <a:cs typeface="Meiryo UI" pitchFamily="50" charset="-128"/>
                </a:rPr>
                <a:t>（モデル、影響評価等）</a:t>
              </a:r>
            </a:p>
          </p:txBody>
        </p:sp>
      </p:grpSp>
      <p:grpSp>
        <p:nvGrpSpPr>
          <p:cNvPr id="2396" name="グループ化 118"/>
          <p:cNvGrpSpPr>
            <a:grpSpLocks/>
          </p:cNvGrpSpPr>
          <p:nvPr/>
        </p:nvGrpSpPr>
        <p:grpSpPr bwMode="auto">
          <a:xfrm>
            <a:off x="5225481" y="4402497"/>
            <a:ext cx="930137" cy="809625"/>
            <a:chOff x="1324800" y="4605708"/>
            <a:chExt cx="859488" cy="810000"/>
          </a:xfrm>
        </p:grpSpPr>
        <p:sp>
          <p:nvSpPr>
            <p:cNvPr id="2413" name="円/楕円 2412"/>
            <p:cNvSpPr>
              <a:spLocks noChangeAspect="1"/>
            </p:cNvSpPr>
            <p:nvPr/>
          </p:nvSpPr>
          <p:spPr>
            <a:xfrm>
              <a:off x="1374288" y="4605708"/>
              <a:ext cx="810000" cy="810000"/>
            </a:xfrm>
            <a:prstGeom prst="ellipse">
              <a:avLst/>
            </a:prstGeom>
            <a:solidFill>
              <a:srgbClr val="92D050">
                <a:alpha val="10000"/>
              </a:srgbClr>
            </a:solidFill>
            <a:ln w="9525">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a:t>
              </a:r>
            </a:p>
          </p:txBody>
        </p:sp>
        <p:sp>
          <p:nvSpPr>
            <p:cNvPr id="2414" name="テキスト ボックス 50"/>
            <p:cNvSpPr txBox="1">
              <a:spLocks noChangeArrowheads="1"/>
            </p:cNvSpPr>
            <p:nvPr/>
          </p:nvSpPr>
          <p:spPr bwMode="auto">
            <a:xfrm>
              <a:off x="1324800" y="4681508"/>
              <a:ext cx="816463" cy="21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dirty="0">
                  <a:solidFill>
                    <a:prstClr val="black"/>
                  </a:solidFill>
                  <a:latin typeface="Meiryo UI" pitchFamily="50" charset="-128"/>
                  <a:ea typeface="Meiryo UI" pitchFamily="50" charset="-128"/>
                  <a:cs typeface="Meiryo UI" pitchFamily="50" charset="-128"/>
                </a:rPr>
                <a:t>政府の適応計画</a:t>
              </a:r>
            </a:p>
          </p:txBody>
        </p:sp>
      </p:grpSp>
      <p:grpSp>
        <p:nvGrpSpPr>
          <p:cNvPr id="2397" name="グループ化 110"/>
          <p:cNvGrpSpPr>
            <a:grpSpLocks/>
          </p:cNvGrpSpPr>
          <p:nvPr/>
        </p:nvGrpSpPr>
        <p:grpSpPr bwMode="auto">
          <a:xfrm>
            <a:off x="4722544" y="4156381"/>
            <a:ext cx="822792" cy="624720"/>
            <a:chOff x="861438" y="4359995"/>
            <a:chExt cx="758391" cy="625353"/>
          </a:xfrm>
        </p:grpSpPr>
        <p:cxnSp>
          <p:nvCxnSpPr>
            <p:cNvPr id="2409" name="直線矢印コネクタ 2408"/>
            <p:cNvCxnSpPr/>
            <p:nvPr/>
          </p:nvCxnSpPr>
          <p:spPr>
            <a:xfrm rot="18000000" flipV="1">
              <a:off x="1151985" y="4625331"/>
              <a:ext cx="0" cy="269481"/>
            </a:xfrm>
            <a:prstGeom prst="straightConnector1">
              <a:avLst/>
            </a:prstGeom>
            <a:ln w="50800">
              <a:solidFill>
                <a:schemeClr val="bg1">
                  <a:lumMod val="75000"/>
                </a:schemeClr>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2410" name="直線矢印コネクタ 2409"/>
            <p:cNvCxnSpPr/>
            <p:nvPr/>
          </p:nvCxnSpPr>
          <p:spPr>
            <a:xfrm rot="18000000" flipV="1">
              <a:off x="1239170" y="4472777"/>
              <a:ext cx="0" cy="269481"/>
            </a:xfrm>
            <a:prstGeom prst="straightConnector1">
              <a:avLst/>
            </a:prstGeom>
            <a:ln w="5080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411" name="テキスト ボックス 54"/>
            <p:cNvSpPr txBox="1">
              <a:spLocks noChangeArrowheads="1"/>
            </p:cNvSpPr>
            <p:nvPr/>
          </p:nvSpPr>
          <p:spPr bwMode="auto">
            <a:xfrm rot="1800000">
              <a:off x="976806" y="4359995"/>
              <a:ext cx="643023" cy="24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研究委託</a:t>
              </a:r>
            </a:p>
          </p:txBody>
        </p:sp>
        <p:sp>
          <p:nvSpPr>
            <p:cNvPr id="2412" name="テキスト ボックス 55"/>
            <p:cNvSpPr txBox="1">
              <a:spLocks noChangeArrowheads="1"/>
            </p:cNvSpPr>
            <p:nvPr/>
          </p:nvSpPr>
          <p:spPr bwMode="auto">
            <a:xfrm rot="1800000">
              <a:off x="861438" y="4738878"/>
              <a:ext cx="406617" cy="24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成果</a:t>
              </a:r>
              <a:endParaRPr lang="ja-JP" altLang="en-US" sz="800" dirty="0">
                <a:solidFill>
                  <a:prstClr val="black"/>
                </a:solidFill>
                <a:latin typeface="Meiryo UI" pitchFamily="50" charset="-128"/>
                <a:ea typeface="Meiryo UI" pitchFamily="50" charset="-128"/>
                <a:cs typeface="Meiryo UI" pitchFamily="50" charset="-128"/>
              </a:endParaRPr>
            </a:p>
          </p:txBody>
        </p:sp>
      </p:grpSp>
      <p:grpSp>
        <p:nvGrpSpPr>
          <p:cNvPr id="2398" name="グループ化 2"/>
          <p:cNvGrpSpPr>
            <a:grpSpLocks/>
          </p:cNvGrpSpPr>
          <p:nvPr/>
        </p:nvGrpSpPr>
        <p:grpSpPr bwMode="auto">
          <a:xfrm>
            <a:off x="6060636" y="4209488"/>
            <a:ext cx="497427" cy="267625"/>
            <a:chOff x="2097702" y="4196813"/>
            <a:chExt cx="458298" cy="267188"/>
          </a:xfrm>
          <a:noFill/>
        </p:grpSpPr>
        <p:cxnSp>
          <p:nvCxnSpPr>
            <p:cNvPr id="2407" name="直線矢印コネクタ 2406"/>
            <p:cNvCxnSpPr/>
            <p:nvPr/>
          </p:nvCxnSpPr>
          <p:spPr bwMode="auto">
            <a:xfrm rot="3600000" flipV="1">
              <a:off x="2376159" y="4284159"/>
              <a:ext cx="0" cy="359683"/>
            </a:xfrm>
            <a:prstGeom prst="straightConnector1">
              <a:avLst/>
            </a:prstGeom>
            <a:grpFill/>
            <a:ln w="50800">
              <a:solidFill>
                <a:srgbClr val="C0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408" name="テキスト ボックス 58"/>
            <p:cNvSpPr txBox="1">
              <a:spLocks noChangeArrowheads="1"/>
            </p:cNvSpPr>
            <p:nvPr/>
          </p:nvSpPr>
          <p:spPr bwMode="auto">
            <a:xfrm rot="19800000">
              <a:off x="2097702" y="4196813"/>
              <a:ext cx="406444" cy="2458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連携</a:t>
              </a:r>
            </a:p>
          </p:txBody>
        </p:sp>
      </p:grpSp>
      <p:grpSp>
        <p:nvGrpSpPr>
          <p:cNvPr id="2399" name="グループ化 128"/>
          <p:cNvGrpSpPr>
            <a:grpSpLocks/>
          </p:cNvGrpSpPr>
          <p:nvPr/>
        </p:nvGrpSpPr>
        <p:grpSpPr bwMode="auto">
          <a:xfrm>
            <a:off x="4219151" y="3478148"/>
            <a:ext cx="2925366" cy="2700337"/>
            <a:chOff x="396560" y="3681445"/>
            <a:chExt cx="2700300" cy="2700000"/>
          </a:xfrm>
        </p:grpSpPr>
        <p:sp>
          <p:nvSpPr>
            <p:cNvPr id="2405" name="テキスト ボックス 51"/>
            <p:cNvSpPr txBox="1">
              <a:spLocks noChangeArrowheads="1"/>
            </p:cNvSpPr>
            <p:nvPr/>
          </p:nvSpPr>
          <p:spPr bwMode="auto">
            <a:xfrm>
              <a:off x="1468800" y="3709508"/>
              <a:ext cx="596605" cy="23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900" dirty="0">
                  <a:solidFill>
                    <a:prstClr val="black"/>
                  </a:solidFill>
                  <a:latin typeface="Meiryo UI" pitchFamily="50" charset="-128"/>
                  <a:ea typeface="Meiryo UI" pitchFamily="50" charset="-128"/>
                  <a:cs typeface="Meiryo UI" pitchFamily="50" charset="-128"/>
                </a:rPr>
                <a:t>情報共有</a:t>
              </a:r>
            </a:p>
          </p:txBody>
        </p:sp>
        <p:sp>
          <p:nvSpPr>
            <p:cNvPr id="2406" name="円弧 2405"/>
            <p:cNvSpPr>
              <a:spLocks noChangeAspect="1"/>
            </p:cNvSpPr>
            <p:nvPr/>
          </p:nvSpPr>
          <p:spPr>
            <a:xfrm rot="18900000">
              <a:off x="396560" y="3681445"/>
              <a:ext cx="2700300" cy="2700000"/>
            </a:xfrm>
            <a:prstGeom prst="arc">
              <a:avLst>
                <a:gd name="adj1" fmla="val 16853538"/>
                <a:gd name="adj2" fmla="val 21016625"/>
              </a:avLst>
            </a:prstGeom>
            <a:noFill/>
            <a:ln w="63500">
              <a:solidFill>
                <a:srgbClr val="C00000"/>
              </a:solidFill>
              <a:round/>
              <a:headEnd type="triangle" w="med" len="med"/>
              <a:tailEnd type="triangle" w="med" len="med"/>
            </a:ln>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ja-JP" altLang="en-US">
                <a:solidFill>
                  <a:prstClr val="black"/>
                </a:solidFill>
              </a:endParaRPr>
            </a:p>
          </p:txBody>
        </p:sp>
      </p:grpSp>
      <p:cxnSp>
        <p:nvCxnSpPr>
          <p:cNvPr id="2401" name="直線矢印コネクタ 2400"/>
          <p:cNvCxnSpPr/>
          <p:nvPr/>
        </p:nvCxnSpPr>
        <p:spPr bwMode="auto">
          <a:xfrm flipV="1">
            <a:off x="5615622" y="5359759"/>
            <a:ext cx="0" cy="269875"/>
          </a:xfrm>
          <a:prstGeom prst="straightConnector1">
            <a:avLst/>
          </a:prstGeom>
          <a:ln w="50800">
            <a:solidFill>
              <a:schemeClr val="bg1">
                <a:lumMod val="7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402" name="直線矢印コネクタ 2401"/>
          <p:cNvCxnSpPr/>
          <p:nvPr/>
        </p:nvCxnSpPr>
        <p:spPr bwMode="auto">
          <a:xfrm flipV="1">
            <a:off x="5797920" y="5359759"/>
            <a:ext cx="0" cy="269875"/>
          </a:xfrm>
          <a:prstGeom prst="straightConnector1">
            <a:avLst/>
          </a:prstGeom>
          <a:ln w="50800">
            <a:solidFill>
              <a:schemeClr val="bg1">
                <a:lumMod val="75000"/>
              </a:schemeClr>
            </a:solidFill>
            <a:headEnd type="triangle"/>
            <a:tailEnd type="none" w="med" len="med"/>
          </a:ln>
        </p:spPr>
        <p:style>
          <a:lnRef idx="1">
            <a:schemeClr val="accent1"/>
          </a:lnRef>
          <a:fillRef idx="0">
            <a:schemeClr val="accent1"/>
          </a:fillRef>
          <a:effectRef idx="0">
            <a:schemeClr val="accent1"/>
          </a:effectRef>
          <a:fontRef idx="minor">
            <a:schemeClr val="tx1"/>
          </a:fontRef>
        </p:style>
      </p:cxnSp>
      <p:sp>
        <p:nvSpPr>
          <p:cNvPr id="2403" name="テキスト ボックス 75"/>
          <p:cNvSpPr txBox="1">
            <a:spLocks noChangeArrowheads="1"/>
          </p:cNvSpPr>
          <p:nvPr/>
        </p:nvSpPr>
        <p:spPr bwMode="auto">
          <a:xfrm>
            <a:off x="4924777" y="5330759"/>
            <a:ext cx="750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900" dirty="0">
                <a:solidFill>
                  <a:prstClr val="black"/>
                </a:solidFill>
                <a:latin typeface="Meiryo UI" pitchFamily="50" charset="-128"/>
                <a:ea typeface="Meiryo UI" pitchFamily="50" charset="-128"/>
                <a:cs typeface="Meiryo UI" pitchFamily="50" charset="-128"/>
              </a:rPr>
              <a:t>ノウハウの</a:t>
            </a:r>
            <a:endParaRPr lang="en-US" altLang="ja-JP" sz="900" dirty="0">
              <a:solidFill>
                <a:prstClr val="black"/>
              </a:solidFill>
              <a:latin typeface="Meiryo UI" pitchFamily="50" charset="-128"/>
              <a:ea typeface="Meiryo UI" pitchFamily="50" charset="-128"/>
              <a:cs typeface="Meiryo UI" pitchFamily="50" charset="-128"/>
            </a:endParaRPr>
          </a:p>
          <a:p>
            <a:pPr algn="ctr" eaLnBrk="1" hangingPunct="1"/>
            <a:r>
              <a:rPr lang="ja-JP" altLang="en-US" sz="900" dirty="0">
                <a:solidFill>
                  <a:prstClr val="black"/>
                </a:solidFill>
                <a:latin typeface="Meiryo UI" pitchFamily="50" charset="-128"/>
                <a:ea typeface="Meiryo UI" pitchFamily="50" charset="-128"/>
                <a:cs typeface="Meiryo UI" pitchFamily="50" charset="-128"/>
              </a:rPr>
              <a:t>フィードバック</a:t>
            </a:r>
          </a:p>
        </p:txBody>
      </p:sp>
      <p:sp>
        <p:nvSpPr>
          <p:cNvPr id="2404" name="円弧 2403"/>
          <p:cNvSpPr>
            <a:spLocks/>
          </p:cNvSpPr>
          <p:nvPr/>
        </p:nvSpPr>
        <p:spPr bwMode="auto">
          <a:xfrm rot="10800000">
            <a:off x="6548152" y="3410029"/>
            <a:ext cx="2194087" cy="2645947"/>
          </a:xfrm>
          <a:prstGeom prst="arc">
            <a:avLst>
              <a:gd name="adj1" fmla="val 16857964"/>
              <a:gd name="adj2" fmla="val 21077341"/>
            </a:avLst>
          </a:prstGeom>
          <a:noFill/>
          <a:ln w="63500">
            <a:solidFill>
              <a:srgbClr val="C00000"/>
            </a:solidFill>
            <a:round/>
            <a:headEnd type="none" w="sm" len="sm"/>
            <a:tailEnd type="triangle" w="med" len="med"/>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ja-JP" altLang="en-US">
              <a:solidFill>
                <a:prstClr val="black"/>
              </a:solidFill>
            </a:endParaRPr>
          </a:p>
        </p:txBody>
      </p:sp>
      <p:grpSp>
        <p:nvGrpSpPr>
          <p:cNvPr id="2425" name="グループ化 2064"/>
          <p:cNvGrpSpPr>
            <a:grpSpLocks/>
          </p:cNvGrpSpPr>
          <p:nvPr/>
        </p:nvGrpSpPr>
        <p:grpSpPr bwMode="auto">
          <a:xfrm>
            <a:off x="7878878" y="3681520"/>
            <a:ext cx="1018227" cy="692267"/>
            <a:chOff x="5428106" y="3657890"/>
            <a:chExt cx="1293536" cy="692366"/>
          </a:xfrm>
        </p:grpSpPr>
        <p:cxnSp>
          <p:nvCxnSpPr>
            <p:cNvPr id="2426" name="直線矢印コネクタ 2425"/>
            <p:cNvCxnSpPr/>
            <p:nvPr/>
          </p:nvCxnSpPr>
          <p:spPr bwMode="auto">
            <a:xfrm rot="5400000" flipV="1">
              <a:off x="6082023" y="3528266"/>
              <a:ext cx="0" cy="795902"/>
            </a:xfrm>
            <a:prstGeom prst="straightConnector1">
              <a:avLst/>
            </a:prstGeom>
            <a:ln w="50800">
              <a:solidFill>
                <a:srgbClr val="C00000"/>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2427" name="直線矢印コネクタ 2426"/>
            <p:cNvCxnSpPr/>
            <p:nvPr/>
          </p:nvCxnSpPr>
          <p:spPr bwMode="auto">
            <a:xfrm rot="5400000" flipV="1">
              <a:off x="6082023" y="3685450"/>
              <a:ext cx="0" cy="795902"/>
            </a:xfrm>
            <a:prstGeom prst="straightConnector1">
              <a:avLst/>
            </a:prstGeom>
            <a:ln w="508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2428" name="テキスト ボックス 78"/>
            <p:cNvSpPr txBox="1">
              <a:spLocks noChangeArrowheads="1"/>
            </p:cNvSpPr>
            <p:nvPr/>
          </p:nvSpPr>
          <p:spPr bwMode="auto">
            <a:xfrm>
              <a:off x="5606727" y="3657890"/>
              <a:ext cx="1018619" cy="24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1000" dirty="0">
                  <a:solidFill>
                    <a:prstClr val="black"/>
                  </a:solidFill>
                  <a:latin typeface="Meiryo UI" pitchFamily="50" charset="-128"/>
                  <a:ea typeface="Meiryo UI" pitchFamily="50" charset="-128"/>
                  <a:cs typeface="Meiryo UI" pitchFamily="50" charset="-128"/>
                </a:rPr>
                <a:t>知見の共有</a:t>
              </a:r>
            </a:p>
          </p:txBody>
        </p:sp>
        <p:sp>
          <p:nvSpPr>
            <p:cNvPr id="2429" name="テキスト ボックス 78"/>
            <p:cNvSpPr txBox="1">
              <a:spLocks noChangeArrowheads="1"/>
            </p:cNvSpPr>
            <p:nvPr/>
          </p:nvSpPr>
          <p:spPr bwMode="auto">
            <a:xfrm>
              <a:off x="5428106" y="4104000"/>
              <a:ext cx="1293536" cy="24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1000" dirty="0">
                  <a:solidFill>
                    <a:prstClr val="black"/>
                  </a:solidFill>
                  <a:latin typeface="Meiryo UI" pitchFamily="50" charset="-128"/>
                  <a:ea typeface="Meiryo UI" pitchFamily="50" charset="-128"/>
                  <a:cs typeface="Meiryo UI" pitchFamily="50" charset="-128"/>
                </a:rPr>
                <a:t>情報提供・助言</a:t>
              </a:r>
            </a:p>
          </p:txBody>
        </p:sp>
      </p:grpSp>
      <p:grpSp>
        <p:nvGrpSpPr>
          <p:cNvPr id="2430" name="グループ化 2066"/>
          <p:cNvGrpSpPr>
            <a:grpSpLocks/>
          </p:cNvGrpSpPr>
          <p:nvPr/>
        </p:nvGrpSpPr>
        <p:grpSpPr bwMode="auto">
          <a:xfrm>
            <a:off x="8837732" y="3613208"/>
            <a:ext cx="1055097" cy="819142"/>
            <a:chOff x="6562977" y="3600000"/>
            <a:chExt cx="1132491" cy="893585"/>
          </a:xfrm>
        </p:grpSpPr>
        <p:sp>
          <p:nvSpPr>
            <p:cNvPr id="2431" name="円/楕円 2430"/>
            <p:cNvSpPr/>
            <p:nvPr/>
          </p:nvSpPr>
          <p:spPr bwMode="auto">
            <a:xfrm>
              <a:off x="6638314" y="3600000"/>
              <a:ext cx="893875" cy="893585"/>
            </a:xfrm>
            <a:prstGeom prst="ellipse">
              <a:avLst/>
            </a:prstGeom>
            <a:solidFill>
              <a:schemeClr val="accent1">
                <a:alpha val="10000"/>
              </a:schemeClr>
            </a:solidFill>
            <a:ln w="9525">
              <a:noFill/>
            </a:ln>
            <a:effectLst>
              <a:glow rad="1397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p>
          </p:txBody>
        </p:sp>
        <p:sp>
          <p:nvSpPr>
            <p:cNvPr id="2432" name="テキスト ボックス 60"/>
            <p:cNvSpPr txBox="1">
              <a:spLocks noChangeArrowheads="1"/>
            </p:cNvSpPr>
            <p:nvPr/>
          </p:nvSpPr>
          <p:spPr bwMode="auto">
            <a:xfrm>
              <a:off x="6562977" y="4176000"/>
              <a:ext cx="1132491" cy="26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r>
                <a:rPr lang="ja-JP" altLang="en-US" sz="1000" dirty="0">
                  <a:solidFill>
                    <a:prstClr val="black"/>
                  </a:solidFill>
                  <a:latin typeface="メイリオ" pitchFamily="50" charset="-128"/>
                  <a:ea typeface="Meiryo UI" pitchFamily="50" charset="-128"/>
                  <a:cs typeface="Meiryo UI" pitchFamily="50" charset="-128"/>
                </a:rPr>
                <a:t>（特に途上国）</a:t>
              </a:r>
            </a:p>
          </p:txBody>
        </p:sp>
      </p:grpSp>
      <p:cxnSp>
        <p:nvCxnSpPr>
          <p:cNvPr id="2434" name="直線矢印コネクタ 2433"/>
          <p:cNvCxnSpPr/>
          <p:nvPr/>
        </p:nvCxnSpPr>
        <p:spPr bwMode="auto">
          <a:xfrm rot="5400000" flipV="1">
            <a:off x="7753588" y="3454965"/>
            <a:ext cx="0" cy="2779712"/>
          </a:xfrm>
          <a:prstGeom prst="straightConnector1">
            <a:avLst/>
          </a:prstGeom>
          <a:ln w="50800">
            <a:solidFill>
              <a:schemeClr val="bg1">
                <a:lumMod val="75000"/>
              </a:schemeClr>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2435" name="直線矢印コネクタ 2434"/>
          <p:cNvCxnSpPr/>
          <p:nvPr/>
        </p:nvCxnSpPr>
        <p:spPr bwMode="auto">
          <a:xfrm flipV="1">
            <a:off x="9113282" y="4502346"/>
            <a:ext cx="233362" cy="358775"/>
          </a:xfrm>
          <a:prstGeom prst="straightConnector1">
            <a:avLst/>
          </a:prstGeom>
          <a:ln w="50800">
            <a:solidFill>
              <a:schemeClr val="bg1">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436" name="テキスト ボックス 2435"/>
          <p:cNvSpPr txBox="1"/>
          <p:nvPr/>
        </p:nvSpPr>
        <p:spPr bwMode="auto">
          <a:xfrm>
            <a:off x="7605525" y="4869585"/>
            <a:ext cx="2098651" cy="307777"/>
          </a:xfrm>
          <a:prstGeom prst="rect">
            <a:avLst/>
          </a:prstGeom>
          <a:noFill/>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defRPr/>
            </a:pP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途上国支援、国際規格化</a:t>
            </a:r>
          </a:p>
        </p:txBody>
      </p:sp>
      <p:sp>
        <p:nvSpPr>
          <p:cNvPr id="2439" name="テキスト ボックス 75"/>
          <p:cNvSpPr txBox="1">
            <a:spLocks noChangeArrowheads="1"/>
          </p:cNvSpPr>
          <p:nvPr/>
        </p:nvSpPr>
        <p:spPr bwMode="auto">
          <a:xfrm>
            <a:off x="5774283" y="5281888"/>
            <a:ext cx="9813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400" b="1" dirty="0">
                <a:solidFill>
                  <a:srgbClr val="FF0000"/>
                </a:solidFill>
                <a:latin typeface="Meiryo UI" pitchFamily="50" charset="-128"/>
                <a:ea typeface="Meiryo UI" pitchFamily="50" charset="-128"/>
                <a:cs typeface="Meiryo UI" pitchFamily="50" charset="-128"/>
              </a:rPr>
              <a:t>モデル事業</a:t>
            </a:r>
            <a:endParaRPr lang="en-US" altLang="ja-JP" sz="1400" b="1" dirty="0">
              <a:solidFill>
                <a:srgbClr val="FF0000"/>
              </a:solidFill>
              <a:latin typeface="Meiryo UI" pitchFamily="50" charset="-128"/>
              <a:ea typeface="Meiryo UI" pitchFamily="50" charset="-128"/>
              <a:cs typeface="Meiryo UI" pitchFamily="50" charset="-128"/>
            </a:endParaRPr>
          </a:p>
        </p:txBody>
      </p:sp>
      <p:sp>
        <p:nvSpPr>
          <p:cNvPr id="2478" name="正方形/長方形 2477"/>
          <p:cNvSpPr/>
          <p:nvPr/>
        </p:nvSpPr>
        <p:spPr>
          <a:xfrm>
            <a:off x="3967536" y="2994579"/>
            <a:ext cx="5773921" cy="338554"/>
          </a:xfrm>
          <a:prstGeom prst="rect">
            <a:avLst/>
          </a:prstGeom>
        </p:spPr>
        <p:txBody>
          <a:bodyPr wrap="square">
            <a:spAutoFit/>
          </a:bodyPr>
          <a:lstStyle/>
          <a:p>
            <a:pPr eaLnBrk="0" fontAlgn="auto" hangingPunct="0">
              <a:spcBef>
                <a:spcPts val="0"/>
              </a:spcBef>
              <a:spcAft>
                <a:spcPts val="0"/>
              </a:spcAft>
              <a:defRPr/>
            </a:pP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適応の推進体制を強化し、適応計画を着実に実施。</a:t>
            </a:r>
            <a:endParaRPr lang="en-US" altLang="ja-JP"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bwMode="auto">
          <a:xfrm>
            <a:off x="38477" y="2780928"/>
            <a:ext cx="3663665" cy="3918005"/>
          </a:xfrm>
          <a:prstGeom prst="roundRect">
            <a:avLst>
              <a:gd name="adj" fmla="val 5166"/>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bwMode="auto">
          <a:xfrm>
            <a:off x="28951" y="3482424"/>
            <a:ext cx="3682873" cy="738664"/>
          </a:xfrm>
          <a:prstGeom prst="rect">
            <a:avLst/>
          </a:prstGeom>
          <a:noFill/>
        </p:spPr>
        <p:txBody>
          <a:bodyPr wrap="square">
            <a:spAutoFit/>
          </a:bodyPr>
          <a:lstStyle/>
          <a:p>
            <a:pPr marL="144000" indent="-457200" eaLnBrk="0" fontAlgn="auto" hangingPunct="0">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■気候変動影響の</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被害</a:t>
            </a:r>
            <a:r>
              <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最小化</a:t>
            </a:r>
            <a:r>
              <a:rPr lang="en-US" altLang="ja-JP"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回避</a:t>
            </a:r>
            <a:r>
              <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し、迅速に回復できる、安全・安心で持続可能な</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社会の構築</a:t>
            </a:r>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9"/>
          <p:cNvSpPr txBox="1">
            <a:spLocks noChangeArrowheads="1"/>
          </p:cNvSpPr>
          <p:nvPr/>
        </p:nvSpPr>
        <p:spPr bwMode="auto">
          <a:xfrm>
            <a:off x="24696" y="5733681"/>
            <a:ext cx="36871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2875" indent="-457200"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世紀末までの長期的な展望を意識しつつ、</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今後おおむね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年間における基本的方向を示す。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■反復的なリスクマネジメントを行う。</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bwMode="auto">
          <a:xfrm>
            <a:off x="20630" y="4132818"/>
            <a:ext cx="3691183" cy="1600438"/>
          </a:xfrm>
          <a:prstGeom prst="rect">
            <a:avLst/>
          </a:prstGeom>
          <a:noFill/>
        </p:spPr>
        <p:txBody>
          <a:bodyPr wrap="square">
            <a:spAutoFit/>
          </a:bodyPr>
          <a:lstStyle/>
          <a:p>
            <a:pPr eaLnBrk="0" fontAlgn="auto" hangingPunct="0">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■基本戦略</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6000" indent="-457200" eaLnBrk="0" fontAlgn="auto" hangingPunct="0">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（１）政府施策への適応の組み込み</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6000" indent="-457200" eaLnBrk="0" fontAlgn="auto" hangingPunct="0">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（２）科学的知見の充実</a:t>
            </a:r>
          </a:p>
          <a:p>
            <a:pPr marL="216000" indent="-457200" eaLnBrk="0" fontAlgn="auto" hangingPunct="0">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（３）気候リスク情報等の共有と提供</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を通じた理解</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と協力の促進</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6000" indent="-457200" eaLnBrk="0" fontAlgn="auto" hangingPunct="0">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（４）地域での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適応</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6000" indent="-457200" eaLnBrk="0" fontAlgn="auto" hangingPunct="0">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（５）国際協力・</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貢献</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下矢印 69"/>
          <p:cNvSpPr/>
          <p:nvPr/>
        </p:nvSpPr>
        <p:spPr>
          <a:xfrm rot="16200000">
            <a:off x="3491056" y="3191404"/>
            <a:ext cx="648072" cy="403608"/>
          </a:xfrm>
          <a:prstGeom prst="downArrow">
            <a:avLst>
              <a:gd name="adj1" fmla="val 50000"/>
              <a:gd name="adj2" fmla="val 3971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144463" y="2852936"/>
            <a:ext cx="3353890" cy="523220"/>
          </a:xfrm>
          <a:prstGeom prst="rect">
            <a:avLst/>
          </a:prstGeom>
          <a:solidFill>
            <a:srgbClr val="00B050"/>
          </a:solidFill>
          <a:ln>
            <a:solidFill>
              <a:srgbClr val="00B050"/>
            </a:solidFill>
          </a:ln>
        </p:spPr>
        <p:txBody>
          <a:bodyPr wrap="square">
            <a:spAutoFit/>
          </a:bodyPr>
          <a:lstStyle/>
          <a:p>
            <a:pPr algn="ctr" eaLnBrk="0" fontAlgn="auto" hangingPunct="0">
              <a:spcBef>
                <a:spcPts val="0"/>
              </a:spcBef>
              <a:spcAft>
                <a:spcPts val="0"/>
              </a:spcAft>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気候変動の影響への適応計画　</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auto" hangingPunct="0">
              <a:spcBef>
                <a:spcPts val="0"/>
              </a:spcBef>
              <a:spcAft>
                <a:spcPts val="0"/>
              </a:spcAft>
              <a:defRPr/>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日閣議決定）</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スライド番号プレースホルダー 3"/>
          <p:cNvSpPr>
            <a:spLocks noGrp="1"/>
          </p:cNvSpPr>
          <p:nvPr>
            <p:ph type="sldNum" sz="quarter" idx="12"/>
          </p:nvPr>
        </p:nvSpPr>
        <p:spPr>
          <a:xfrm>
            <a:off x="7580106" y="6520684"/>
            <a:ext cx="2311400" cy="365125"/>
          </a:xfrm>
        </p:spPr>
        <p:txBody>
          <a:bodyPr/>
          <a:lstStyle/>
          <a:p>
            <a:fld id="{CC5CAD7A-E04C-47B2-81EE-546146B795F5}" type="slidenum">
              <a:rPr lang="ja-JP" altLang="en-US" sz="1400" smtClean="0">
                <a:solidFill>
                  <a:prstClr val="black">
                    <a:tint val="75000"/>
                  </a:prstClr>
                </a:solidFill>
              </a:rPr>
              <a:pPr/>
              <a:t>31</a:t>
            </a:fld>
            <a:endParaRPr lang="ja-JP" altLang="en-US" sz="1400" dirty="0">
              <a:solidFill>
                <a:prstClr val="black">
                  <a:tint val="75000"/>
                </a:prstClr>
              </a:solidFill>
            </a:endParaRPr>
          </a:p>
        </p:txBody>
      </p:sp>
    </p:spTree>
    <p:extLst>
      <p:ext uri="{BB962C8B-B14F-4D97-AF65-F5344CB8AC3E}">
        <p14:creationId xmlns:p14="http://schemas.microsoft.com/office/powerpoint/2010/main" val="2521104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70512" y="2082337"/>
            <a:ext cx="9783865" cy="2413467"/>
          </a:xfrm>
          <a:prstGeom prst="roundRect">
            <a:avLst>
              <a:gd name="adj" fmla="val 3511"/>
            </a:avLst>
          </a:prstGeom>
          <a:solidFill>
            <a:schemeClr val="accent5">
              <a:lumMod val="20000"/>
              <a:lumOff val="80000"/>
            </a:schemeClr>
          </a:solidFill>
          <a:ln w="25400">
            <a:solidFill>
              <a:srgbClr val="00B0F0"/>
            </a:solidFill>
            <a:prstDash val="solid"/>
          </a:ln>
        </p:spPr>
        <p:txBody>
          <a:bodyPr wrap="square" rtlCol="0">
            <a:noAutofit/>
          </a:bodyPr>
          <a:lstStyle/>
          <a:p>
            <a:pPr eaLnBrk="0" fontAlgn="auto" hangingPunct="0">
              <a:spcBef>
                <a:spcPts val="0"/>
              </a:spcBef>
              <a:spcAft>
                <a:spcPts val="0"/>
              </a:spcAft>
            </a:pPr>
            <a:endParaRPr lang="ja-JP" altLang="en-US" sz="2000" dirty="0">
              <a:solidFill>
                <a:prstClr val="black"/>
              </a:solidFill>
              <a:latin typeface="Calibri"/>
              <a:ea typeface="ＭＳ Ｐゴシック"/>
              <a:cs typeface="メイリオ" pitchFamily="50" charset="-128"/>
            </a:endParaRPr>
          </a:p>
        </p:txBody>
      </p:sp>
      <p:sp>
        <p:nvSpPr>
          <p:cNvPr id="6" name="正方形/長方形 5"/>
          <p:cNvSpPr/>
          <p:nvPr/>
        </p:nvSpPr>
        <p:spPr>
          <a:xfrm>
            <a:off x="56164" y="584200"/>
            <a:ext cx="9783865" cy="1326158"/>
          </a:xfrm>
          <a:prstGeom prst="rect">
            <a:avLst/>
          </a:prstGeom>
          <a:noFill/>
          <a:ln w="57150">
            <a:solidFill>
              <a:srgbClr val="0033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0" y="0"/>
            <a:ext cx="9906000" cy="520700"/>
          </a:xfrm>
          <a:prstGeom prst="roundRect">
            <a:avLst>
              <a:gd name="adj" fmla="val 0"/>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en-US" altLang="ja-JP"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気候変動の実態把握</a:t>
            </a:r>
            <a:endPar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2" descr="D:\Documents and Settings\URITA01\マイ ドキュメント\GOSAT\FY27\GOSAT HP\GOS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713" y="2637291"/>
            <a:ext cx="2103469" cy="1441103"/>
          </a:xfrm>
          <a:prstGeom prst="rect">
            <a:avLst/>
          </a:prstGeom>
          <a:noFill/>
          <a:extLst>
            <a:ext uri="{909E8E84-426E-40DD-AFC4-6F175D3DCCD1}">
              <a14:hiddenFill xmlns:a14="http://schemas.microsoft.com/office/drawing/2010/main">
                <a:solidFill>
                  <a:srgbClr val="FFFFFF"/>
                </a:solidFill>
              </a14:hiddenFill>
            </a:ext>
          </a:extLst>
        </p:spPr>
      </p:pic>
      <p:sp>
        <p:nvSpPr>
          <p:cNvPr id="19" name="スライド番号プレースホルダー 2"/>
          <p:cNvSpPr>
            <a:spLocks noGrp="1"/>
          </p:cNvSpPr>
          <p:nvPr>
            <p:ph type="sldNum" sz="quarter" idx="12"/>
          </p:nvPr>
        </p:nvSpPr>
        <p:spPr>
          <a:xfrm>
            <a:off x="9014983" y="8360465"/>
            <a:ext cx="2311400" cy="365125"/>
          </a:xfrm>
        </p:spPr>
        <p:txBody>
          <a:bodyPr/>
          <a:lstStyle/>
          <a:p>
            <a:fld id="{D2D8002D-B5B0-4BAC-B1F6-782DDCCE6D9C}" type="slidenum">
              <a:rPr lang="ja-JP" altLang="en-US" smtClean="0">
                <a:solidFill>
                  <a:prstClr val="black">
                    <a:tint val="75000"/>
                  </a:prstClr>
                </a:solidFill>
              </a:rPr>
              <a:pPr/>
              <a:t>32</a:t>
            </a:fld>
            <a:endParaRPr lang="ja-JP" altLang="en-US">
              <a:solidFill>
                <a:prstClr val="black">
                  <a:tint val="75000"/>
                </a:prstClr>
              </a:solidFill>
            </a:endParaRPr>
          </a:p>
        </p:txBody>
      </p:sp>
      <p:sp>
        <p:nvSpPr>
          <p:cNvPr id="58" name="角丸四角形 57"/>
          <p:cNvSpPr/>
          <p:nvPr/>
        </p:nvSpPr>
        <p:spPr>
          <a:xfrm>
            <a:off x="75190" y="4546979"/>
            <a:ext cx="9789537" cy="2298699"/>
          </a:xfrm>
          <a:prstGeom prst="roundRect">
            <a:avLst>
              <a:gd name="adj" fmla="val 3699"/>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auto" hangingPunct="0">
              <a:spcBef>
                <a:spcPts val="0"/>
              </a:spcBef>
              <a:spcAft>
                <a:spcPts val="0"/>
              </a:spcAft>
            </a:pPr>
            <a:endParaRPr lang="ja-JP" altLang="en-US">
              <a:solidFill>
                <a:prstClr val="white"/>
              </a:solidFill>
            </a:endParaRPr>
          </a:p>
        </p:txBody>
      </p:sp>
      <p:sp>
        <p:nvSpPr>
          <p:cNvPr id="60" name="正方形/長方形 59"/>
          <p:cNvSpPr/>
          <p:nvPr/>
        </p:nvSpPr>
        <p:spPr>
          <a:xfrm>
            <a:off x="61429" y="4556130"/>
            <a:ext cx="3236784" cy="338554"/>
          </a:xfrm>
          <a:prstGeom prst="rect">
            <a:avLst/>
          </a:prstGeom>
          <a:solidFill>
            <a:srgbClr val="00B050"/>
          </a:solidFill>
          <a:ln>
            <a:solidFill>
              <a:srgbClr val="00B050"/>
            </a:solidFill>
          </a:ln>
        </p:spPr>
        <p:txBody>
          <a:bodyPr wrap="none">
            <a:spAutoFit/>
          </a:bodyPr>
          <a:lstStyle/>
          <a:p>
            <a:pPr eaLnBrk="0" hangingPunct="0"/>
            <a:r>
              <a:rPr lang="ja-JP" altLang="en-US" sz="1600" b="1" dirty="0">
                <a:solidFill>
                  <a:prstClr val="white"/>
                </a:solidFill>
                <a:latin typeface="Meiryo UI" pitchFamily="50" charset="-128"/>
                <a:ea typeface="Meiryo UI" pitchFamily="50" charset="-128"/>
                <a:cs typeface="Meiryo UI" pitchFamily="50" charset="-128"/>
              </a:rPr>
              <a:t>気候変動</a:t>
            </a:r>
            <a:r>
              <a:rPr lang="ja-JP" altLang="en-US" sz="1600" b="1" dirty="0" smtClean="0">
                <a:solidFill>
                  <a:prstClr val="white"/>
                </a:solidFill>
                <a:latin typeface="Meiryo UI" pitchFamily="50" charset="-128"/>
                <a:ea typeface="Meiryo UI" pitchFamily="50" charset="-128"/>
                <a:cs typeface="Meiryo UI" pitchFamily="50" charset="-128"/>
              </a:rPr>
              <a:t>の影響・被害の監視・把握</a:t>
            </a:r>
            <a:endParaRPr lang="en-US" altLang="ja-JP" sz="1600" b="1" dirty="0" smtClean="0">
              <a:solidFill>
                <a:prstClr val="white"/>
              </a:solidFill>
              <a:latin typeface="Meiryo UI" pitchFamily="50" charset="-128"/>
              <a:ea typeface="Meiryo UI" pitchFamily="50" charset="-128"/>
              <a:cs typeface="Meiryo UI" pitchFamily="50" charset="-128"/>
            </a:endParaRPr>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51" t="7900" r="3292" b="13211"/>
          <a:stretch/>
        </p:blipFill>
        <p:spPr bwMode="auto">
          <a:xfrm>
            <a:off x="5833534" y="2540000"/>
            <a:ext cx="3949482" cy="1903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p:cNvSpPr/>
          <p:nvPr/>
        </p:nvSpPr>
        <p:spPr>
          <a:xfrm>
            <a:off x="75189" y="2082334"/>
            <a:ext cx="3707683" cy="338554"/>
          </a:xfrm>
          <a:prstGeom prst="rect">
            <a:avLst/>
          </a:prstGeom>
          <a:solidFill>
            <a:srgbClr val="00B0F0"/>
          </a:solidFill>
          <a:ln>
            <a:noFill/>
          </a:ln>
        </p:spPr>
        <p:txBody>
          <a:bodyPr wrap="square">
            <a:spAutoFit/>
          </a:bodyPr>
          <a:lstStyle/>
          <a:p>
            <a:pPr eaLnBrk="0" hangingPunct="0"/>
            <a:r>
              <a:rPr lang="en-US" altLang="ja-JP" sz="1600" b="1" dirty="0" smtClean="0">
                <a:solidFill>
                  <a:prstClr val="white"/>
                </a:solidFill>
                <a:latin typeface="Meiryo UI" pitchFamily="50" charset="-128"/>
                <a:ea typeface="Meiryo UI" pitchFamily="50" charset="-128"/>
                <a:cs typeface="Meiryo UI" pitchFamily="50" charset="-128"/>
              </a:rPr>
              <a:t>GOSAT</a:t>
            </a:r>
            <a:r>
              <a:rPr lang="ja-JP" altLang="en-US" sz="1600" b="1" dirty="0" smtClean="0">
                <a:solidFill>
                  <a:prstClr val="white"/>
                </a:solidFill>
                <a:latin typeface="Meiryo UI" pitchFamily="50" charset="-128"/>
                <a:ea typeface="Meiryo UI" pitchFamily="50" charset="-128"/>
                <a:cs typeface="Meiryo UI" pitchFamily="50" charset="-128"/>
              </a:rPr>
              <a:t>を用いた温室効果ガスの監視</a:t>
            </a:r>
            <a:endParaRPr lang="ja-JP" altLang="en-US" sz="1600" b="1" dirty="0">
              <a:solidFill>
                <a:prstClr val="white"/>
              </a:solidFill>
            </a:endParaRPr>
          </a:p>
        </p:txBody>
      </p:sp>
      <p:sp>
        <p:nvSpPr>
          <p:cNvPr id="10" name="角丸四角形吹き出し 9"/>
          <p:cNvSpPr/>
          <p:nvPr/>
        </p:nvSpPr>
        <p:spPr>
          <a:xfrm>
            <a:off x="5903745" y="2395867"/>
            <a:ext cx="3827898" cy="338827"/>
          </a:xfrm>
          <a:prstGeom prst="wedgeRoundRectCallout">
            <a:avLst>
              <a:gd name="adj1" fmla="val -14933"/>
              <a:gd name="adj2" fmla="val 126803"/>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人為起源メタン濃度が高い地域を</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a:t>
            </a:r>
            <a:endParaRPr lang="ja-JP" altLang="en-US" sz="1600" dirty="0">
              <a:solidFill>
                <a:prstClr val="black"/>
              </a:solidFill>
            </a:endParaRPr>
          </a:p>
        </p:txBody>
      </p:sp>
      <p:sp>
        <p:nvSpPr>
          <p:cNvPr id="43" name="スライド番号プレースホルダー 3"/>
          <p:cNvSpPr txBox="1">
            <a:spLocks/>
          </p:cNvSpPr>
          <p:nvPr/>
        </p:nvSpPr>
        <p:spPr>
          <a:xfrm>
            <a:off x="7580106" y="6549428"/>
            <a:ext cx="23114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fld id="{CC5CAD7A-E04C-47B2-81EE-546146B795F5}" type="slidenum">
              <a:rPr lang="ja-JP" altLang="en-US" sz="1400" smtClean="0">
                <a:solidFill>
                  <a:prstClr val="black">
                    <a:tint val="75000"/>
                  </a:prstClr>
                </a:solidFill>
              </a:rPr>
              <a:pPr/>
              <a:t>32</a:t>
            </a:fld>
            <a:endParaRPr lang="ja-JP" altLang="en-US" sz="1400" dirty="0">
              <a:solidFill>
                <a:prstClr val="black">
                  <a:tint val="75000"/>
                </a:prstClr>
              </a:solidFill>
            </a:endParaRPr>
          </a:p>
        </p:txBody>
      </p:sp>
      <p:pic>
        <p:nvPicPr>
          <p:cNvPr id="4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7134"/>
          <a:stretch/>
        </p:blipFill>
        <p:spPr bwMode="auto">
          <a:xfrm>
            <a:off x="2444883" y="2400300"/>
            <a:ext cx="3338696" cy="204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右矢印 7"/>
          <p:cNvSpPr/>
          <p:nvPr/>
        </p:nvSpPr>
        <p:spPr>
          <a:xfrm rot="20395201">
            <a:off x="4089933" y="3590626"/>
            <a:ext cx="995011" cy="1538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ja-JP" altLang="en-US">
              <a:solidFill>
                <a:prstClr val="white"/>
              </a:solidFill>
            </a:endParaRPr>
          </a:p>
        </p:txBody>
      </p:sp>
      <p:grpSp>
        <p:nvGrpSpPr>
          <p:cNvPr id="9" name="グループ化 8"/>
          <p:cNvGrpSpPr/>
          <p:nvPr/>
        </p:nvGrpSpPr>
        <p:grpSpPr>
          <a:xfrm>
            <a:off x="3420481" y="3831580"/>
            <a:ext cx="2504985" cy="504056"/>
            <a:chOff x="1063567" y="4327550"/>
            <a:chExt cx="2968844" cy="678073"/>
          </a:xfrm>
        </p:grpSpPr>
        <p:sp>
          <p:nvSpPr>
            <p:cNvPr id="4" name="爆発 1 3"/>
            <p:cNvSpPr/>
            <p:nvPr/>
          </p:nvSpPr>
          <p:spPr>
            <a:xfrm>
              <a:off x="1063567" y="4327550"/>
              <a:ext cx="2968844" cy="678073"/>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ja-JP" altLang="en-US" sz="1400" b="1" dirty="0">
                <a:solidFill>
                  <a:prstClr val="black"/>
                </a:solidFill>
              </a:endParaRPr>
            </a:p>
          </p:txBody>
        </p:sp>
        <p:sp>
          <p:nvSpPr>
            <p:cNvPr id="5" name="正方形/長方形 4"/>
            <p:cNvSpPr/>
            <p:nvPr/>
          </p:nvSpPr>
          <p:spPr>
            <a:xfrm>
              <a:off x="1601176" y="4407166"/>
              <a:ext cx="1860474" cy="455434"/>
            </a:xfrm>
            <a:prstGeom prst="rect">
              <a:avLst/>
            </a:prstGeom>
          </p:spPr>
          <p:txBody>
            <a:bodyPr wrap="none">
              <a:spAutoFit/>
            </a:bodyPr>
            <a:lstStyle/>
            <a:p>
              <a:pPr algn="ctr" eaLnBrk="0" hangingPunct="0"/>
              <a:r>
                <a:rPr lang="en-US" altLang="ja-JP" sz="1600" b="1" dirty="0" smtClean="0">
                  <a:solidFill>
                    <a:prstClr val="black"/>
                  </a:solidFill>
                </a:rPr>
                <a:t>CO2</a:t>
              </a:r>
              <a:r>
                <a:rPr lang="ja-JP" altLang="en-US" sz="1600" b="1" dirty="0">
                  <a:solidFill>
                    <a:prstClr val="black"/>
                  </a:solidFill>
                </a:rPr>
                <a:t>濃度が増加</a:t>
              </a:r>
            </a:p>
          </p:txBody>
        </p:sp>
      </p:gr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617" y="2438101"/>
            <a:ext cx="2479074" cy="46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角丸四角形 31"/>
          <p:cNvSpPr/>
          <p:nvPr/>
        </p:nvSpPr>
        <p:spPr>
          <a:xfrm>
            <a:off x="-80829" y="4775943"/>
            <a:ext cx="7125656" cy="2132856"/>
          </a:xfrm>
          <a:prstGeom prst="roundRect">
            <a:avLst>
              <a:gd name="adj" fmla="val 12819"/>
            </a:avLst>
          </a:prstGeom>
          <a:noFill/>
          <a:ln>
            <a:noFill/>
          </a:ln>
        </p:spPr>
        <p:style>
          <a:lnRef idx="2">
            <a:schemeClr val="accent6"/>
          </a:lnRef>
          <a:fillRef idx="1">
            <a:schemeClr val="lt1"/>
          </a:fillRef>
          <a:effectRef idx="0">
            <a:schemeClr val="accent6"/>
          </a:effectRef>
          <a:fontRef idx="minor">
            <a:schemeClr val="dk1"/>
          </a:fontRef>
        </p:style>
        <p:txBody>
          <a:bodyPr/>
          <a:lstStyle/>
          <a:p>
            <a:pPr eaLnBrk="0" fontAlgn="auto" hangingPunct="0">
              <a:spcBef>
                <a:spcPts val="0"/>
              </a:spcBef>
              <a:spcAft>
                <a:spcPts val="0"/>
              </a:spcAft>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＜我が国における気候変動＞</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auto" hangingPunct="0">
              <a:spcBef>
                <a:spcPts val="0"/>
              </a:spcBef>
              <a:spcAft>
                <a:spcPts val="0"/>
              </a:spcAft>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■年平均気温</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auto" hangingPunct="0">
              <a:spcBef>
                <a:spcPts val="0"/>
              </a:spcBef>
              <a:spcAft>
                <a:spcPts val="0"/>
              </a:spcAft>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あたり</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1.14</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上昇している。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auto" hangingPunct="0">
              <a:spcBef>
                <a:spcPts val="0"/>
              </a:spcBef>
              <a:spcAft>
                <a:spcPts val="0"/>
              </a:spcAft>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将来予測</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世紀末と比較した、</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世紀末の将来予測</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eaLnBrk="0" fontAlgn="auto" hangingPunct="0">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厳しい温暖化対策をとった場合：</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auto" hangingPunct="0">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温室効果ガスの排出量が非常に多い場合：　約</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eaLnBrk="0" fontAlgn="auto" hangingPunct="0">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降水量</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auto" hangingPunct="0">
              <a:spcBef>
                <a:spcPts val="0"/>
              </a:spcBef>
              <a:spcAft>
                <a:spcPts val="0"/>
              </a:spcAft>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大雨の日、雨の降らない日ともに増加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auto" hangingPunct="0">
              <a:spcBef>
                <a:spcPts val="0"/>
              </a:spcBef>
              <a:spcAft>
                <a:spcPts val="0"/>
              </a:spcAft>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将来予測</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今後も、大雨の頻度、激しさ、雨量の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増加、無降水</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日数が増加と予測。</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4"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8930" y="4773013"/>
            <a:ext cx="1526355" cy="9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1"/>
          <p:cNvSpPr txBox="1">
            <a:spLocks noChangeArrowheads="1"/>
          </p:cNvSpPr>
          <p:nvPr/>
        </p:nvSpPr>
        <p:spPr bwMode="auto">
          <a:xfrm>
            <a:off x="5265035" y="5748305"/>
            <a:ext cx="1581944" cy="41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823" tIns="9312" rIns="77823" bIns="9312"/>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洪水</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被害の</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写真提供：</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国交省）</a:t>
            </a:r>
            <a:endPar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7" name="図 36"/>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90702" y="4773013"/>
            <a:ext cx="1462057" cy="9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テキスト ボックス 128"/>
          <p:cNvSpPr txBox="1">
            <a:spLocks noChangeArrowheads="1"/>
          </p:cNvSpPr>
          <p:nvPr/>
        </p:nvSpPr>
        <p:spPr bwMode="auto">
          <a:xfrm>
            <a:off x="7444314" y="5509063"/>
            <a:ext cx="8386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r>
              <a:rPr lang="ja-JP" altLang="en-US" sz="1000" b="1" dirty="0">
                <a:solidFill>
                  <a:prstClr val="white"/>
                </a:solidFill>
                <a:latin typeface="メイリオ" pitchFamily="50" charset="-128"/>
                <a:ea typeface="Meiryo UI" pitchFamily="50" charset="-128"/>
                <a:cs typeface="Meiryo UI" pitchFamily="50" charset="-128"/>
              </a:rPr>
              <a:t>白く濁った米</a:t>
            </a:r>
          </a:p>
        </p:txBody>
      </p:sp>
      <p:sp>
        <p:nvSpPr>
          <p:cNvPr id="49" name="テキスト ボックス 129"/>
          <p:cNvSpPr txBox="1">
            <a:spLocks noChangeArrowheads="1"/>
          </p:cNvSpPr>
          <p:nvPr/>
        </p:nvSpPr>
        <p:spPr bwMode="auto">
          <a:xfrm>
            <a:off x="6854490" y="5528780"/>
            <a:ext cx="631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r>
              <a:rPr lang="ja-JP" altLang="en-US" sz="800" b="1" dirty="0">
                <a:solidFill>
                  <a:prstClr val="white"/>
                </a:solidFill>
                <a:latin typeface="メイリオ" pitchFamily="50" charset="-128"/>
                <a:ea typeface="Meiryo UI" pitchFamily="50" charset="-128"/>
                <a:cs typeface="Meiryo UI" pitchFamily="50" charset="-128"/>
              </a:rPr>
              <a:t>ふつうの米</a:t>
            </a:r>
          </a:p>
        </p:txBody>
      </p:sp>
      <p:sp>
        <p:nvSpPr>
          <p:cNvPr id="50" name="テキスト ボックス 130"/>
          <p:cNvSpPr txBox="1">
            <a:spLocks noChangeArrowheads="1"/>
          </p:cNvSpPr>
          <p:nvPr/>
        </p:nvSpPr>
        <p:spPr bwMode="auto">
          <a:xfrm>
            <a:off x="7543695" y="4819381"/>
            <a:ext cx="4796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r>
              <a:rPr lang="ja-JP" altLang="en-US" sz="800" b="1" dirty="0">
                <a:solidFill>
                  <a:prstClr val="white"/>
                </a:solidFill>
                <a:latin typeface="メイリオ" pitchFamily="50" charset="-128"/>
                <a:ea typeface="Meiryo UI" pitchFamily="50" charset="-128"/>
                <a:cs typeface="Meiryo UI" pitchFamily="50" charset="-128"/>
              </a:rPr>
              <a:t>高温で</a:t>
            </a:r>
          </a:p>
        </p:txBody>
      </p:sp>
      <p:sp>
        <p:nvSpPr>
          <p:cNvPr id="51" name="テキスト ボックス 131"/>
          <p:cNvSpPr txBox="1">
            <a:spLocks noChangeArrowheads="1"/>
          </p:cNvSpPr>
          <p:nvPr/>
        </p:nvSpPr>
        <p:spPr bwMode="auto">
          <a:xfrm>
            <a:off x="6808933" y="5765194"/>
            <a:ext cx="1739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1200" dirty="0" smtClean="0">
                <a:solidFill>
                  <a:prstClr val="black"/>
                </a:solidFill>
                <a:latin typeface="メイリオ" pitchFamily="50" charset="-128"/>
                <a:ea typeface="Meiryo UI" pitchFamily="50" charset="-128"/>
                <a:cs typeface="Meiryo UI" pitchFamily="50" charset="-128"/>
              </a:rPr>
              <a:t>高温による</a:t>
            </a:r>
            <a:r>
              <a:rPr lang="ja-JP" altLang="en-US" sz="1200" dirty="0">
                <a:solidFill>
                  <a:prstClr val="black"/>
                </a:solidFill>
                <a:latin typeface="メイリオ" pitchFamily="50" charset="-128"/>
                <a:ea typeface="Meiryo UI" pitchFamily="50" charset="-128"/>
                <a:cs typeface="Meiryo UI" pitchFamily="50" charset="-128"/>
              </a:rPr>
              <a:t>米</a:t>
            </a:r>
            <a:r>
              <a:rPr lang="ja-JP" altLang="en-US" sz="1200" dirty="0" smtClean="0">
                <a:solidFill>
                  <a:prstClr val="black"/>
                </a:solidFill>
                <a:latin typeface="メイリオ" pitchFamily="50" charset="-128"/>
                <a:ea typeface="Meiryo UI" pitchFamily="50" charset="-128"/>
                <a:cs typeface="Meiryo UI" pitchFamily="50" charset="-128"/>
              </a:rPr>
              <a:t>の品質低下</a:t>
            </a:r>
            <a:endParaRPr lang="en-US" altLang="ja-JP" sz="1200" dirty="0">
              <a:solidFill>
                <a:prstClr val="black"/>
              </a:solidFill>
              <a:latin typeface="メイリオ" pitchFamily="50" charset="-128"/>
              <a:ea typeface="Meiryo UI" pitchFamily="50" charset="-128"/>
              <a:cs typeface="Meiryo UI" pitchFamily="50" charset="-128"/>
            </a:endParaRPr>
          </a:p>
          <a:p>
            <a:pPr algn="ctr" eaLnBrk="1" hangingPunct="1"/>
            <a:r>
              <a:rPr lang="ja-JP" altLang="en-US" sz="800" dirty="0">
                <a:solidFill>
                  <a:prstClr val="black"/>
                </a:solidFill>
                <a:latin typeface="メイリオ" pitchFamily="50" charset="-128"/>
                <a:ea typeface="Meiryo UI" pitchFamily="50" charset="-128"/>
                <a:cs typeface="Meiryo UI" pitchFamily="50" charset="-128"/>
              </a:rPr>
              <a:t>写真提供：農業環境技術研究所</a:t>
            </a:r>
          </a:p>
        </p:txBody>
      </p:sp>
      <p:pic>
        <p:nvPicPr>
          <p:cNvPr id="52" name="図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2241" y="4788231"/>
            <a:ext cx="1447788" cy="94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テキスト ボックス 80"/>
          <p:cNvSpPr txBox="1">
            <a:spLocks noChangeArrowheads="1"/>
          </p:cNvSpPr>
          <p:nvPr/>
        </p:nvSpPr>
        <p:spPr bwMode="auto">
          <a:xfrm>
            <a:off x="8495767" y="5733635"/>
            <a:ext cx="1449993" cy="41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82" tIns="47891" rIns="95782" bIns="47891">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サンゴ</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白化</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写真提供：環境省）</a:t>
            </a:r>
          </a:p>
        </p:txBody>
      </p:sp>
      <p:sp>
        <p:nvSpPr>
          <p:cNvPr id="4098" name="テキスト ボックス 10"/>
          <p:cNvSpPr txBox="1">
            <a:spLocks noChangeArrowheads="1"/>
          </p:cNvSpPr>
          <p:nvPr/>
        </p:nvSpPr>
        <p:spPr bwMode="auto">
          <a:xfrm>
            <a:off x="-44094" y="692696"/>
            <a:ext cx="9895063"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177800" indent="-139700">
              <a:spcAft>
                <a:spcPts val="600"/>
              </a:spcAft>
              <a:buFont typeface="Wingdings" panose="05000000000000000000" pitchFamily="2" charset="2"/>
              <a:buChar char="l"/>
            </a:pPr>
            <a:r>
              <a:rPr lang="ja-JP" altLang="en-US" sz="1600" b="1" u="sng" dirty="0" smtClean="0">
                <a:solidFill>
                  <a:srgbClr val="FF0000"/>
                </a:solidFill>
                <a:latin typeface="Meiryo UI" pitchFamily="50" charset="-128"/>
                <a:ea typeface="Meiryo UI" pitchFamily="50" charset="-128"/>
                <a:cs typeface="Meiryo UI" pitchFamily="50" charset="-128"/>
              </a:rPr>
              <a:t>気候変動の実態把握</a:t>
            </a:r>
            <a:r>
              <a:rPr lang="ja-JP" altLang="en-US" sz="1600" dirty="0" smtClean="0">
                <a:solidFill>
                  <a:prstClr val="black"/>
                </a:solidFill>
                <a:latin typeface="Meiryo UI" pitchFamily="50" charset="-128"/>
                <a:ea typeface="Meiryo UI" pitchFamily="50" charset="-128"/>
                <a:cs typeface="Meiryo UI" pitchFamily="50" charset="-128"/>
              </a:rPr>
              <a:t>を継続し、気候変動による</a:t>
            </a:r>
            <a:r>
              <a:rPr lang="ja-JP" altLang="en-US" sz="1600" b="1" u="sng" dirty="0" smtClean="0">
                <a:solidFill>
                  <a:srgbClr val="FF0000"/>
                </a:solidFill>
                <a:latin typeface="Meiryo UI" pitchFamily="50" charset="-128"/>
                <a:ea typeface="Meiryo UI" pitchFamily="50" charset="-128"/>
                <a:cs typeface="Meiryo UI" pitchFamily="50" charset="-128"/>
              </a:rPr>
              <a:t>危機を周知</a:t>
            </a:r>
            <a:r>
              <a:rPr lang="ja-JP" altLang="en-US" sz="1600" dirty="0" smtClean="0">
                <a:solidFill>
                  <a:prstClr val="black"/>
                </a:solidFill>
                <a:latin typeface="Meiryo UI" pitchFamily="50" charset="-128"/>
                <a:ea typeface="Meiryo UI" pitchFamily="50" charset="-128"/>
                <a:cs typeface="Meiryo UI" pitchFamily="50" charset="-128"/>
              </a:rPr>
              <a:t>するとともに</a:t>
            </a:r>
            <a:r>
              <a:rPr lang="ja-JP" altLang="en-US" sz="1600" b="1" u="sng" dirty="0" smtClean="0">
                <a:solidFill>
                  <a:srgbClr val="FF0000"/>
                </a:solidFill>
                <a:latin typeface="Meiryo UI" pitchFamily="50" charset="-128"/>
                <a:ea typeface="Meiryo UI" pitchFamily="50" charset="-128"/>
                <a:cs typeface="Meiryo UI" pitchFamily="50" charset="-128"/>
              </a:rPr>
              <a:t>対策立案の基盤</a:t>
            </a:r>
            <a:r>
              <a:rPr lang="ja-JP" altLang="en-US" sz="1600" dirty="0" smtClean="0">
                <a:solidFill>
                  <a:prstClr val="black"/>
                </a:solidFill>
                <a:latin typeface="Meiryo UI" pitchFamily="50" charset="-128"/>
                <a:ea typeface="Meiryo UI" pitchFamily="50" charset="-128"/>
                <a:cs typeface="Meiryo UI" pitchFamily="50" charset="-128"/>
              </a:rPr>
              <a:t>とする。</a:t>
            </a:r>
            <a:endParaRPr lang="en-US" altLang="ja-JP" sz="1600" dirty="0" smtClean="0">
              <a:solidFill>
                <a:prstClr val="black"/>
              </a:solidFill>
              <a:latin typeface="Meiryo UI" pitchFamily="50" charset="-128"/>
              <a:ea typeface="Meiryo UI" pitchFamily="50" charset="-128"/>
              <a:cs typeface="Meiryo UI" pitchFamily="50" charset="-128"/>
            </a:endParaRPr>
          </a:p>
          <a:p>
            <a:pPr marL="355600" indent="-177800">
              <a:buFont typeface="Wingdings" panose="05000000000000000000" pitchFamily="2" charset="2"/>
              <a:buChar char="Ø"/>
              <a:tabLst>
                <a:tab pos="8953500" algn="l"/>
              </a:tabLst>
            </a:pPr>
            <a:r>
              <a:rPr lang="ja-JP" altLang="en-US" sz="1600" dirty="0" smtClean="0">
                <a:solidFill>
                  <a:prstClr val="black"/>
                </a:solidFill>
                <a:latin typeface="Meiryo UI" pitchFamily="50" charset="-128"/>
                <a:ea typeface="Meiryo UI" pitchFamily="50" charset="-128"/>
                <a:cs typeface="Meiryo UI" pitchFamily="50" charset="-128"/>
              </a:rPr>
              <a:t>世界</a:t>
            </a:r>
            <a:r>
              <a:rPr lang="ja-JP" altLang="en-US" sz="1600" dirty="0">
                <a:solidFill>
                  <a:prstClr val="black"/>
                </a:solidFill>
                <a:latin typeface="Meiryo UI" pitchFamily="50" charset="-128"/>
                <a:ea typeface="Meiryo UI" pitchFamily="50" charset="-128"/>
                <a:cs typeface="Meiryo UI" pitchFamily="50" charset="-128"/>
              </a:rPr>
              <a:t>初の温室効果ガス観測専用の衛星</a:t>
            </a:r>
            <a:r>
              <a:rPr lang="ja-JP" altLang="en-US" sz="1600" b="1" u="sng" dirty="0">
                <a:solidFill>
                  <a:srgbClr val="FF0000"/>
                </a:solidFill>
                <a:latin typeface="Meiryo UI" pitchFamily="50" charset="-128"/>
                <a:ea typeface="Meiryo UI" pitchFamily="50" charset="-128"/>
                <a:cs typeface="Meiryo UI" pitchFamily="50" charset="-128"/>
              </a:rPr>
              <a:t>「いぶき」（</a:t>
            </a:r>
            <a:r>
              <a:rPr lang="en-US" altLang="ja-JP" sz="1600" b="1" u="sng" dirty="0">
                <a:solidFill>
                  <a:srgbClr val="FF0000"/>
                </a:solidFill>
                <a:latin typeface="Meiryo UI" pitchFamily="50" charset="-128"/>
                <a:ea typeface="Meiryo UI" pitchFamily="50" charset="-128"/>
                <a:cs typeface="Meiryo UI" pitchFamily="50" charset="-128"/>
              </a:rPr>
              <a:t>GOSAT</a:t>
            </a:r>
            <a:r>
              <a:rPr lang="ja-JP" altLang="en-US" sz="1600" b="1" u="sng" dirty="0" smtClean="0">
                <a:solidFill>
                  <a:srgbClr val="FF0000"/>
                </a:solidFill>
                <a:latin typeface="Meiryo UI" pitchFamily="50" charset="-128"/>
                <a:ea typeface="Meiryo UI" pitchFamily="50" charset="-128"/>
                <a:cs typeface="Meiryo UI" pitchFamily="50" charset="-128"/>
              </a:rPr>
              <a:t>）</a:t>
            </a:r>
            <a:r>
              <a:rPr lang="ja-JP" altLang="en-US" sz="1600" dirty="0" smtClean="0">
                <a:solidFill>
                  <a:prstClr val="black"/>
                </a:solidFill>
                <a:latin typeface="Meiryo UI" pitchFamily="50" charset="-128"/>
                <a:ea typeface="Meiryo UI" pitchFamily="50" charset="-128"/>
                <a:cs typeface="Meiryo UI" pitchFamily="50" charset="-128"/>
              </a:rPr>
              <a:t>を用い、全大気</a:t>
            </a:r>
            <a:r>
              <a:rPr lang="ja-JP" altLang="en-US" sz="1600" dirty="0">
                <a:solidFill>
                  <a:prstClr val="black"/>
                </a:solidFill>
                <a:latin typeface="Meiryo UI" pitchFamily="50" charset="-128"/>
                <a:ea typeface="Meiryo UI" pitchFamily="50" charset="-128"/>
                <a:cs typeface="Meiryo UI" pitchFamily="50" charset="-128"/>
              </a:rPr>
              <a:t>二酸化炭素濃度</a:t>
            </a:r>
            <a:r>
              <a:rPr lang="ja-JP" altLang="en-US" sz="1600" dirty="0" smtClean="0">
                <a:solidFill>
                  <a:prstClr val="black"/>
                </a:solidFill>
                <a:latin typeface="Meiryo UI" pitchFamily="50" charset="-128"/>
                <a:ea typeface="Meiryo UI" pitchFamily="50" charset="-128"/>
                <a:cs typeface="Meiryo UI" pitchFamily="50" charset="-128"/>
              </a:rPr>
              <a:t>の      </a:t>
            </a:r>
            <a:r>
              <a:rPr lang="ja-JP" altLang="en-US" sz="1600" b="1" u="sng" dirty="0" smtClean="0">
                <a:solidFill>
                  <a:srgbClr val="FF0000"/>
                </a:solidFill>
                <a:latin typeface="Meiryo UI" pitchFamily="50" charset="-128"/>
                <a:ea typeface="Meiryo UI" pitchFamily="50" charset="-128"/>
                <a:cs typeface="Meiryo UI" pitchFamily="50" charset="-128"/>
              </a:rPr>
              <a:t>月別</a:t>
            </a:r>
            <a:r>
              <a:rPr lang="ja-JP" altLang="en-US" sz="1600" b="1" u="sng" dirty="0">
                <a:solidFill>
                  <a:srgbClr val="FF0000"/>
                </a:solidFill>
                <a:latin typeface="Meiryo UI" pitchFamily="50" charset="-128"/>
                <a:ea typeface="Meiryo UI" pitchFamily="50" charset="-128"/>
                <a:cs typeface="Meiryo UI" pitchFamily="50" charset="-128"/>
              </a:rPr>
              <a:t>速報値を毎月</a:t>
            </a:r>
            <a:r>
              <a:rPr lang="ja-JP" altLang="en-US" sz="1600" b="1" u="sng" dirty="0" smtClean="0">
                <a:solidFill>
                  <a:srgbClr val="FF0000"/>
                </a:solidFill>
                <a:latin typeface="Meiryo UI" pitchFamily="50" charset="-128"/>
                <a:ea typeface="Meiryo UI" pitchFamily="50" charset="-128"/>
                <a:cs typeface="Meiryo UI" pitchFamily="50" charset="-128"/>
              </a:rPr>
              <a:t>公表</a:t>
            </a:r>
            <a:r>
              <a:rPr lang="ja-JP" altLang="en-US" sz="1600" dirty="0">
                <a:solidFill>
                  <a:prstClr val="black"/>
                </a:solidFill>
                <a:latin typeface="Meiryo UI" pitchFamily="50" charset="-128"/>
                <a:ea typeface="Meiryo UI" pitchFamily="50" charset="-128"/>
                <a:cs typeface="Meiryo UI" pitchFamily="50" charset="-128"/>
              </a:rPr>
              <a:t>する</a:t>
            </a:r>
            <a:r>
              <a:rPr lang="ja-JP" altLang="en-US" sz="1600" dirty="0" smtClean="0">
                <a:solidFill>
                  <a:prstClr val="black"/>
                </a:solidFill>
                <a:latin typeface="Meiryo UI" pitchFamily="50" charset="-128"/>
                <a:ea typeface="Meiryo UI" pitchFamily="50" charset="-128"/>
                <a:cs typeface="Meiryo UI" pitchFamily="50" charset="-128"/>
              </a:rPr>
              <a:t>。性能向上を図り、</a:t>
            </a:r>
            <a:r>
              <a:rPr lang="en-US" altLang="ja-JP" sz="1600" b="1" u="sng" dirty="0" smtClean="0">
                <a:solidFill>
                  <a:srgbClr val="FF0000"/>
                </a:solidFill>
                <a:latin typeface="Meiryo UI" pitchFamily="50" charset="-128"/>
                <a:ea typeface="Meiryo UI" pitchFamily="50" charset="-128"/>
                <a:cs typeface="Meiryo UI" pitchFamily="50" charset="-128"/>
              </a:rPr>
              <a:t>2017</a:t>
            </a:r>
            <a:r>
              <a:rPr lang="ja-JP" altLang="en-US" sz="1600" b="1" u="sng" dirty="0">
                <a:solidFill>
                  <a:srgbClr val="FF0000"/>
                </a:solidFill>
                <a:latin typeface="Meiryo UI" pitchFamily="50" charset="-128"/>
                <a:ea typeface="Meiryo UI" pitchFamily="50" charset="-128"/>
                <a:cs typeface="Meiryo UI" pitchFamily="50" charset="-128"/>
              </a:rPr>
              <a:t>年度を目途に新たに</a:t>
            </a:r>
            <a:r>
              <a:rPr lang="en-US" altLang="ja-JP" sz="1600" b="1" u="sng" dirty="0">
                <a:solidFill>
                  <a:srgbClr val="FF0000"/>
                </a:solidFill>
                <a:latin typeface="Meiryo UI" pitchFamily="50" charset="-128"/>
                <a:ea typeface="Meiryo UI" pitchFamily="50" charset="-128"/>
                <a:cs typeface="Meiryo UI" pitchFamily="50" charset="-128"/>
              </a:rPr>
              <a:t>GOSAT</a:t>
            </a:r>
            <a:r>
              <a:rPr lang="ja-JP" altLang="en-US" sz="1600" b="1" u="sng" dirty="0">
                <a:solidFill>
                  <a:srgbClr val="FF0000"/>
                </a:solidFill>
                <a:latin typeface="Meiryo UI" pitchFamily="50" charset="-128"/>
                <a:ea typeface="Meiryo UI" pitchFamily="50" charset="-128"/>
                <a:cs typeface="Meiryo UI" pitchFamily="50" charset="-128"/>
              </a:rPr>
              <a:t>後継機を</a:t>
            </a:r>
            <a:r>
              <a:rPr lang="ja-JP" altLang="en-US" sz="1600" b="1" u="sng" dirty="0" smtClean="0">
                <a:solidFill>
                  <a:srgbClr val="FF0000"/>
                </a:solidFill>
                <a:latin typeface="Meiryo UI" pitchFamily="50" charset="-128"/>
                <a:ea typeface="Meiryo UI" pitchFamily="50" charset="-128"/>
                <a:cs typeface="Meiryo UI" pitchFamily="50" charset="-128"/>
              </a:rPr>
              <a:t>打ち上げ</a:t>
            </a:r>
            <a:r>
              <a:rPr lang="ja-JP" altLang="en-US" sz="1600" dirty="0" smtClean="0">
                <a:solidFill>
                  <a:prstClr val="black"/>
                </a:solidFill>
                <a:latin typeface="Meiryo UI" pitchFamily="50" charset="-128"/>
                <a:ea typeface="Meiryo UI" pitchFamily="50" charset="-128"/>
                <a:cs typeface="Meiryo UI" pitchFamily="50" charset="-128"/>
              </a:rPr>
              <a:t>。</a:t>
            </a:r>
            <a:endParaRPr lang="en-US" altLang="ja-JP" sz="1600" dirty="0" smtClean="0">
              <a:solidFill>
                <a:prstClr val="black"/>
              </a:solidFill>
              <a:latin typeface="Meiryo UI" pitchFamily="50" charset="-128"/>
              <a:ea typeface="Meiryo UI" pitchFamily="50" charset="-128"/>
              <a:cs typeface="Meiryo UI" pitchFamily="50" charset="-128"/>
            </a:endParaRPr>
          </a:p>
          <a:p>
            <a:pPr marL="355600" indent="-177800">
              <a:buFont typeface="Wingdings" panose="05000000000000000000" pitchFamily="2" charset="2"/>
              <a:buChar char="Ø"/>
            </a:pPr>
            <a:r>
              <a:rPr lang="ja-JP" altLang="en-US" sz="1600" dirty="0">
                <a:solidFill>
                  <a:prstClr val="black"/>
                </a:solidFill>
                <a:latin typeface="Meiryo UI" pitchFamily="50" charset="-128"/>
                <a:ea typeface="Meiryo UI" pitchFamily="50" charset="-128"/>
                <a:cs typeface="Meiryo UI" pitchFamily="50" charset="-128"/>
              </a:rPr>
              <a:t>気候変動の影響・被害の監視・把握を行い</a:t>
            </a:r>
            <a:r>
              <a:rPr lang="ja-JP" altLang="en-US" sz="1600" dirty="0" smtClean="0">
                <a:solidFill>
                  <a:prstClr val="black"/>
                </a:solidFill>
                <a:latin typeface="Meiryo UI" pitchFamily="50" charset="-128"/>
                <a:ea typeface="Meiryo UI" pitchFamily="50" charset="-128"/>
                <a:cs typeface="Meiryo UI" pitchFamily="50" charset="-128"/>
              </a:rPr>
              <a:t>、包括的</a:t>
            </a:r>
            <a:r>
              <a:rPr lang="ja-JP" altLang="en-US" sz="1600" dirty="0">
                <a:solidFill>
                  <a:prstClr val="black"/>
                </a:solidFill>
                <a:latin typeface="Meiryo UI" pitchFamily="50" charset="-128"/>
                <a:ea typeface="Meiryo UI" pitchFamily="50" charset="-128"/>
                <a:cs typeface="Meiryo UI" pitchFamily="50" charset="-128"/>
              </a:rPr>
              <a:t>な</a:t>
            </a:r>
            <a:r>
              <a:rPr lang="ja-JP" altLang="en-US" sz="1600" b="1" u="sng" dirty="0">
                <a:solidFill>
                  <a:srgbClr val="FF0000"/>
                </a:solidFill>
                <a:latin typeface="Meiryo UI" pitchFamily="50" charset="-128"/>
                <a:ea typeface="Meiryo UI" pitchFamily="50" charset="-128"/>
                <a:cs typeface="Meiryo UI" pitchFamily="50" charset="-128"/>
              </a:rPr>
              <a:t>気候変動影響評価</a:t>
            </a:r>
            <a:r>
              <a:rPr lang="ja-JP" altLang="en-US" sz="1600" dirty="0" smtClean="0">
                <a:solidFill>
                  <a:prstClr val="black"/>
                </a:solidFill>
                <a:latin typeface="Meiryo UI" pitchFamily="50" charset="-128"/>
                <a:ea typeface="Meiryo UI" pitchFamily="50" charset="-128"/>
                <a:cs typeface="Meiryo UI" pitchFamily="50" charset="-128"/>
              </a:rPr>
              <a:t>を定期的に実施。</a:t>
            </a:r>
            <a:endParaRPr lang="en-US" altLang="ja-JP" sz="16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85834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28984" y="836712"/>
            <a:ext cx="4680000" cy="2880000"/>
          </a:xfrm>
          <a:prstGeom prst="rect">
            <a:avLst/>
          </a:prstGeom>
        </p:spPr>
        <p:style>
          <a:lnRef idx="1">
            <a:schemeClr val="accent2"/>
          </a:lnRef>
          <a:fillRef idx="2">
            <a:schemeClr val="accent2"/>
          </a:fillRef>
          <a:effectRef idx="1">
            <a:schemeClr val="accent2"/>
          </a:effectRef>
          <a:fontRef idx="minor">
            <a:schemeClr val="dk1"/>
          </a:fontRef>
        </p:style>
        <p:txBody>
          <a:bodyPr lIns="36000" rIns="36000" anchor="ctr"/>
          <a:lstStyle/>
          <a:p>
            <a:pPr fontAlgn="auto">
              <a:spcBef>
                <a:spcPts val="0"/>
              </a:spcBef>
              <a:spcAft>
                <a:spcPts val="0"/>
              </a:spcAft>
              <a:defRPr/>
            </a:pPr>
            <a:r>
              <a:rPr lang="en-US" altLang="ja-JP" sz="2000" b="1" u="sng" dirty="0" smtClean="0">
                <a:latin typeface="Meiryo UI" panose="020B0604030504040204" pitchFamily="50" charset="-128"/>
                <a:ea typeface="Meiryo UI" panose="020B0604030504040204" pitchFamily="50" charset="-128"/>
                <a:cs typeface="Meiryo UI" panose="020B0604030504040204" pitchFamily="50" charset="-128"/>
              </a:rPr>
              <a:t>EU</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dirty="0" smtClean="0">
                <a:latin typeface="Meiryo UI" panose="020B0604030504040204" pitchFamily="50" charset="-128"/>
                <a:ea typeface="Meiryo UI" panose="020B0604030504040204" pitchFamily="50" charset="-128"/>
                <a:cs typeface="Meiryo UI" panose="020B0604030504040204" pitchFamily="50" charset="-128"/>
              </a:rPr>
              <a:t>1990</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年比</a:t>
            </a:r>
            <a:r>
              <a:rPr lang="en-US" altLang="ja-JP" sz="2000" b="1" u="sng" dirty="0" smtClean="0"/>
              <a:t>80</a:t>
            </a:r>
            <a:r>
              <a:rPr lang="ja-JP" altLang="ja-JP" sz="2000" b="1" u="sng" dirty="0"/>
              <a:t>～</a:t>
            </a:r>
            <a:r>
              <a:rPr lang="en-US" altLang="ja-JP" sz="2000" b="1" u="sng" dirty="0"/>
              <a:t>95</a:t>
            </a:r>
            <a:r>
              <a:rPr lang="ja-JP" altLang="ja-JP" sz="2000" b="1" u="sng" dirty="0"/>
              <a:t>％</a:t>
            </a:r>
            <a:r>
              <a:rPr lang="ja-JP" altLang="ja-JP" b="1" u="sng" dirty="0" smtClean="0"/>
              <a:t>削減</a:t>
            </a:r>
            <a:endParaRPr lang="en-US" altLang="ja-JP" b="1" u="sng" dirty="0" smtClean="0"/>
          </a:p>
          <a:p>
            <a:pPr fontAlgn="auto">
              <a:spcBef>
                <a:spcPts val="0"/>
              </a:spcBef>
              <a:spcAft>
                <a:spcPts val="600"/>
              </a:spcAft>
              <a:defRPr/>
            </a:pPr>
            <a:r>
              <a:rPr lang="ja-JP" altLang="en-US" sz="2000" b="1" dirty="0"/>
              <a:t>　</a:t>
            </a:r>
            <a:r>
              <a:rPr lang="en-US" altLang="ja-JP" sz="2000" b="1" dirty="0" smtClean="0"/>
              <a:t>(</a:t>
            </a:r>
            <a:r>
              <a:rPr lang="en-US" altLang="ja-JP" b="1" dirty="0" smtClean="0"/>
              <a:t>2009</a:t>
            </a:r>
            <a:r>
              <a:rPr lang="ja-JP" altLang="ja-JP" b="1" dirty="0"/>
              <a:t>年欧州理事会（首脳級</a:t>
            </a:r>
            <a:r>
              <a:rPr lang="ja-JP" altLang="ja-JP" b="1" dirty="0" smtClean="0"/>
              <a:t>）</a:t>
            </a:r>
            <a:r>
              <a:rPr lang="ja-JP" altLang="en-US" b="1" dirty="0" smtClean="0"/>
              <a:t>で</a:t>
            </a:r>
            <a:r>
              <a:rPr lang="ja-JP" altLang="ja-JP" b="1" dirty="0" smtClean="0"/>
              <a:t>目標設定</a:t>
            </a:r>
            <a:r>
              <a:rPr lang="en-US" altLang="ja-JP" b="1" dirty="0" smtClean="0"/>
              <a:t>)</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600"/>
              </a:spcAft>
              <a:defRPr/>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年競争力ある低炭素経済へのﾛｰﾄﾞﾏｯﾌﾟ」</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fontAlgn="auto">
              <a:spcBef>
                <a:spcPts val="600"/>
              </a:spcBef>
              <a:spcAft>
                <a:spcPts val="400"/>
              </a:spcAft>
              <a:buFont typeface="Arial" panose="020B0604020202020204" pitchFamily="34" charset="0"/>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に占める低炭素技術の比率を</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年にほぼ</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fontAlgn="auto">
              <a:spcBef>
                <a:spcPts val="600"/>
              </a:spcBef>
              <a:spcAft>
                <a:spcPts val="400"/>
              </a:spcAft>
              <a:buFont typeface="Arial" panose="020B0604020202020204" pitchFamily="34" charset="0"/>
              <a:buChar char="•"/>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自動車の燃費改善・交通流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新築建築物</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ほぼ</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ゼロエネルギー化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fontAlgn="auto">
              <a:spcBef>
                <a:spcPts val="600"/>
              </a:spcBef>
              <a:spcAft>
                <a:spcPts val="400"/>
              </a:spcAft>
              <a:buFont typeface="Arial" panose="020B0604020202020204" pitchFamily="34" charset="0"/>
              <a:buChar char="•"/>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産業部門で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年以降の大規模な</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CCS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endPar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5025528" y="849985"/>
            <a:ext cx="4680000" cy="2880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英国　</a:t>
            </a:r>
            <a:r>
              <a:rPr lang="en-US" altLang="ja-JP" sz="2000" b="1" u="sng" dirty="0" smtClean="0">
                <a:latin typeface="Meiryo UI" panose="020B0604030504040204" pitchFamily="50" charset="-128"/>
                <a:ea typeface="Meiryo UI" panose="020B0604030504040204" pitchFamily="50" charset="-128"/>
                <a:cs typeface="Meiryo UI" panose="020B0604030504040204" pitchFamily="50" charset="-128"/>
              </a:rPr>
              <a:t>1990</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年比少なくとも</a:t>
            </a:r>
            <a:r>
              <a:rPr lang="en-US" altLang="ja-JP" sz="2000" b="1" u="sng" dirty="0" smtClean="0">
                <a:latin typeface="Meiryo UI" panose="020B0604030504040204" pitchFamily="50" charset="-128"/>
                <a:ea typeface="Meiryo UI" panose="020B0604030504040204" pitchFamily="50" charset="-128"/>
                <a:cs typeface="Meiryo UI" panose="020B0604030504040204" pitchFamily="50" charset="-128"/>
              </a:rPr>
              <a:t>80%</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削減</a:t>
            </a:r>
            <a:endParaRPr lang="en-US" altLang="ja-JP" sz="2000" b="1" u="sng"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b="1" dirty="0"/>
              <a:t>(2008</a:t>
            </a:r>
            <a:r>
              <a:rPr lang="ja-JP" altLang="en-US" b="1" dirty="0"/>
              <a:t>年気候変動法の条文に明記</a:t>
            </a:r>
            <a:r>
              <a:rPr lang="en-US" altLang="ja-JP" b="1" dirty="0"/>
              <a:t>)</a:t>
            </a: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fontAlgn="auto">
              <a:spcBef>
                <a:spcPts val="600"/>
              </a:spcBef>
              <a:spcAft>
                <a:spcPts val="400"/>
              </a:spcAft>
              <a:buFont typeface="Arial" panose="020B0604020202020204" pitchFamily="34" charset="0"/>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変動法で、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年目標に向けて５年の期間毎の排出上限値「カーボンバジェット」の設定を要求。←第４期まで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）の設定済。</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fontAlgn="auto">
              <a:spcBef>
                <a:spcPts val="600"/>
              </a:spcBef>
              <a:spcAft>
                <a:spcPts val="400"/>
              </a:spcAft>
              <a:buFont typeface="Arial" panose="020B0604020202020204" pitchFamily="34" charset="0"/>
              <a:buChar char="•"/>
              <a:defRPr/>
            </a:pP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年の電力需要は現在の約</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倍に増加、再エネ・原子力・</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CCS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火力による低炭素電力により</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供給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025528" y="3828938"/>
            <a:ext cx="4680000" cy="2880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ドイツ　</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年比</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80</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95</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％削減</a:t>
            </a:r>
            <a:endParaRPr lang="en-US" altLang="ja-JP" sz="2000" b="1" u="sng"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b="1" dirty="0"/>
              <a:t>(2010</a:t>
            </a:r>
            <a:r>
              <a:rPr lang="ja-JP" altLang="en-US" b="1" dirty="0"/>
              <a:t>年</a:t>
            </a:r>
            <a:r>
              <a:rPr lang="en-US" altLang="ja-JP" b="1" dirty="0"/>
              <a:t>Energy</a:t>
            </a:r>
            <a:r>
              <a:rPr lang="ja-JP" altLang="en-US" b="1" dirty="0"/>
              <a:t> </a:t>
            </a:r>
            <a:r>
              <a:rPr lang="en-US" altLang="ja-JP" b="1" dirty="0"/>
              <a:t>Concept､</a:t>
            </a:r>
            <a:r>
              <a:rPr lang="ja-JP" altLang="en-US" b="1" dirty="0"/>
              <a:t>経済ｴﾈﾙｷﾞｰ省及び環境省が策定、連邦政府が承認</a:t>
            </a:r>
            <a:r>
              <a:rPr lang="en-US" altLang="ja-JP" b="1" dirty="0" smtClean="0"/>
              <a:t>)</a:t>
            </a:r>
          </a:p>
          <a:p>
            <a:pPr marL="82550" indent="-82550" fontAlgn="auto">
              <a:spcBef>
                <a:spcPts val="600"/>
              </a:spcBef>
              <a:spcAft>
                <a:spcPts val="400"/>
              </a:spcAft>
              <a:buFont typeface="Arial" panose="020B0604020202020204" pitchFamily="34" charset="0"/>
              <a:buChar char="•"/>
              <a:defRPr/>
            </a:pP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08</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年比で一次</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減、電力消費</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減。再エネの発電割合を</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に、最終エネルギー消費の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うち再エネ</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の割合を</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fontAlgn="auto">
              <a:spcBef>
                <a:spcPts val="600"/>
              </a:spcBef>
              <a:spcAft>
                <a:spcPts val="400"/>
              </a:spcAft>
              <a:buFont typeface="Arial" panose="020B0604020202020204" pitchFamily="34" charset="0"/>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な長期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GB"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Climate </a:t>
            </a:r>
            <a:r>
              <a:rPr lang="en-GB"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Action Plan </a:t>
            </a:r>
            <a:r>
              <a:rPr lang="en-GB"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年夏までの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成立を目指す</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128984" y="3823730"/>
            <a:ext cx="4680000" cy="2880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フランス　</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年比</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分の</a:t>
            </a: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に削減</a:t>
            </a:r>
            <a:endParaRPr lang="en-US" altLang="ja-JP" sz="2000" b="1" u="sng"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b="1" dirty="0"/>
              <a:t>(2015</a:t>
            </a:r>
            <a:r>
              <a:rPr lang="ja-JP" altLang="en-US" b="1" dirty="0" smtClean="0"/>
              <a:t>年ｸﾞﾘｰﾝ成長</a:t>
            </a:r>
            <a:r>
              <a:rPr lang="ja-JP" altLang="en-US" b="1" dirty="0"/>
              <a:t>のため</a:t>
            </a:r>
            <a:r>
              <a:rPr lang="ja-JP" altLang="en-US" b="1" dirty="0" smtClean="0"/>
              <a:t>の</a:t>
            </a:r>
            <a:r>
              <a:rPr lang="ja-JP" altLang="en-US" b="1" dirty="0"/>
              <a:t>ｴﾈﾙｷﾞｰ</a:t>
            </a:r>
            <a:r>
              <a:rPr lang="ja-JP" altLang="en-US" b="1" dirty="0" smtClean="0"/>
              <a:t>移行法</a:t>
            </a:r>
            <a:r>
              <a:rPr lang="en-US" altLang="ja-JP" b="1" dirty="0"/>
              <a:t>)</a:t>
            </a:r>
          </a:p>
          <a:p>
            <a:pPr marL="82550" indent="-82550" fontAlgn="auto">
              <a:spcBef>
                <a:spcPts val="600"/>
              </a:spcBef>
              <a:spcAft>
                <a:spcPts val="400"/>
              </a:spcAft>
              <a:buFont typeface="Arial" panose="020B0604020202020204" pitchFamily="34" charset="0"/>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同法に</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年の最終ｴﾈﾙｷﾞｰ消費を</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年比で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減も明記。</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fontAlgn="auto">
              <a:spcBef>
                <a:spcPts val="600"/>
              </a:spcBef>
              <a:spcAft>
                <a:spcPts val="400"/>
              </a:spcAft>
              <a:buFont typeface="Arial" panose="020B0604020202020204" pitchFamily="34" charset="0"/>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同法に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基づき</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低炭素国家戦略</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カーボンバジェット</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」を第３期（</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）まで設定済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fontAlgn="auto">
              <a:spcBef>
                <a:spcPts val="600"/>
              </a:spcBef>
              <a:spcAft>
                <a:spcPts val="400"/>
              </a:spcAft>
              <a:buFont typeface="Arial" panose="020B0604020202020204" pitchFamily="34" charset="0"/>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同戦略に</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年に民生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ｴﾈﾙｷﾞｰ生産時</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減といった部門別排出目標。</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a:xfrm>
            <a:off x="0" y="-27384"/>
            <a:ext cx="9921552" cy="764704"/>
          </a:xfrm>
          <a:prstGeom prst="rect">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ctr" eaLnBrk="1" fontAlgn="auto" hangingPunct="1">
              <a:spcBef>
                <a:spcPts val="0"/>
              </a:spcBef>
              <a:spcAft>
                <a:spcPts val="0"/>
              </a:spcAft>
              <a:defRPr kumimoji="0" sz="2400" b="1" kern="0">
                <a:solidFill>
                  <a:prstClr val="white"/>
                </a:solidFill>
                <a:latin typeface="Meiryo UI" panose="020B0604030504040204" pitchFamily="50" charset="-128"/>
                <a:ea typeface="Meiryo UI" panose="020B0604030504040204" pitchFamily="50" charset="-128"/>
                <a:cs typeface="Meiryo UI" panose="020B0604030504040204" pitchFamily="50" charset="-128"/>
              </a:defRPr>
            </a:lvl1pPr>
            <a:lvl2pPr marL="457200" eaLnBrk="0" hangingPunct="0"/>
            <a:lvl3pPr marL="914400" eaLnBrk="0" hangingPunct="0"/>
            <a:lvl4pPr marL="1371600" eaLnBrk="0" hangingPunct="0"/>
            <a:lvl5pPr marL="1828800" eaLnBrk="0" hangingPunct="0"/>
            <a:lvl6pPr marL="2286000" defTabSz="914400"/>
            <a:lvl7pPr marL="2743200" defTabSz="914400"/>
            <a:lvl8pPr marL="3200400" defTabSz="914400"/>
            <a:lvl9pPr marL="3657600" defTabSz="914400"/>
          </a:lstStyle>
          <a:p>
            <a:r>
              <a:rPr lang="ja-JP" altLang="en-US" sz="3600" dirty="0"/>
              <a:t>各国</a:t>
            </a:r>
            <a:r>
              <a:rPr lang="ja-JP" altLang="en-US" sz="3600" dirty="0" smtClean="0"/>
              <a:t>の</a:t>
            </a:r>
            <a:r>
              <a:rPr lang="en-US" altLang="ja-JP" sz="3600" dirty="0"/>
              <a:t>2050</a:t>
            </a:r>
            <a:r>
              <a:rPr lang="ja-JP" altLang="en-US" sz="3600" dirty="0"/>
              <a:t>年</a:t>
            </a:r>
            <a:r>
              <a:rPr lang="ja-JP" altLang="en-US" sz="3600" dirty="0" smtClean="0"/>
              <a:t>目標</a:t>
            </a:r>
            <a:r>
              <a:rPr lang="ja-JP" altLang="en-US" sz="3600" dirty="0"/>
              <a:t>・長期戦略</a:t>
            </a:r>
          </a:p>
        </p:txBody>
      </p:sp>
      <p:sp>
        <p:nvSpPr>
          <p:cNvPr id="7" name="スライド番号プレースホルダー 3"/>
          <p:cNvSpPr>
            <a:spLocks noGrp="1"/>
          </p:cNvSpPr>
          <p:nvPr>
            <p:ph type="sldNum" sz="quarter" idx="12"/>
          </p:nvPr>
        </p:nvSpPr>
        <p:spPr>
          <a:xfrm>
            <a:off x="7580106" y="6511790"/>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rtlCol="0" anchor="ctr" anchorCtr="0" compatLnSpc="1">
            <a:prstTxWarp prst="textNoShape">
              <a:avLst/>
            </a:prstTxWarp>
          </a:bodyPr>
          <a:lstStyle/>
          <a:p>
            <a:fld id="{CC5CAD7A-E04C-47B2-81EE-546146B795F5}" type="slidenum">
              <a:rPr lang="ja-JP" altLang="en-US" sz="1600" b="1">
                <a:solidFill>
                  <a:srgbClr val="000000"/>
                </a:solidFill>
                <a:latin typeface="ＭＳ ゴシック" pitchFamily="49" charset="-128"/>
                <a:ea typeface="ＭＳ ゴシック" pitchFamily="49" charset="-128"/>
              </a:rPr>
              <a:pPr/>
              <a:t>33</a:t>
            </a:fld>
            <a:endParaRPr lang="ja-JP" altLang="en-US" sz="1600" b="1" dirty="0">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2695701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82305" y="4149303"/>
            <a:ext cx="3119702" cy="22320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ja-JP" altLang="en-US" sz="240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361872" y="1569271"/>
            <a:ext cx="3119702" cy="22320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sz="240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68540" y="1545110"/>
            <a:ext cx="3119702" cy="22320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sz="2400">
              <a:latin typeface="Meiryo UI" panose="020B0604030504040204" pitchFamily="50" charset="-128"/>
              <a:ea typeface="Meiryo UI" panose="020B0604030504040204" pitchFamily="50" charset="-128"/>
              <a:cs typeface="Meiryo UI" panose="020B0604030504040204" pitchFamily="50" charset="-128"/>
            </a:endParaRPr>
          </a:p>
        </p:txBody>
      </p:sp>
      <p:sp>
        <p:nvSpPr>
          <p:cNvPr id="13320" name="テキスト ボックス 15"/>
          <p:cNvSpPr txBox="1">
            <a:spLocks noChangeArrowheads="1"/>
          </p:cNvSpPr>
          <p:nvPr/>
        </p:nvSpPr>
        <p:spPr bwMode="auto">
          <a:xfrm>
            <a:off x="182305" y="4182645"/>
            <a:ext cx="3119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400" b="1" dirty="0">
                <a:latin typeface="Meiryo UI" pitchFamily="50" charset="-128"/>
                <a:ea typeface="Meiryo UI" pitchFamily="50" charset="-128"/>
                <a:cs typeface="Meiryo UI" pitchFamily="50" charset="-128"/>
              </a:rPr>
              <a:t>サントリー</a:t>
            </a:r>
            <a:endParaRPr lang="en-US" altLang="ja-JP" sz="2400" b="1" dirty="0">
              <a:latin typeface="Meiryo UI" pitchFamily="50" charset="-128"/>
              <a:ea typeface="Meiryo UI" pitchFamily="50" charset="-128"/>
              <a:cs typeface="Meiryo UI" pitchFamily="50" charset="-128"/>
            </a:endParaRPr>
          </a:p>
          <a:p>
            <a:pPr eaLnBrk="1" hangingPunct="1"/>
            <a:r>
              <a:rPr lang="ja-JP" altLang="en-US" sz="2400" b="1" dirty="0">
                <a:latin typeface="Meiryo UI" pitchFamily="50" charset="-128"/>
                <a:ea typeface="Meiryo UI" pitchFamily="50" charset="-128"/>
                <a:cs typeface="Meiryo UI" pitchFamily="50" charset="-128"/>
              </a:rPr>
              <a:t>　「環境ビジョン</a:t>
            </a:r>
            <a:r>
              <a:rPr lang="en-US" altLang="ja-JP" sz="2400" b="1" dirty="0">
                <a:latin typeface="Meiryo UI" pitchFamily="50" charset="-128"/>
                <a:ea typeface="Meiryo UI" pitchFamily="50" charset="-128"/>
                <a:cs typeface="Meiryo UI" pitchFamily="50" charset="-128"/>
              </a:rPr>
              <a:t>2050</a:t>
            </a:r>
            <a:r>
              <a:rPr lang="ja-JP" altLang="en-US" sz="2400" b="1" dirty="0">
                <a:latin typeface="Meiryo UI" pitchFamily="50" charset="-128"/>
                <a:ea typeface="Meiryo UI" pitchFamily="50" charset="-128"/>
                <a:cs typeface="Meiryo UI" pitchFamily="50" charset="-128"/>
              </a:rPr>
              <a:t>」</a:t>
            </a:r>
          </a:p>
        </p:txBody>
      </p:sp>
      <p:sp>
        <p:nvSpPr>
          <p:cNvPr id="13321" name="正方形/長方形 16"/>
          <p:cNvSpPr>
            <a:spLocks noChangeArrowheads="1"/>
          </p:cNvSpPr>
          <p:nvPr/>
        </p:nvSpPr>
        <p:spPr bwMode="auto">
          <a:xfrm>
            <a:off x="171983" y="5021172"/>
            <a:ext cx="3119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8113" indent="-138113"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バリューチェーン</a:t>
            </a:r>
            <a:r>
              <a:rPr lang="ja-JP" altLang="en-US" sz="2400" dirty="0">
                <a:latin typeface="Meiryo UI" pitchFamily="50" charset="-128"/>
                <a:ea typeface="Meiryo UI" pitchFamily="50" charset="-128"/>
                <a:cs typeface="Meiryo UI" pitchFamily="50" charset="-128"/>
              </a:rPr>
              <a:t>全体</a:t>
            </a:r>
            <a:r>
              <a:rPr lang="ja-JP" altLang="en-US" sz="2400" dirty="0" smtClean="0">
                <a:latin typeface="Meiryo UI" pitchFamily="50" charset="-128"/>
                <a:ea typeface="Meiryo UI" pitchFamily="50" charset="-128"/>
                <a:cs typeface="Meiryo UI" pitchFamily="50" charset="-128"/>
              </a:rPr>
              <a:t>の排出を</a:t>
            </a:r>
            <a:r>
              <a:rPr lang="en-US" altLang="ja-JP" sz="2400" dirty="0">
                <a:latin typeface="Meiryo UI" pitchFamily="50" charset="-128"/>
                <a:ea typeface="Meiryo UI" pitchFamily="50" charset="-128"/>
                <a:cs typeface="Meiryo UI" pitchFamily="50" charset="-128"/>
              </a:rPr>
              <a:t>2050</a:t>
            </a:r>
            <a:r>
              <a:rPr lang="ja-JP" altLang="en-US" sz="2400" dirty="0" smtClean="0">
                <a:latin typeface="Meiryo UI" pitchFamily="50" charset="-128"/>
                <a:ea typeface="Meiryo UI" pitchFamily="50" charset="-128"/>
                <a:cs typeface="Meiryo UI" pitchFamily="50" charset="-128"/>
              </a:rPr>
              <a:t>年に</a:t>
            </a:r>
            <a:r>
              <a:rPr lang="ja-JP" altLang="en-US" sz="2400" dirty="0">
                <a:latin typeface="Meiryo UI" pitchFamily="50" charset="-128"/>
                <a:ea typeface="Meiryo UI" pitchFamily="50" charset="-128"/>
                <a:cs typeface="Meiryo UI" pitchFamily="50" charset="-128"/>
              </a:rPr>
              <a:t>半減</a:t>
            </a:r>
          </a:p>
        </p:txBody>
      </p:sp>
      <p:sp>
        <p:nvSpPr>
          <p:cNvPr id="13322" name="テキスト ボックス 17"/>
          <p:cNvSpPr txBox="1">
            <a:spLocks noChangeArrowheads="1"/>
          </p:cNvSpPr>
          <p:nvPr/>
        </p:nvSpPr>
        <p:spPr bwMode="auto">
          <a:xfrm>
            <a:off x="3418955" y="1729778"/>
            <a:ext cx="3119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400" b="1" dirty="0">
                <a:latin typeface="Meiryo UI" pitchFamily="50" charset="-128"/>
                <a:ea typeface="Meiryo UI" pitchFamily="50" charset="-128"/>
                <a:cs typeface="Meiryo UI" pitchFamily="50" charset="-128"/>
              </a:rPr>
              <a:t>東芝</a:t>
            </a:r>
            <a:endParaRPr lang="en-US" altLang="ja-JP" sz="2400" b="1" dirty="0">
              <a:latin typeface="Meiryo UI" pitchFamily="50" charset="-128"/>
              <a:ea typeface="Meiryo UI" pitchFamily="50" charset="-128"/>
              <a:cs typeface="Meiryo UI" pitchFamily="50" charset="-128"/>
            </a:endParaRPr>
          </a:p>
          <a:p>
            <a:pPr eaLnBrk="1" hangingPunct="1"/>
            <a:r>
              <a:rPr lang="ja-JP" altLang="en-US" sz="2400" b="1" dirty="0">
                <a:latin typeface="Meiryo UI" pitchFamily="50" charset="-128"/>
                <a:ea typeface="Meiryo UI" pitchFamily="50" charset="-128"/>
                <a:cs typeface="Meiryo UI" pitchFamily="50" charset="-128"/>
              </a:rPr>
              <a:t>　「環境ビジョン</a:t>
            </a:r>
            <a:r>
              <a:rPr lang="en-US" altLang="ja-JP" sz="2400" b="1" dirty="0">
                <a:latin typeface="Meiryo UI" pitchFamily="50" charset="-128"/>
                <a:ea typeface="Meiryo UI" pitchFamily="50" charset="-128"/>
                <a:cs typeface="Meiryo UI" pitchFamily="50" charset="-128"/>
              </a:rPr>
              <a:t>2050</a:t>
            </a:r>
            <a:r>
              <a:rPr lang="ja-JP" altLang="en-US" sz="2400" b="1" dirty="0">
                <a:latin typeface="Meiryo UI" pitchFamily="50" charset="-128"/>
                <a:ea typeface="Meiryo UI" pitchFamily="50" charset="-128"/>
                <a:cs typeface="Meiryo UI" pitchFamily="50" charset="-128"/>
              </a:rPr>
              <a:t>」</a:t>
            </a:r>
          </a:p>
        </p:txBody>
      </p:sp>
      <p:sp>
        <p:nvSpPr>
          <p:cNvPr id="13323" name="正方形/長方形 18"/>
          <p:cNvSpPr>
            <a:spLocks noChangeArrowheads="1"/>
          </p:cNvSpPr>
          <p:nvPr/>
        </p:nvSpPr>
        <p:spPr bwMode="auto">
          <a:xfrm>
            <a:off x="3389710" y="2675107"/>
            <a:ext cx="3062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8113" indent="-138113"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indent="0" eaLnBrk="1" hangingPunct="1"/>
            <a:r>
              <a:rPr lang="ja-JP" altLang="en-US" sz="2400" dirty="0" smtClean="0">
                <a:latin typeface="Meiryo UI" pitchFamily="50" charset="-128"/>
                <a:ea typeface="Meiryo UI" pitchFamily="50" charset="-128"/>
                <a:cs typeface="Meiryo UI" pitchFamily="50" charset="-128"/>
              </a:rPr>
              <a:t>世界</a:t>
            </a:r>
            <a:r>
              <a:rPr lang="ja-JP" altLang="en-US" sz="2400" dirty="0">
                <a:latin typeface="Meiryo UI" pitchFamily="50" charset="-128"/>
                <a:ea typeface="Meiryo UI" pitchFamily="50" charset="-128"/>
                <a:cs typeface="Meiryo UI" pitchFamily="50" charset="-128"/>
              </a:rPr>
              <a:t>の環境効率を</a:t>
            </a:r>
            <a:r>
              <a:rPr lang="en-US" altLang="ja-JP" sz="2400" dirty="0">
                <a:latin typeface="Meiryo UI" pitchFamily="50" charset="-128"/>
                <a:ea typeface="Meiryo UI" pitchFamily="50" charset="-128"/>
                <a:cs typeface="Meiryo UI" pitchFamily="50" charset="-128"/>
              </a:rPr>
              <a:t>10</a:t>
            </a:r>
            <a:r>
              <a:rPr lang="ja-JP" altLang="en-US" sz="2400" dirty="0">
                <a:latin typeface="Meiryo UI" pitchFamily="50" charset="-128"/>
                <a:ea typeface="Meiryo UI" pitchFamily="50" charset="-128"/>
                <a:cs typeface="Meiryo UI" pitchFamily="50" charset="-128"/>
              </a:rPr>
              <a:t>倍に改善</a:t>
            </a:r>
          </a:p>
        </p:txBody>
      </p:sp>
      <p:sp>
        <p:nvSpPr>
          <p:cNvPr id="13324" name="テキスト ボックス 19"/>
          <p:cNvSpPr txBox="1">
            <a:spLocks noChangeArrowheads="1"/>
          </p:cNvSpPr>
          <p:nvPr/>
        </p:nvSpPr>
        <p:spPr bwMode="auto">
          <a:xfrm>
            <a:off x="194343" y="1545112"/>
            <a:ext cx="31197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400" b="1" dirty="0" smtClean="0">
                <a:latin typeface="Meiryo UI" pitchFamily="50" charset="-128"/>
                <a:ea typeface="Meiryo UI" pitchFamily="50" charset="-128"/>
                <a:cs typeface="Meiryo UI" pitchFamily="50" charset="-128"/>
              </a:rPr>
              <a:t>大林組</a:t>
            </a:r>
            <a:endParaRPr lang="en-US" altLang="ja-JP" sz="2400" b="1" dirty="0" smtClean="0">
              <a:latin typeface="Meiryo UI" pitchFamily="50" charset="-128"/>
              <a:ea typeface="Meiryo UI" pitchFamily="50" charset="-128"/>
              <a:cs typeface="Meiryo UI" pitchFamily="50" charset="-128"/>
            </a:endParaRPr>
          </a:p>
          <a:p>
            <a:pPr eaLnBrk="1" hangingPunct="1"/>
            <a:r>
              <a:rPr lang="ja-JP" altLang="en-US" sz="2400" b="1" dirty="0" smtClean="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グリーンビジョン</a:t>
            </a:r>
            <a:r>
              <a:rPr lang="en-US" altLang="ja-JP" sz="2400" b="1" dirty="0">
                <a:latin typeface="Meiryo UI" pitchFamily="50" charset="-128"/>
                <a:ea typeface="Meiryo UI" pitchFamily="50" charset="-128"/>
                <a:cs typeface="Meiryo UI" pitchFamily="50" charset="-128"/>
              </a:rPr>
              <a:t>2050</a:t>
            </a:r>
            <a:r>
              <a:rPr lang="ja-JP" altLang="en-US" sz="2400" b="1" dirty="0">
                <a:latin typeface="Meiryo UI" pitchFamily="50" charset="-128"/>
                <a:ea typeface="Meiryo UI" pitchFamily="50" charset="-128"/>
                <a:cs typeface="Meiryo UI" pitchFamily="50" charset="-128"/>
              </a:rPr>
              <a:t>」</a:t>
            </a:r>
          </a:p>
        </p:txBody>
      </p:sp>
      <p:sp>
        <p:nvSpPr>
          <p:cNvPr id="27" name="正方形/長方形 26"/>
          <p:cNvSpPr/>
          <p:nvPr/>
        </p:nvSpPr>
        <p:spPr>
          <a:xfrm>
            <a:off x="6557519" y="1583376"/>
            <a:ext cx="3119702" cy="223202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ja-JP" altLang="en-US" sz="2400">
              <a:latin typeface="Meiryo UI" panose="020B0604030504040204" pitchFamily="50" charset="-128"/>
              <a:ea typeface="Meiryo UI" panose="020B0604030504040204" pitchFamily="50" charset="-128"/>
              <a:cs typeface="Meiryo UI" panose="020B0604030504040204" pitchFamily="50" charset="-128"/>
            </a:endParaRPr>
          </a:p>
        </p:txBody>
      </p:sp>
      <p:sp>
        <p:nvSpPr>
          <p:cNvPr id="13326" name="テキスト ボックス 17"/>
          <p:cNvSpPr txBox="1">
            <a:spLocks noChangeArrowheads="1"/>
          </p:cNvSpPr>
          <p:nvPr/>
        </p:nvSpPr>
        <p:spPr bwMode="auto">
          <a:xfrm>
            <a:off x="6591969" y="1713617"/>
            <a:ext cx="3119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400" b="1" dirty="0" smtClean="0">
                <a:latin typeface="Meiryo UI" pitchFamily="50" charset="-128"/>
                <a:ea typeface="Meiryo UI" pitchFamily="50" charset="-128"/>
                <a:cs typeface="Meiryo UI" pitchFamily="50" charset="-128"/>
              </a:rPr>
              <a:t>ブリヂストン</a:t>
            </a:r>
            <a:endParaRPr lang="en-US" altLang="ja-JP" sz="2400" b="1" dirty="0" smtClean="0">
              <a:latin typeface="Meiryo UI" pitchFamily="50" charset="-128"/>
              <a:ea typeface="Meiryo UI" pitchFamily="50" charset="-128"/>
              <a:cs typeface="Meiryo UI" pitchFamily="50" charset="-128"/>
            </a:endParaRPr>
          </a:p>
          <a:p>
            <a:pPr eaLnBrk="1" hangingPunct="1"/>
            <a:r>
              <a:rPr lang="ja-JP" altLang="en-US" sz="2400" b="1" dirty="0" smtClean="0">
                <a:latin typeface="Meiryo UI" pitchFamily="50" charset="-128"/>
                <a:ea typeface="Meiryo UI" pitchFamily="50" charset="-128"/>
                <a:cs typeface="Meiryo UI" pitchFamily="50" charset="-128"/>
              </a:rPr>
              <a:t>「</a:t>
            </a:r>
            <a:r>
              <a:rPr lang="en-US" altLang="ja-JP" sz="2400" b="1" dirty="0">
                <a:latin typeface="Meiryo UI" pitchFamily="50" charset="-128"/>
                <a:ea typeface="Meiryo UI" pitchFamily="50" charset="-128"/>
                <a:cs typeface="Meiryo UI" pitchFamily="50" charset="-128"/>
              </a:rPr>
              <a:t>Ready for 2050</a:t>
            </a:r>
            <a:r>
              <a:rPr lang="ja-JP" altLang="en-US" sz="2400" b="1" dirty="0">
                <a:latin typeface="Meiryo UI" pitchFamily="50" charset="-128"/>
                <a:ea typeface="Meiryo UI" pitchFamily="50" charset="-128"/>
                <a:cs typeface="Meiryo UI" pitchFamily="50" charset="-128"/>
              </a:rPr>
              <a:t>」</a:t>
            </a:r>
          </a:p>
        </p:txBody>
      </p:sp>
      <p:sp>
        <p:nvSpPr>
          <p:cNvPr id="29" name="正方形/長方形 28"/>
          <p:cNvSpPr/>
          <p:nvPr/>
        </p:nvSpPr>
        <p:spPr>
          <a:xfrm>
            <a:off x="6597121" y="4147718"/>
            <a:ext cx="3119702" cy="223202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sz="2400">
              <a:latin typeface="Meiryo UI" panose="020B0604030504040204" pitchFamily="50" charset="-128"/>
              <a:ea typeface="Meiryo UI" panose="020B0604030504040204" pitchFamily="50" charset="-128"/>
              <a:cs typeface="Meiryo UI" panose="020B0604030504040204" pitchFamily="50" charset="-128"/>
            </a:endParaRPr>
          </a:p>
        </p:txBody>
      </p:sp>
      <p:sp>
        <p:nvSpPr>
          <p:cNvPr id="13328" name="テキスト ボックス 19"/>
          <p:cNvSpPr txBox="1">
            <a:spLocks noChangeArrowheads="1"/>
          </p:cNvSpPr>
          <p:nvPr/>
        </p:nvSpPr>
        <p:spPr bwMode="auto">
          <a:xfrm>
            <a:off x="6597121" y="4163595"/>
            <a:ext cx="3119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400" b="1" dirty="0">
                <a:latin typeface="Meiryo UI" pitchFamily="50" charset="-128"/>
                <a:ea typeface="Meiryo UI" pitchFamily="50" charset="-128"/>
                <a:cs typeface="Meiryo UI" pitchFamily="50" charset="-128"/>
              </a:rPr>
              <a:t>リコー</a:t>
            </a:r>
            <a:endParaRPr lang="en-US" altLang="ja-JP" sz="2400" b="1" dirty="0">
              <a:latin typeface="Meiryo UI" pitchFamily="50" charset="-128"/>
              <a:ea typeface="Meiryo UI" pitchFamily="50" charset="-128"/>
              <a:cs typeface="Meiryo UI" pitchFamily="50" charset="-128"/>
            </a:endParaRPr>
          </a:p>
          <a:p>
            <a:pPr eaLnBrk="1" hangingPunct="1"/>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長期環境ビジョン」</a:t>
            </a:r>
          </a:p>
        </p:txBody>
      </p:sp>
      <p:sp>
        <p:nvSpPr>
          <p:cNvPr id="13329" name="正方形/長方形 18"/>
          <p:cNvSpPr>
            <a:spLocks noChangeArrowheads="1"/>
          </p:cNvSpPr>
          <p:nvPr/>
        </p:nvSpPr>
        <p:spPr bwMode="auto">
          <a:xfrm>
            <a:off x="6602461" y="2745771"/>
            <a:ext cx="30990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8113" indent="-138113"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indent="0" eaLnBrk="1" hangingPunct="1"/>
            <a:r>
              <a:rPr lang="ja-JP" altLang="en-US" sz="2400" dirty="0" smtClean="0">
                <a:latin typeface="Meiryo UI" pitchFamily="50" charset="-128"/>
                <a:ea typeface="Meiryo UI" pitchFamily="50" charset="-128"/>
                <a:cs typeface="Meiryo UI" pitchFamily="50" charset="-128"/>
              </a:rPr>
              <a:t>国内外グループ</a:t>
            </a:r>
            <a:r>
              <a:rPr lang="ja-JP" altLang="en-US" sz="2400" dirty="0">
                <a:latin typeface="Meiryo UI" pitchFamily="50" charset="-128"/>
                <a:ea typeface="Meiryo UI" pitchFamily="50" charset="-128"/>
                <a:cs typeface="Meiryo UI" pitchFamily="50" charset="-128"/>
              </a:rPr>
              <a:t>全体で</a:t>
            </a:r>
            <a:r>
              <a:rPr lang="ja-JP" altLang="en-US" sz="2400" dirty="0" smtClean="0">
                <a:latin typeface="Meiryo UI" pitchFamily="50" charset="-128"/>
                <a:ea typeface="Meiryo UI" pitchFamily="50" charset="-128"/>
                <a:cs typeface="Meiryo UI" pitchFamily="50" charset="-128"/>
              </a:rPr>
              <a:t>、</a:t>
            </a:r>
            <a:r>
              <a:rPr lang="en-US" altLang="ja-JP" sz="2400" dirty="0" smtClean="0">
                <a:latin typeface="Meiryo UI" pitchFamily="50" charset="-128"/>
                <a:ea typeface="Meiryo UI" pitchFamily="50" charset="-128"/>
                <a:cs typeface="Meiryo UI" pitchFamily="50" charset="-128"/>
              </a:rPr>
              <a:t>50</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以上</a:t>
            </a:r>
            <a:r>
              <a:rPr lang="ja-JP" altLang="en-US" sz="2400" dirty="0" smtClean="0">
                <a:latin typeface="Meiryo UI" pitchFamily="50" charset="-128"/>
                <a:ea typeface="Meiryo UI" pitchFamily="50" charset="-128"/>
                <a:cs typeface="Meiryo UI" pitchFamily="50" charset="-128"/>
              </a:rPr>
              <a:t>削減</a:t>
            </a:r>
            <a:endParaRPr lang="ja-JP" altLang="en-US" sz="2400" dirty="0">
              <a:latin typeface="Meiryo UI" pitchFamily="50" charset="-128"/>
              <a:ea typeface="Meiryo UI" pitchFamily="50" charset="-128"/>
              <a:cs typeface="Meiryo UI" pitchFamily="50" charset="-128"/>
            </a:endParaRPr>
          </a:p>
        </p:txBody>
      </p:sp>
      <p:sp>
        <p:nvSpPr>
          <p:cNvPr id="13330" name="正方形/長方形 16"/>
          <p:cNvSpPr>
            <a:spLocks noChangeArrowheads="1"/>
          </p:cNvSpPr>
          <p:nvPr/>
        </p:nvSpPr>
        <p:spPr bwMode="auto">
          <a:xfrm>
            <a:off x="6576486" y="5017997"/>
            <a:ext cx="3119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8113" indent="-138113"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indent="0" eaLnBrk="1" hangingPunct="1"/>
            <a:r>
              <a:rPr lang="ja-JP" altLang="en-US" sz="2400" dirty="0" smtClean="0">
                <a:latin typeface="Meiryo UI" pitchFamily="50" charset="-128"/>
                <a:ea typeface="Meiryo UI" pitchFamily="50" charset="-128"/>
                <a:cs typeface="Meiryo UI" pitchFamily="50" charset="-128"/>
              </a:rPr>
              <a:t>グループライフサイクルで</a:t>
            </a:r>
            <a:r>
              <a:rPr lang="en-US" altLang="ja-JP" sz="2400" dirty="0" smtClean="0">
                <a:latin typeface="Meiryo UI" pitchFamily="50" charset="-128"/>
                <a:ea typeface="Meiryo UI" pitchFamily="50" charset="-128"/>
                <a:cs typeface="Meiryo UI" pitchFamily="50" charset="-128"/>
              </a:rPr>
              <a:t>87.5</a:t>
            </a:r>
            <a:r>
              <a:rPr lang="ja-JP" altLang="en-US" sz="2400" dirty="0">
                <a:latin typeface="Meiryo UI" pitchFamily="50" charset="-128"/>
                <a:ea typeface="Meiryo UI" pitchFamily="50" charset="-128"/>
                <a:cs typeface="Meiryo UI" pitchFamily="50" charset="-128"/>
              </a:rPr>
              <a:t>％削減</a:t>
            </a:r>
          </a:p>
        </p:txBody>
      </p:sp>
      <p:sp>
        <p:nvSpPr>
          <p:cNvPr id="13331" name="正方形/長方形 14"/>
          <p:cNvSpPr>
            <a:spLocks noChangeArrowheads="1"/>
          </p:cNvSpPr>
          <p:nvPr/>
        </p:nvSpPr>
        <p:spPr bwMode="auto">
          <a:xfrm>
            <a:off x="175422" y="2685448"/>
            <a:ext cx="31128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8113" indent="-138113"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直接排出を</a:t>
            </a:r>
            <a:r>
              <a:rPr lang="en-US" altLang="ja-JP" sz="2400" dirty="0" smtClean="0">
                <a:latin typeface="Meiryo UI" pitchFamily="50" charset="-128"/>
                <a:ea typeface="Meiryo UI" pitchFamily="50" charset="-128"/>
                <a:cs typeface="Meiryo UI" pitchFamily="50" charset="-128"/>
              </a:rPr>
              <a:t>85</a:t>
            </a:r>
            <a:r>
              <a:rPr lang="en-US" altLang="ja-JP" sz="2400" dirty="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削減</a:t>
            </a:r>
            <a:endParaRPr lang="en-US" altLang="ja-JP" sz="2400" dirty="0" smtClean="0">
              <a:latin typeface="Meiryo UI" pitchFamily="50" charset="-128"/>
              <a:ea typeface="Meiryo UI" pitchFamily="50" charset="-128"/>
              <a:cs typeface="Meiryo UI" pitchFamily="50" charset="-128"/>
            </a:endParaRPr>
          </a:p>
          <a:p>
            <a:pPr eaLnBrk="1" hangingPunct="1"/>
            <a:r>
              <a:rPr lang="ja-JP" altLang="en-US" sz="2400" dirty="0" smtClean="0">
                <a:latin typeface="Meiryo UI" pitchFamily="50" charset="-128"/>
                <a:ea typeface="Meiryo UI" pitchFamily="50" charset="-128"/>
                <a:cs typeface="Meiryo UI" pitchFamily="50" charset="-128"/>
              </a:rPr>
              <a:t>間接排出を</a:t>
            </a:r>
            <a:r>
              <a:rPr lang="en-US" altLang="ja-JP" sz="2400" dirty="0" smtClean="0">
                <a:latin typeface="Meiryo UI" pitchFamily="50" charset="-128"/>
                <a:ea typeface="Meiryo UI" pitchFamily="50" charset="-128"/>
                <a:cs typeface="Meiryo UI" pitchFamily="50" charset="-128"/>
              </a:rPr>
              <a:t>45</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削減</a:t>
            </a:r>
            <a:endParaRPr lang="en-US" altLang="ja-JP" sz="2400" dirty="0">
              <a:latin typeface="Meiryo UI" pitchFamily="50" charset="-128"/>
              <a:ea typeface="Meiryo UI" pitchFamily="50" charset="-128"/>
              <a:cs typeface="Meiryo UI" pitchFamily="50" charset="-128"/>
            </a:endParaRPr>
          </a:p>
        </p:txBody>
      </p:sp>
      <p:sp>
        <p:nvSpPr>
          <p:cNvPr id="34" name="正方形/長方形 33"/>
          <p:cNvSpPr/>
          <p:nvPr/>
        </p:nvSpPr>
        <p:spPr>
          <a:xfrm>
            <a:off x="3389710" y="4149303"/>
            <a:ext cx="3121421" cy="22320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ja-JP" altLang="en-US" sz="2400">
              <a:latin typeface="Meiryo UI" panose="020B0604030504040204" pitchFamily="50" charset="-128"/>
              <a:ea typeface="Meiryo UI" panose="020B0604030504040204" pitchFamily="50" charset="-128"/>
              <a:cs typeface="Meiryo UI" panose="020B0604030504040204" pitchFamily="50" charset="-128"/>
            </a:endParaRPr>
          </a:p>
        </p:txBody>
      </p:sp>
      <p:sp>
        <p:nvSpPr>
          <p:cNvPr id="13333" name="テキスト ボックス 12"/>
          <p:cNvSpPr txBox="1">
            <a:spLocks noChangeArrowheads="1"/>
          </p:cNvSpPr>
          <p:nvPr/>
        </p:nvSpPr>
        <p:spPr bwMode="auto">
          <a:xfrm>
            <a:off x="3389718" y="4149309"/>
            <a:ext cx="3119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400" b="1">
                <a:latin typeface="Meiryo UI" pitchFamily="50" charset="-128"/>
                <a:ea typeface="Meiryo UI" pitchFamily="50" charset="-128"/>
                <a:cs typeface="Meiryo UI" pitchFamily="50" charset="-128"/>
              </a:rPr>
              <a:t>トヨタ</a:t>
            </a:r>
            <a:endParaRPr lang="en-US" altLang="ja-JP" sz="2400" b="1">
              <a:latin typeface="Meiryo UI" pitchFamily="50" charset="-128"/>
              <a:ea typeface="Meiryo UI" pitchFamily="50" charset="-128"/>
              <a:cs typeface="Meiryo UI" pitchFamily="50" charset="-128"/>
            </a:endParaRPr>
          </a:p>
          <a:p>
            <a:pPr algn="r" eaLnBrk="1" hangingPunct="1"/>
            <a:r>
              <a:rPr lang="ja-JP" altLang="en-US" sz="2400" b="1">
                <a:latin typeface="Meiryo UI" pitchFamily="50" charset="-128"/>
                <a:ea typeface="Meiryo UI" pitchFamily="50" charset="-128"/>
                <a:cs typeface="Meiryo UI" pitchFamily="50" charset="-128"/>
              </a:rPr>
              <a:t>「環境チャレンジ</a:t>
            </a:r>
            <a:r>
              <a:rPr lang="en-US" altLang="ja-JP" sz="2400" b="1">
                <a:latin typeface="Meiryo UI" pitchFamily="50" charset="-128"/>
                <a:ea typeface="Meiryo UI" pitchFamily="50" charset="-128"/>
                <a:cs typeface="Meiryo UI" pitchFamily="50" charset="-128"/>
              </a:rPr>
              <a:t>2050</a:t>
            </a:r>
            <a:r>
              <a:rPr lang="ja-JP" altLang="en-US" sz="2400" b="1">
                <a:latin typeface="Meiryo UI" pitchFamily="50" charset="-128"/>
                <a:ea typeface="Meiryo UI" pitchFamily="50" charset="-128"/>
                <a:cs typeface="Meiryo UI" pitchFamily="50" charset="-128"/>
              </a:rPr>
              <a:t>」</a:t>
            </a:r>
          </a:p>
        </p:txBody>
      </p:sp>
      <p:sp>
        <p:nvSpPr>
          <p:cNvPr id="36" name="正方形/長方形 14"/>
          <p:cNvSpPr>
            <a:spLocks noChangeArrowheads="1"/>
          </p:cNvSpPr>
          <p:nvPr/>
        </p:nvSpPr>
        <p:spPr bwMode="auto">
          <a:xfrm>
            <a:off x="3375960" y="5025452"/>
            <a:ext cx="32056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38113" indent="-138113">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新車</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排出を</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90</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％低減</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38113" indent="-138113">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ライフサイクル</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CO2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ゼロ</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38113" indent="-138113">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工場の</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CO2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排出</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ゼロ</a:t>
            </a:r>
            <a:endParaRPr lang="ja-JP" altLang="en-US"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a:xfrm>
            <a:off x="0" y="-27384"/>
            <a:ext cx="9921552" cy="764704"/>
          </a:xfrm>
          <a:prstGeom prst="rect">
            <a:avLst/>
          </a:prstGeom>
          <a:solidFill>
            <a:srgbClr val="03C0ED"/>
          </a:solidFill>
          <a:ln>
            <a:solidFill>
              <a:srgbClr val="03C0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ctr" eaLnBrk="1" fontAlgn="auto" hangingPunct="1">
              <a:spcBef>
                <a:spcPts val="0"/>
              </a:spcBef>
              <a:spcAft>
                <a:spcPts val="0"/>
              </a:spcAft>
              <a:defRPr kumimoji="0" sz="3600" b="1" kern="0">
                <a:solidFill>
                  <a:prstClr val="white"/>
                </a:solidFill>
                <a:latin typeface="Meiryo UI" panose="020B0604030504040204" pitchFamily="50" charset="-128"/>
                <a:ea typeface="Meiryo UI" panose="020B0604030504040204" pitchFamily="50" charset="-128"/>
                <a:cs typeface="Meiryo UI" panose="020B0604030504040204" pitchFamily="50" charset="-128"/>
              </a:defRPr>
            </a:lvl1pPr>
            <a:lvl2pPr marL="457200" eaLnBrk="0" hangingPunct="0"/>
            <a:lvl3pPr marL="914400" eaLnBrk="0" hangingPunct="0"/>
            <a:lvl4pPr marL="1371600" eaLnBrk="0" hangingPunct="0"/>
            <a:lvl5pPr marL="1828800" eaLnBrk="0" hangingPunct="0"/>
            <a:lvl6pPr marL="2286000" defTabSz="914400"/>
            <a:lvl7pPr marL="2743200" defTabSz="914400"/>
            <a:lvl8pPr marL="3200400" defTabSz="914400"/>
            <a:lvl9pPr marL="3657600" defTabSz="914400"/>
          </a:lstStyle>
          <a:p>
            <a:r>
              <a:rPr lang="ja-JP" altLang="en-US" dirty="0"/>
              <a:t>低炭素＝高生産性投資をめぐる競争</a:t>
            </a:r>
          </a:p>
        </p:txBody>
      </p:sp>
      <p:sp>
        <p:nvSpPr>
          <p:cNvPr id="2" name="正方形/長方形 1"/>
          <p:cNvSpPr/>
          <p:nvPr/>
        </p:nvSpPr>
        <p:spPr>
          <a:xfrm>
            <a:off x="155461" y="837224"/>
            <a:ext cx="6607899" cy="707886"/>
          </a:xfrm>
          <a:prstGeom prst="rect">
            <a:avLst/>
          </a:prstGeom>
        </p:spPr>
        <p:txBody>
          <a:bodyPr wrap="none">
            <a:spAutoFit/>
          </a:bodyPr>
          <a:lstStyle/>
          <a:p>
            <a:pPr fontAlgn="auto">
              <a:spcAft>
                <a:spcPts val="0"/>
              </a:spcAft>
            </a:pPr>
            <a:r>
              <a:rPr lang="en-US" altLang="ja-JP" sz="40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4000" dirty="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40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4000" dirty="0">
                <a:latin typeface="Meiryo UI" panose="020B0604030504040204" pitchFamily="50" charset="-128"/>
                <a:ea typeface="Meiryo UI" panose="020B0604030504040204" pitchFamily="50" charset="-128"/>
                <a:cs typeface="Meiryo UI" panose="020B0604030504040204" pitchFamily="50" charset="-128"/>
              </a:rPr>
              <a:t>兆円の投資</a:t>
            </a:r>
            <a:endParaRPr lang="en-US" altLang="ja-JP" sz="4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3"/>
          <p:cNvSpPr>
            <a:spLocks noGrp="1"/>
          </p:cNvSpPr>
          <p:nvPr>
            <p:ph type="sldNum" sz="quarter" idx="12"/>
          </p:nvPr>
        </p:nvSpPr>
        <p:spPr>
          <a:xfrm>
            <a:off x="7580106" y="6511790"/>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rtlCol="0" anchor="ctr" anchorCtr="0" compatLnSpc="1">
            <a:prstTxWarp prst="textNoShape">
              <a:avLst/>
            </a:prstTxWarp>
          </a:bodyPr>
          <a:lstStyle/>
          <a:p>
            <a:fld id="{CC5CAD7A-E04C-47B2-81EE-546146B795F5}" type="slidenum">
              <a:rPr lang="ja-JP" altLang="en-US" sz="1600" b="1">
                <a:solidFill>
                  <a:srgbClr val="000000"/>
                </a:solidFill>
                <a:latin typeface="ＭＳ ゴシック" pitchFamily="49" charset="-128"/>
                <a:ea typeface="ＭＳ ゴシック" pitchFamily="49" charset="-128"/>
              </a:rPr>
              <a:pPr/>
              <a:t>34</a:t>
            </a:fld>
            <a:endParaRPr lang="ja-JP" altLang="en-US" sz="1600" b="1" dirty="0">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2837124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ctrTitle"/>
          </p:nvPr>
        </p:nvSpPr>
        <p:spPr>
          <a:xfrm>
            <a:off x="0" y="1916911"/>
            <a:ext cx="9906000" cy="1470025"/>
          </a:xfrm>
        </p:spPr>
        <p:txBody>
          <a:bodyPr/>
          <a:lstStyle/>
          <a:p>
            <a:pPr eaLnBrk="1" hangingPunct="1"/>
            <a:r>
              <a:rPr lang="ja-JP" altLang="en-US" dirty="0">
                <a:latin typeface="HGP創英角ｺﾞｼｯｸUB" pitchFamily="50" charset="-128"/>
                <a:ea typeface="HGP創英角ｺﾞｼｯｸUB" pitchFamily="50" charset="-128"/>
              </a:rPr>
              <a:t>４</a:t>
            </a:r>
            <a:r>
              <a:rPr lang="ja-JP" altLang="en-US" dirty="0" smtClean="0">
                <a:latin typeface="HGP創英角ｺﾞｼｯｸUB" pitchFamily="50" charset="-128"/>
                <a:ea typeface="HGP創英角ｺﾞｼｯｸUB" pitchFamily="50" charset="-128"/>
              </a:rPr>
              <a:t>．エネルギー特会を活用した施策（例）</a:t>
            </a:r>
            <a:endParaRPr lang="ja-JP" altLang="en-US" sz="3200" dirty="0">
              <a:latin typeface="HGP創英角ｺﾞｼｯｸUB" pitchFamily="50" charset="-128"/>
              <a:ea typeface="HGP創英角ｺﾞｼｯｸUB" pitchFamily="50" charset="-128"/>
            </a:endParaRPr>
          </a:p>
        </p:txBody>
      </p:sp>
      <p:graphicFrame>
        <p:nvGraphicFramePr>
          <p:cNvPr id="5" name="表 4"/>
          <p:cNvGraphicFramePr>
            <a:graphicFrameLocks noGrp="1"/>
          </p:cNvGraphicFramePr>
          <p:nvPr/>
        </p:nvGraphicFramePr>
        <p:xfrm>
          <a:off x="8" y="3295374"/>
          <a:ext cx="9945688" cy="168275"/>
        </p:xfrm>
        <a:graphic>
          <a:graphicData uri="http://schemas.openxmlformats.org/drawingml/2006/table">
            <a:tbl>
              <a:tblPr firstRow="1" bandRow="1">
                <a:tableStyleId>{2D5ABB26-0587-4C30-8999-92F81FD0307C}</a:tableStyleId>
              </a:tblPr>
              <a:tblGrid>
                <a:gridCol w="9945688"/>
              </a:tblGrid>
              <a:tr h="168275">
                <a:tc>
                  <a:txBody>
                    <a:bodyPr/>
                    <a:lstStyle/>
                    <a:p>
                      <a:endParaRPr kumimoji="1" lang="ja-JP" altLang="en-US" sz="500" dirty="0"/>
                    </a:p>
                  </a:txBody>
                  <a:tcPr marL="99052" marR="99052" marT="45765" marB="45765">
                    <a:solidFill>
                      <a:srgbClr val="00B0F0"/>
                    </a:solidFill>
                  </a:tcPr>
                </a:tc>
              </a:tr>
            </a:tbl>
          </a:graphicData>
        </a:graphic>
      </p:graphicFrame>
      <p:sp>
        <p:nvSpPr>
          <p:cNvPr id="6" name="スライド番号プレースホルダー 4"/>
          <p:cNvSpPr>
            <a:spLocks noGrp="1"/>
          </p:cNvSpPr>
          <p:nvPr>
            <p:ph type="sldNum" sz="quarter" idx="12"/>
          </p:nvPr>
        </p:nvSpPr>
        <p:spPr bwMode="auto">
          <a:xfrm>
            <a:off x="7594600" y="6503481"/>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39605" indent="-284469" eaLnBrk="0" hangingPunct="0">
              <a:defRPr kumimoji="1">
                <a:solidFill>
                  <a:schemeClr val="tx1"/>
                </a:solidFill>
                <a:latin typeface="Arial" pitchFamily="34" charset="0"/>
                <a:ea typeface="ＭＳ Ｐゴシック" pitchFamily="50" charset="-128"/>
              </a:defRPr>
            </a:lvl2pPr>
            <a:lvl3pPr marL="1137863" indent="-227573" eaLnBrk="0" hangingPunct="0">
              <a:defRPr kumimoji="1">
                <a:solidFill>
                  <a:schemeClr val="tx1"/>
                </a:solidFill>
                <a:latin typeface="Arial" pitchFamily="34" charset="0"/>
                <a:ea typeface="ＭＳ Ｐゴシック" pitchFamily="50" charset="-128"/>
              </a:defRPr>
            </a:lvl3pPr>
            <a:lvl4pPr marL="1592999" indent="-227573" eaLnBrk="0" hangingPunct="0">
              <a:defRPr kumimoji="1">
                <a:solidFill>
                  <a:schemeClr val="tx1"/>
                </a:solidFill>
                <a:latin typeface="Arial" pitchFamily="34" charset="0"/>
                <a:ea typeface="ＭＳ Ｐゴシック" pitchFamily="50" charset="-128"/>
              </a:defRPr>
            </a:lvl4pPr>
            <a:lvl5pPr marL="2048143" indent="-227573" eaLnBrk="0" hangingPunct="0">
              <a:defRPr kumimoji="1">
                <a:solidFill>
                  <a:schemeClr val="tx1"/>
                </a:solidFill>
                <a:latin typeface="Arial" pitchFamily="34" charset="0"/>
                <a:ea typeface="ＭＳ Ｐゴシック" pitchFamily="50" charset="-128"/>
              </a:defRPr>
            </a:lvl5pPr>
            <a:lvl6pPr marL="2503289"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58431"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1357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6871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C03D51E9-A733-4B71-B61C-A2DEB9C5C42B}" type="slidenum">
              <a:rPr lang="ja-JP" altLang="en-US" sz="1600" b="1">
                <a:solidFill>
                  <a:srgbClr val="000000"/>
                </a:solidFill>
                <a:latin typeface="ＭＳ ゴシック" pitchFamily="49" charset="-128"/>
                <a:ea typeface="ＭＳ ゴシック" pitchFamily="49" charset="-128"/>
              </a:rPr>
              <a:pPr eaLnBrk="1" fontAlgn="base" hangingPunct="1">
                <a:spcBef>
                  <a:spcPct val="0"/>
                </a:spcBef>
                <a:spcAft>
                  <a:spcPct val="0"/>
                </a:spcAft>
              </a:pPr>
              <a:t>35</a:t>
            </a:fld>
            <a:endParaRPr lang="ja-JP" altLang="en-US" sz="1600" b="1">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4134197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88900" y="1412778"/>
            <a:ext cx="9756776" cy="33893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5" tIns="45512" rIns="91025" bIns="45512"/>
          <a:lstStyle/>
          <a:p>
            <a:pPr>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L2-Tech</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Leading&amp;Low-Carbon</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Technology</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のリスト化・導入支援による、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No1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技術の市場拡大</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金融を活用した低炭素投融資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によって、再エネ・省エネの導入促進</a:t>
            </a:r>
          </a:p>
        </p:txBody>
      </p:sp>
      <p:sp>
        <p:nvSpPr>
          <p:cNvPr id="5" name="正方形/長方形 4"/>
          <p:cNvSpPr/>
          <p:nvPr/>
        </p:nvSpPr>
        <p:spPr>
          <a:xfrm>
            <a:off x="272509" y="1971592"/>
            <a:ext cx="9365233" cy="1317625"/>
          </a:xfrm>
          <a:prstGeom prst="rect">
            <a:avLst/>
          </a:prstGeom>
          <a:solidFill>
            <a:schemeClr val="bg1"/>
          </a:solidFill>
          <a:ln w="38100"/>
        </p:spPr>
        <p:style>
          <a:lnRef idx="2">
            <a:schemeClr val="accent3"/>
          </a:lnRef>
          <a:fillRef idx="1">
            <a:schemeClr val="lt1"/>
          </a:fillRef>
          <a:effectRef idx="0">
            <a:schemeClr val="accent3"/>
          </a:effectRef>
          <a:fontRef idx="minor">
            <a:schemeClr val="dk1"/>
          </a:fontRef>
        </p:style>
        <p:txBody>
          <a:bodyPr lIns="91025" tIns="45512" rIns="91025" bIns="45512"/>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発電量に占める割合を</a:t>
            </a:r>
            <a:r>
              <a:rPr lang="en-US" altLang="ja-JP"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に倍増（太</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陽光は７倍、風力・地熱は４倍）</a:t>
            </a:r>
            <a:r>
              <a:rPr lang="ja-JP" altLang="en-US" dirty="0">
                <a:latin typeface="Meiryo UI" panose="020B0604030504040204" pitchFamily="50" charset="-128"/>
                <a:ea typeface="Meiryo UI" panose="020B0604030504040204" pitchFamily="50" charset="-128"/>
                <a:cs typeface="Meiryo UI" panose="020B0604030504040204" pitchFamily="50" charset="-128"/>
              </a:rPr>
              <a:t>に</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環境省では、</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新たな再エネ源の開発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自治体の支援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により、地域の自立・分散型エネルギー社会を構築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○浮体式洋上風力発電の低コスト化技術の開発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○太陽光発電等の再エネと蓄電池を活用したマイクログリッドの構築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○再エネ由来の水素を水素ステーション等に利用する技術の実証</a:t>
            </a:r>
          </a:p>
          <a:p>
            <a:pPr>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59424" y="620688"/>
            <a:ext cx="9675161" cy="648072"/>
          </a:xfrm>
          <a:prstGeom prst="roundRect">
            <a:avLst/>
          </a:prstGeom>
          <a:ln w="38100"/>
        </p:spPr>
        <p:style>
          <a:lnRef idx="2">
            <a:schemeClr val="accent1"/>
          </a:lnRef>
          <a:fillRef idx="1">
            <a:schemeClr val="lt1"/>
          </a:fillRef>
          <a:effectRef idx="0">
            <a:schemeClr val="accent1"/>
          </a:effectRef>
          <a:fontRef idx="minor">
            <a:schemeClr val="dk1"/>
          </a:fontRef>
        </p:style>
        <p:txBody>
          <a:bodyPr lIns="91025" tIns="45512" rIns="91025" bIns="45512" anchor="ct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環境省で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は、地球温暖化対策税の税収を活用した</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対策特別会計（</a:t>
            </a:r>
            <a:r>
              <a:rPr lang="en-US" altLang="ja-JP"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1564</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億円）</a:t>
            </a:r>
            <a:r>
              <a:rPr lang="ja-JP" altLang="en-US" dirty="0">
                <a:latin typeface="Meiryo UI" panose="020B0604030504040204" pitchFamily="50" charset="-128"/>
                <a:ea typeface="Meiryo UI" panose="020B0604030504040204" pitchFamily="50" charset="-128"/>
                <a:cs typeface="Meiryo UI" panose="020B0604030504040204" pitchFamily="50" charset="-128"/>
              </a:rPr>
              <a:t>を最大限に活用し、以下の取組を進める</a:t>
            </a:r>
          </a:p>
        </p:txBody>
      </p:sp>
      <p:sp>
        <p:nvSpPr>
          <p:cNvPr id="7" name="正方形/長方形 6"/>
          <p:cNvSpPr/>
          <p:nvPr/>
        </p:nvSpPr>
        <p:spPr>
          <a:xfrm>
            <a:off x="272519" y="1971577"/>
            <a:ext cx="1127905" cy="287338"/>
          </a:xfrm>
          <a:prstGeom prst="rect">
            <a:avLst/>
          </a:prstGeom>
        </p:spPr>
        <p:style>
          <a:lnRef idx="1">
            <a:schemeClr val="accent3"/>
          </a:lnRef>
          <a:fillRef idx="3">
            <a:schemeClr val="accent3"/>
          </a:fillRef>
          <a:effectRef idx="2">
            <a:schemeClr val="accent3"/>
          </a:effectRef>
          <a:fontRef idx="minor">
            <a:schemeClr val="lt1"/>
          </a:fontRef>
        </p:style>
        <p:txBody>
          <a:bodyPr lIns="91025" tIns="45512" rIns="91025" bIns="45512" anchor="ctr"/>
          <a:lstStyle/>
          <a:p>
            <a:pPr algn="ct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再エネ</a:t>
            </a:r>
          </a:p>
        </p:txBody>
      </p:sp>
      <p:pic>
        <p:nvPicPr>
          <p:cNvPr id="2055" name="Picture 77" descr="\\fssv01\地球環境局\DATA\地球温暖化対策課\6.技術\2013年\13再エネ関連資料\洋上風力\写真\はえんかぜ_縮小(トリミン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449" y="2526035"/>
            <a:ext cx="640926"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a:xfrm>
            <a:off x="253099" y="3360639"/>
            <a:ext cx="9384639" cy="1295400"/>
          </a:xfrm>
          <a:prstGeom prst="rect">
            <a:avLst/>
          </a:prstGeom>
          <a:solidFill>
            <a:schemeClr val="bg1"/>
          </a:solidFill>
          <a:ln w="381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lIns="91025" tIns="45512" rIns="91025" bIns="45512"/>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石油危機後並み（</a:t>
            </a:r>
            <a:r>
              <a:rPr lang="en-US" altLang="ja-JP" dirty="0">
                <a:latin typeface="Meiryo UI" panose="020B0604030504040204" pitchFamily="50" charset="-128"/>
                <a:ea typeface="Meiryo UI" panose="020B0604030504040204" pitchFamily="50" charset="-128"/>
                <a:cs typeface="Meiryo UI" panose="020B0604030504040204" pitchFamily="50" charset="-128"/>
              </a:rPr>
              <a:t>5000</a:t>
            </a:r>
            <a:r>
              <a:rPr lang="ja-JP" altLang="en-US" dirty="0">
                <a:latin typeface="Meiryo UI" panose="020B0604030504040204" pitchFamily="50" charset="-128"/>
                <a:ea typeface="Meiryo UI" panose="020B0604030504040204" pitchFamily="50" charset="-128"/>
                <a:cs typeface="Meiryo UI" panose="020B0604030504040204" pitchFamily="50" charset="-128"/>
              </a:rPr>
              <a:t>万</a:t>
            </a:r>
            <a:r>
              <a:rPr lang="en-US" altLang="ja-JP" dirty="0">
                <a:latin typeface="Meiryo UI" panose="020B0604030504040204" pitchFamily="50" charset="-128"/>
                <a:ea typeface="Meiryo UI" panose="020B0604030504040204" pitchFamily="50" charset="-128"/>
                <a:cs typeface="Meiryo UI" panose="020B0604030504040204" pitchFamily="50" charset="-128"/>
              </a:rPr>
              <a:t>kl</a:t>
            </a:r>
            <a:r>
              <a:rPr lang="ja-JP" altLang="en-US" dirty="0">
                <a:latin typeface="Meiryo UI" panose="020B0604030504040204" pitchFamily="50" charset="-128"/>
                <a:ea typeface="Meiryo UI" panose="020B0604030504040204" pitchFamily="50" charset="-128"/>
                <a:cs typeface="Meiryo UI" panose="020B0604030504040204" pitchFamily="50" charset="-128"/>
              </a:rPr>
              <a:t>削減）の大幅省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エネ</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家庭・</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業務で</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2400</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kl</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環境省では、建築物等の</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地域まるごと省エネ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先導的な技術の開発・実証</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等で需要を大幅に低減</a:t>
            </a: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（ネット・ゼロ・エネルギー・ビル）の実現と普及拡大</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○診断士が照明の買換や省エネにつながるライフスタイル等を提案する家庭エコ診断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○大幅な削減効果が見込まれる高効率・高品質</a:t>
            </a:r>
            <a:r>
              <a:rPr lang="en-US" altLang="ja-JP" sz="1600" dirty="0" err="1">
                <a:latin typeface="Meiryo UI" panose="020B0604030504040204" pitchFamily="50" charset="-128"/>
                <a:ea typeface="Meiryo UI" panose="020B0604030504040204" pitchFamily="50" charset="-128"/>
                <a:cs typeface="Meiryo UI" panose="020B0604030504040204" pitchFamily="50" charset="-128"/>
              </a:rPr>
              <a:t>GaN</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（窒化ガリウム）デバイスの開発・実証</a:t>
            </a:r>
            <a:endParaRPr lang="en-US" altLang="ja-JP"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53056" y="4968701"/>
            <a:ext cx="9384729" cy="863600"/>
          </a:xfrm>
          <a:prstGeom prst="rect">
            <a:avLst/>
          </a:prstGeom>
          <a:noFill/>
          <a:ln w="38100">
            <a:solidFill>
              <a:srgbClr val="00B0F0"/>
            </a:solidFill>
          </a:ln>
        </p:spPr>
        <p:style>
          <a:lnRef idx="2">
            <a:schemeClr val="accent3"/>
          </a:lnRef>
          <a:fillRef idx="1">
            <a:schemeClr val="lt1"/>
          </a:fillRef>
          <a:effectRef idx="0">
            <a:schemeClr val="accent3"/>
          </a:effectRef>
          <a:fontRef idx="minor">
            <a:schemeClr val="dk1"/>
          </a:fontRef>
        </p:style>
        <p:txBody>
          <a:bodyPr lIns="91025" tIns="45512" rIns="91025" bIns="45512"/>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情報提供・意識改革・行動喚起で社会システムを大変革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○昨年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月より、省エネ・低炭素な「製品」「行動」「サービス」の選択を促進する「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COOL</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CHOICE</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」を開始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○政府が先頭に立って国民各界各層へアプローチ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52989" y="4969097"/>
            <a:ext cx="1391816" cy="287337"/>
          </a:xfrm>
          <a:prstGeom prst="rect">
            <a:avLst/>
          </a:prstGeom>
          <a:solidFill>
            <a:srgbClr val="00B0F0"/>
          </a:solidFill>
          <a:ln>
            <a:solidFill>
              <a:srgbClr val="00B0F0"/>
            </a:solidFill>
          </a:ln>
        </p:spPr>
        <p:style>
          <a:lnRef idx="1">
            <a:schemeClr val="accent3"/>
          </a:lnRef>
          <a:fillRef idx="3">
            <a:schemeClr val="accent3"/>
          </a:fillRef>
          <a:effectRef idx="2">
            <a:schemeClr val="accent3"/>
          </a:effectRef>
          <a:fontRef idx="minor">
            <a:schemeClr val="lt1"/>
          </a:fontRef>
        </p:style>
        <p:txBody>
          <a:bodyPr lIns="91025" tIns="45512" rIns="91025" bIns="45512" anchor="ctr"/>
          <a:lstStyle/>
          <a:p>
            <a:pPr algn="ct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国民運動</a:t>
            </a:r>
          </a:p>
        </p:txBody>
      </p:sp>
      <p:sp>
        <p:nvSpPr>
          <p:cNvPr id="14" name="正方形/長方形 13"/>
          <p:cNvSpPr/>
          <p:nvPr/>
        </p:nvSpPr>
        <p:spPr>
          <a:xfrm>
            <a:off x="253772" y="5964459"/>
            <a:ext cx="9383942" cy="849313"/>
          </a:xfrm>
          <a:prstGeom prst="rect">
            <a:avLst/>
          </a:prstGeom>
          <a:noFill/>
          <a:ln w="38100">
            <a:solidFill>
              <a:srgbClr val="FF0000"/>
            </a:solidFill>
          </a:ln>
        </p:spPr>
        <p:style>
          <a:lnRef idx="2">
            <a:schemeClr val="accent3"/>
          </a:lnRef>
          <a:fillRef idx="1">
            <a:schemeClr val="lt1"/>
          </a:fillRef>
          <a:effectRef idx="0">
            <a:schemeClr val="accent3"/>
          </a:effectRef>
          <a:fontRef idx="minor">
            <a:schemeClr val="dk1"/>
          </a:fontRef>
        </p:style>
        <p:txBody>
          <a:bodyPr lIns="91025" tIns="45512" rIns="91025" bIns="45512"/>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我が国の優れた低炭素技術の海外展開を通じて、世界全体の排出量削減に貢献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○インドネシアへの高効率冷凍機導入等、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JCM</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（２国間クレジット制度）で</a:t>
            </a:r>
            <a:r>
              <a:rPr lang="en-US" altLang="ja-JP"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のプロジェクトを実施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○途上国におけるニーズを調査し、その国に合った低炭素技術を導入</a:t>
            </a:r>
          </a:p>
          <a:p>
            <a:pPr>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52988" y="5980359"/>
            <a:ext cx="1264572" cy="288925"/>
          </a:xfrm>
          <a:prstGeom prst="rect">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lIns="91025" tIns="45512" rIns="91025" bIns="45512" anchor="ctr"/>
          <a:lstStyle/>
          <a:p>
            <a:pPr algn="ct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海外展開</a:t>
            </a:r>
          </a:p>
        </p:txBody>
      </p:sp>
      <p:pic>
        <p:nvPicPr>
          <p:cNvPr id="2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959" y="3927378"/>
            <a:ext cx="99595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図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28934" y="4921869"/>
            <a:ext cx="92683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p:cNvSpPr/>
          <p:nvPr/>
        </p:nvSpPr>
        <p:spPr>
          <a:xfrm>
            <a:off x="253812" y="3370171"/>
            <a:ext cx="1127905" cy="287337"/>
          </a:xfrm>
          <a:prstGeom prst="rect">
            <a:avLst/>
          </a:prstGeom>
          <a:solidFill>
            <a:schemeClr val="accent6">
              <a:lumMod val="75000"/>
            </a:schemeClr>
          </a:solidFill>
          <a:ln>
            <a:solidFill>
              <a:schemeClr val="accent6">
                <a:lumMod val="75000"/>
              </a:schemeClr>
            </a:solidFill>
          </a:ln>
        </p:spPr>
        <p:style>
          <a:lnRef idx="1">
            <a:schemeClr val="accent3"/>
          </a:lnRef>
          <a:fillRef idx="3">
            <a:schemeClr val="accent3"/>
          </a:fillRef>
          <a:effectRef idx="2">
            <a:schemeClr val="accent3"/>
          </a:effectRef>
          <a:fontRef idx="minor">
            <a:schemeClr val="lt1"/>
          </a:fontRef>
        </p:style>
        <p:txBody>
          <a:bodyPr lIns="91025" tIns="45512" rIns="91025" bIns="45512" anchor="ctr"/>
          <a:lstStyle/>
          <a:p>
            <a:pPr algn="ct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省エネ</a:t>
            </a:r>
          </a:p>
        </p:txBody>
      </p:sp>
      <p:sp>
        <p:nvSpPr>
          <p:cNvPr id="30" name="正方形/長方形 29"/>
          <p:cNvSpPr/>
          <p:nvPr/>
        </p:nvSpPr>
        <p:spPr>
          <a:xfrm>
            <a:off x="80691" y="1416521"/>
            <a:ext cx="1127905" cy="288925"/>
          </a:xfrm>
          <a:prstGeom prst="rect">
            <a:avLst/>
          </a:prstGeom>
          <a:solidFill>
            <a:schemeClr val="accent4">
              <a:lumMod val="75000"/>
            </a:schemeClr>
          </a:solidFill>
          <a:ln>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lIns="91025" tIns="45512" rIns="91025" bIns="45512" anchor="ctr"/>
          <a:lstStyle/>
          <a:p>
            <a:pPr algn="ct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導入促進</a:t>
            </a:r>
          </a:p>
        </p:txBody>
      </p:sp>
      <p:pic>
        <p:nvPicPr>
          <p:cNvPr id="2065" name="Picture 3" descr="D:\Temporary Internet Files\Temporary Internet Files\Content.IE5\OYSQUROI\MC9003266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8911" y="2491110"/>
            <a:ext cx="865564"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テキスト ボックス 1"/>
          <p:cNvSpPr txBox="1">
            <a:spLocks noChangeArrowheads="1"/>
          </p:cNvSpPr>
          <p:nvPr/>
        </p:nvSpPr>
        <p:spPr bwMode="auto">
          <a:xfrm>
            <a:off x="7927012" y="5556480"/>
            <a:ext cx="1710707" cy="27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5" tIns="45512" rIns="91025" bIns="45512">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今回の法改正で強化</a:t>
            </a:r>
          </a:p>
        </p:txBody>
      </p:sp>
      <p:sp>
        <p:nvSpPr>
          <p:cNvPr id="2067" name="テキスト ボックス 18"/>
          <p:cNvSpPr txBox="1">
            <a:spLocks noChangeArrowheads="1"/>
          </p:cNvSpPr>
          <p:nvPr/>
        </p:nvSpPr>
        <p:spPr bwMode="auto">
          <a:xfrm>
            <a:off x="7891099" y="6529618"/>
            <a:ext cx="1710708" cy="27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5" tIns="45512" rIns="91025" bIns="45512">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今回の法改正で強化</a:t>
            </a:r>
          </a:p>
        </p:txBody>
      </p:sp>
      <p:sp>
        <p:nvSpPr>
          <p:cNvPr id="20" name="Rectangle 68"/>
          <p:cNvSpPr>
            <a:spLocks noChangeArrowheads="1"/>
          </p:cNvSpPr>
          <p:nvPr/>
        </p:nvSpPr>
        <p:spPr bwMode="auto">
          <a:xfrm>
            <a:off x="-20634" y="-13865"/>
            <a:ext cx="9911160" cy="490538"/>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lIns="91025" tIns="45512" rIns="91025" bIns="45512" anchor="ctr"/>
          <a:lstStyle/>
          <a:p>
            <a:pPr algn="ctr"/>
            <a:r>
              <a:rPr lang="ja-JP" altLang="en-US" sz="3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地球温暖化税収によるエネルギー特会の活用</a:t>
            </a:r>
          </a:p>
        </p:txBody>
      </p:sp>
      <p:sp>
        <p:nvSpPr>
          <p:cNvPr id="21" name="スライド番号プレースホルダー 4"/>
          <p:cNvSpPr>
            <a:spLocks noGrp="1"/>
          </p:cNvSpPr>
          <p:nvPr>
            <p:ph type="sldNum" sz="quarter" idx="12"/>
          </p:nvPr>
        </p:nvSpPr>
        <p:spPr bwMode="auto">
          <a:xfrm>
            <a:off x="7594600" y="6503383"/>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39605" indent="-284469" eaLnBrk="0" hangingPunct="0">
              <a:defRPr kumimoji="1">
                <a:solidFill>
                  <a:schemeClr val="tx1"/>
                </a:solidFill>
                <a:latin typeface="Arial" pitchFamily="34" charset="0"/>
                <a:ea typeface="ＭＳ Ｐゴシック" pitchFamily="50" charset="-128"/>
              </a:defRPr>
            </a:lvl2pPr>
            <a:lvl3pPr marL="1137863" indent="-227573" eaLnBrk="0" hangingPunct="0">
              <a:defRPr kumimoji="1">
                <a:solidFill>
                  <a:schemeClr val="tx1"/>
                </a:solidFill>
                <a:latin typeface="Arial" pitchFamily="34" charset="0"/>
                <a:ea typeface="ＭＳ Ｐゴシック" pitchFamily="50" charset="-128"/>
              </a:defRPr>
            </a:lvl3pPr>
            <a:lvl4pPr marL="1592999" indent="-227573" eaLnBrk="0" hangingPunct="0">
              <a:defRPr kumimoji="1">
                <a:solidFill>
                  <a:schemeClr val="tx1"/>
                </a:solidFill>
                <a:latin typeface="Arial" pitchFamily="34" charset="0"/>
                <a:ea typeface="ＭＳ Ｐゴシック" pitchFamily="50" charset="-128"/>
              </a:defRPr>
            </a:lvl4pPr>
            <a:lvl5pPr marL="2048143" indent="-227573" eaLnBrk="0" hangingPunct="0">
              <a:defRPr kumimoji="1">
                <a:solidFill>
                  <a:schemeClr val="tx1"/>
                </a:solidFill>
                <a:latin typeface="Arial" pitchFamily="34" charset="0"/>
                <a:ea typeface="ＭＳ Ｐゴシック" pitchFamily="50" charset="-128"/>
              </a:defRPr>
            </a:lvl5pPr>
            <a:lvl6pPr marL="2503289"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58431"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1357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6871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C03D51E9-A733-4B71-B61C-A2DEB9C5C42B}" type="slidenum">
              <a:rPr lang="ja-JP" altLang="en-US" sz="1600" b="1">
                <a:solidFill>
                  <a:srgbClr val="000000"/>
                </a:solidFill>
                <a:latin typeface="ＭＳ ゴシック" pitchFamily="49" charset="-128"/>
                <a:ea typeface="ＭＳ ゴシック" pitchFamily="49" charset="-128"/>
              </a:rPr>
              <a:pPr eaLnBrk="1" fontAlgn="base" hangingPunct="1">
                <a:spcBef>
                  <a:spcPct val="0"/>
                </a:spcBef>
                <a:spcAft>
                  <a:spcPct val="0"/>
                </a:spcAft>
              </a:pPr>
              <a:t>36</a:t>
            </a:fld>
            <a:endParaRPr lang="ja-JP" altLang="en-US" sz="1600" b="1" dirty="0">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2436314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400" y="3521075"/>
            <a:ext cx="9831388" cy="3328988"/>
          </a:xfrm>
          <a:prstGeom prst="rect">
            <a:avLst/>
          </a:prstGeom>
        </p:spPr>
        <p:style>
          <a:lnRef idx="2">
            <a:schemeClr val="accent2"/>
          </a:lnRef>
          <a:fillRef idx="1">
            <a:schemeClr val="lt1"/>
          </a:fillRef>
          <a:effectRef idx="0">
            <a:schemeClr val="accent2"/>
          </a:effectRef>
          <a:fontRef idx="minor">
            <a:schemeClr val="dk1"/>
          </a:fontRef>
        </p:style>
        <p:txBody>
          <a:bodyPr anchor="b"/>
          <a:lstStyle/>
          <a:p>
            <a:pPr algn="ctr" fontAlgn="auto">
              <a:spcBef>
                <a:spcPts val="0"/>
              </a:spcBef>
              <a:spcAft>
                <a:spcPts val="0"/>
              </a:spcAft>
              <a:defRPr/>
            </a:pPr>
            <a:endParaRPr lang="ja-JP" altLang="en-US" dirty="0"/>
          </a:p>
        </p:txBody>
      </p:sp>
      <p:sp>
        <p:nvSpPr>
          <p:cNvPr id="5" name="正方形/長方形 4"/>
          <p:cNvSpPr/>
          <p:nvPr/>
        </p:nvSpPr>
        <p:spPr>
          <a:xfrm>
            <a:off x="25400" y="614363"/>
            <a:ext cx="9825038" cy="30654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ja-JP" altLang="en-US" dirty="0"/>
          </a:p>
        </p:txBody>
      </p:sp>
      <p:sp>
        <p:nvSpPr>
          <p:cNvPr id="11" name="テキスト ボックス 10"/>
          <p:cNvSpPr txBox="1"/>
          <p:nvPr/>
        </p:nvSpPr>
        <p:spPr>
          <a:xfrm>
            <a:off x="98425" y="692150"/>
            <a:ext cx="992188"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pPr>
              <a:defRPr/>
            </a:pPr>
            <a:r>
              <a:rPr lang="ja-JP" altLang="en-US" dirty="0"/>
              <a:t>背景・目的</a:t>
            </a:r>
          </a:p>
        </p:txBody>
      </p:sp>
      <p:sp>
        <p:nvSpPr>
          <p:cNvPr id="12" name="テキスト ボックス 11"/>
          <p:cNvSpPr txBox="1"/>
          <p:nvPr/>
        </p:nvSpPr>
        <p:spPr>
          <a:xfrm>
            <a:off x="4651375" y="696913"/>
            <a:ext cx="903288"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pPr>
              <a:defRPr/>
            </a:pPr>
            <a:r>
              <a:rPr lang="ja-JP" altLang="en-US" dirty="0"/>
              <a:t>事業概要</a:t>
            </a:r>
          </a:p>
        </p:txBody>
      </p:sp>
      <p:sp>
        <p:nvSpPr>
          <p:cNvPr id="20" name="テキスト ボックス 19"/>
          <p:cNvSpPr txBox="1"/>
          <p:nvPr/>
        </p:nvSpPr>
        <p:spPr>
          <a:xfrm>
            <a:off x="26988" y="985838"/>
            <a:ext cx="4624387" cy="1831975"/>
          </a:xfrm>
          <a:prstGeom prst="rect">
            <a:avLst/>
          </a:prstGeom>
          <a:noFill/>
        </p:spPr>
        <p:txBody>
          <a:bodyPr>
            <a:spAutoFit/>
          </a:bodyPr>
          <a:lstStyle/>
          <a:p>
            <a:pPr marL="180975" indent="-180975" fontAlgn="auto">
              <a:lnSpc>
                <a:spcPts val="1500"/>
              </a:lnSpc>
              <a:spcBef>
                <a:spcPts val="0"/>
              </a:spcBef>
              <a:spcAft>
                <a:spcPts val="0"/>
              </a:spcAft>
              <a:buClr>
                <a:schemeClr val="bg2">
                  <a:lumMod val="50000"/>
                </a:schemeClr>
              </a:buClr>
              <a:buFont typeface="Wingdings" pitchFamily="2" charset="2"/>
              <a:buChar char="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低炭素社会の創出に向けては、巨額の追加投資が必要であり、民間資金の活用が不可欠。地域資源の活用拡大は、地域経済循環を通じた地域活性化にも資する。</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lnSpc>
                <a:spcPts val="1500"/>
              </a:lnSpc>
              <a:spcBef>
                <a:spcPts val="0"/>
              </a:spcBef>
              <a:spcAft>
                <a:spcPts val="0"/>
              </a:spcAft>
              <a:buClr>
                <a:schemeClr val="bg2">
                  <a:lumMod val="50000"/>
                </a:schemeClr>
              </a:buClr>
              <a:buFont typeface="Wingdings" pitchFamily="2" charset="2"/>
              <a:buChar char="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地域において低炭素化プロジェクトを実施しようとする事業者は、資金調達面で苦慮。資金調達を円滑化することにより、優良なプロジェクトの実現を推進することが必要</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lnSpc>
                <a:spcPts val="1500"/>
              </a:lnSpc>
              <a:spcBef>
                <a:spcPts val="0"/>
              </a:spcBef>
              <a:spcAft>
                <a:spcPts val="0"/>
              </a:spcAft>
              <a:buClr>
                <a:schemeClr val="bg2">
                  <a:lumMod val="50000"/>
                </a:schemeClr>
              </a:buClr>
              <a:buFont typeface="Wingdings" pitchFamily="2" charset="2"/>
              <a:buChar char="l"/>
              <a:defRPr/>
            </a:pP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国際的にも、低炭素投資促進のための「グリーン投資銀行」</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による投資促進</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が重要な政策テーマとして注目されて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いる</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endParaRPr lang="en-US" altLang="ja-JP" sz="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783" name="テキスト ボックス 20"/>
          <p:cNvSpPr txBox="1">
            <a:spLocks noChangeArrowheads="1"/>
          </p:cNvSpPr>
          <p:nvPr/>
        </p:nvSpPr>
        <p:spPr bwMode="auto">
          <a:xfrm>
            <a:off x="4594225" y="1000125"/>
            <a:ext cx="52879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lnSpc>
                <a:spcPts val="1500"/>
              </a:lnSpc>
            </a:pPr>
            <a:r>
              <a:rPr lang="ja-JP" altLang="en-US" sz="1100" dirty="0">
                <a:latin typeface="メイリオ" pitchFamily="50" charset="-128"/>
                <a:ea typeface="メイリオ" pitchFamily="50" charset="-128"/>
                <a:cs typeface="メイリオ" pitchFamily="50" charset="-128"/>
              </a:rPr>
              <a:t>　一定の採算性・収益性が見込まれる低炭素化プロジェクトに民間資金を呼び込むため、これらのプロジェクトを「出資」により支援する。</a:t>
            </a:r>
            <a:endParaRPr lang="en-US" altLang="ja-JP" sz="1100" b="1" dirty="0">
              <a:latin typeface="メイリオ" pitchFamily="50" charset="-128"/>
              <a:ea typeface="メイリオ" pitchFamily="50" charset="-128"/>
              <a:cs typeface="メイリオ" pitchFamily="50" charset="-128"/>
            </a:endParaRPr>
          </a:p>
          <a:p>
            <a:pPr eaLnBrk="1" hangingPunct="1">
              <a:lnSpc>
                <a:spcPts val="1500"/>
              </a:lnSpc>
            </a:pPr>
            <a:r>
              <a:rPr lang="ja-JP" altLang="en-US" sz="1100" b="1" dirty="0">
                <a:latin typeface="メイリオ" pitchFamily="50" charset="-128"/>
                <a:ea typeface="メイリオ" pitchFamily="50" charset="-128"/>
                <a:cs typeface="メイリオ" pitchFamily="50" charset="-128"/>
              </a:rPr>
              <a:t>　</a:t>
            </a:r>
            <a:r>
              <a:rPr lang="ja-JP" altLang="ja-JP" sz="1100" dirty="0">
                <a:latin typeface="メイリオ" pitchFamily="50" charset="-128"/>
                <a:ea typeface="メイリオ" pitchFamily="50" charset="-128"/>
                <a:cs typeface="メイリオ" pitchFamily="50" charset="-128"/>
              </a:rPr>
              <a:t>地域金融機関等との連携をさらに強化して、サブファンドの組成拡大、地域貢献性の高い案件への手厚い支援等を図ることにより、民間資金の呼び水となる「地域低炭素投資促進ファンド」の出資を効果的に実施する。</a:t>
            </a:r>
            <a:endParaRPr lang="en-US" altLang="ja-JP" sz="1100" dirty="0">
              <a:latin typeface="メイリオ" pitchFamily="50" charset="-128"/>
              <a:ea typeface="メイリオ" pitchFamily="50" charset="-128"/>
              <a:cs typeface="メイリオ" pitchFamily="50" charset="-128"/>
            </a:endParaRPr>
          </a:p>
          <a:p>
            <a:pPr eaLnBrk="1" hangingPunct="1">
              <a:lnSpc>
                <a:spcPts val="1500"/>
              </a:lnSpc>
            </a:pPr>
            <a:r>
              <a:rPr lang="ja-JP" altLang="en-US" sz="1100" dirty="0">
                <a:latin typeface="メイリオ" pitchFamily="50" charset="-128"/>
                <a:ea typeface="メイリオ" pitchFamily="50" charset="-128"/>
                <a:cs typeface="メイリオ" pitchFamily="50" charset="-128"/>
              </a:rPr>
              <a:t>　特に、地域金融機関や地方公共団体等が参画する地域型サブファンドの組成を加速化し、地域人材の「目利き力」の育成・向上、地域の資金循環の拡大を図る</a:t>
            </a:r>
            <a:r>
              <a:rPr lang="ja-JP" altLang="ja-JP" sz="1100" dirty="0">
                <a:latin typeface="メイリオ" pitchFamily="50" charset="-128"/>
                <a:ea typeface="メイリオ" pitchFamily="50" charset="-128"/>
                <a:cs typeface="メイリオ" pitchFamily="50" charset="-128"/>
              </a:rPr>
              <a:t>とともに、木質バイオマス発電事業等への出資を</a:t>
            </a:r>
            <a:r>
              <a:rPr lang="ja-JP" altLang="en-US" sz="1100" dirty="0">
                <a:latin typeface="メイリオ" pitchFamily="50" charset="-128"/>
                <a:ea typeface="メイリオ" pitchFamily="50" charset="-128"/>
                <a:cs typeface="メイリオ" pitchFamily="50" charset="-128"/>
              </a:rPr>
              <a:t>推進</a:t>
            </a:r>
            <a:r>
              <a:rPr lang="ja-JP" altLang="ja-JP" sz="1100" dirty="0">
                <a:latin typeface="メイリオ" pitchFamily="50" charset="-128"/>
                <a:ea typeface="メイリオ" pitchFamily="50" charset="-128"/>
                <a:cs typeface="メイリオ" pitchFamily="50" charset="-128"/>
              </a:rPr>
              <a:t>する</a:t>
            </a:r>
            <a:r>
              <a:rPr lang="ja-JP" altLang="en-US" sz="1100" dirty="0">
                <a:latin typeface="メイリオ" pitchFamily="50" charset="-128"/>
                <a:ea typeface="メイリオ" pitchFamily="50" charset="-128"/>
                <a:cs typeface="メイリオ" pitchFamily="50" charset="-128"/>
              </a:rPr>
              <a:t>。</a:t>
            </a:r>
            <a:endParaRPr lang="en-US" altLang="ja-JP" sz="400" dirty="0">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4559300" y="2933700"/>
            <a:ext cx="5308600" cy="769938"/>
          </a:xfrm>
          <a:prstGeom prst="rect">
            <a:avLst/>
          </a:prstGeom>
          <a:noFill/>
        </p:spPr>
        <p:txBody>
          <a:bodyPr>
            <a:spAutoFit/>
          </a:bodyPr>
          <a:lstStyle/>
          <a:p>
            <a:pPr marL="177800" indent="-177800" fontAlgn="auto">
              <a:spcBef>
                <a:spcPts val="0"/>
              </a:spcBef>
              <a:spcAft>
                <a:spcPts val="0"/>
              </a:spcAft>
              <a:buClr>
                <a:schemeClr val="bg2">
                  <a:lumMod val="50000"/>
                </a:schemeClr>
              </a:buClr>
              <a:buFont typeface="Wingdings" pitchFamily="2" charset="2"/>
              <a:buChar char="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平成３２年度までに２０都道府県において地域型サブファンドを組成することにより、地域における低炭素化プロジェクトを実現させ、低炭素化プロジェクトが地域金融機関、事業者等により自律的・積極的に実施される土壌を醸成する。</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57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11113"/>
            <a:ext cx="7556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8296275" y="28575"/>
            <a:ext cx="1265238" cy="461963"/>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fontAlgn="auto">
              <a:spcBef>
                <a:spcPts val="0"/>
              </a:spcBef>
              <a:spcAft>
                <a:spcPts val="0"/>
              </a:spcAft>
              <a:defRPr/>
            </a:pPr>
            <a:r>
              <a:rPr lang="ja-JP" altLang="en-US" sz="1200" dirty="0">
                <a:solidFill>
                  <a:schemeClr val="bg1"/>
                </a:solidFill>
              </a:rPr>
              <a:t>平成</a:t>
            </a:r>
            <a:r>
              <a:rPr lang="en-US" altLang="ja-JP" sz="1200" dirty="0">
                <a:solidFill>
                  <a:schemeClr val="bg1"/>
                </a:solidFill>
              </a:rPr>
              <a:t>25</a:t>
            </a:r>
            <a:r>
              <a:rPr lang="ja-JP" altLang="en-US" sz="1200" dirty="0">
                <a:solidFill>
                  <a:schemeClr val="bg1"/>
                </a:solidFill>
              </a:rPr>
              <a:t>年度予算</a:t>
            </a:r>
            <a:endParaRPr lang="en-US" altLang="ja-JP" sz="1200" dirty="0">
              <a:solidFill>
                <a:schemeClr val="bg1"/>
              </a:solidFill>
            </a:endParaRPr>
          </a:p>
          <a:p>
            <a:pPr fontAlgn="auto">
              <a:spcBef>
                <a:spcPts val="0"/>
              </a:spcBef>
              <a:spcAft>
                <a:spcPts val="0"/>
              </a:spcAft>
              <a:defRPr/>
            </a:pPr>
            <a:r>
              <a:rPr lang="ja-JP" altLang="en-US" sz="1200" dirty="0">
                <a:solidFill>
                  <a:schemeClr val="bg1"/>
                </a:solidFill>
              </a:rPr>
              <a:t>○○百万円</a:t>
            </a:r>
          </a:p>
        </p:txBody>
      </p:sp>
      <p:sp>
        <p:nvSpPr>
          <p:cNvPr id="26" name="Rectangle 3"/>
          <p:cNvSpPr/>
          <p:nvPr/>
        </p:nvSpPr>
        <p:spPr>
          <a:xfrm>
            <a:off x="781050" y="0"/>
            <a:ext cx="9124950" cy="542925"/>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a:defRPr/>
            </a:pP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地域低炭素投資促進ファンド事業</a:t>
            </a:r>
            <a:endPar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4641850" y="2625725"/>
            <a:ext cx="1376363"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pPr>
              <a:defRPr/>
            </a:pPr>
            <a:r>
              <a:rPr lang="ja-JP" altLang="en-US" dirty="0"/>
              <a:t>期待される効果</a:t>
            </a:r>
          </a:p>
        </p:txBody>
      </p:sp>
      <p:sp>
        <p:nvSpPr>
          <p:cNvPr id="28" name="正方形/長方形 27"/>
          <p:cNvSpPr/>
          <p:nvPr/>
        </p:nvSpPr>
        <p:spPr>
          <a:xfrm>
            <a:off x="8844975" y="3679357"/>
            <a:ext cx="1005403" cy="338554"/>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fontAlgn="auto">
              <a:spcBef>
                <a:spcPts val="0"/>
              </a:spcBef>
              <a:spcAft>
                <a:spcPts val="0"/>
              </a:spcAft>
              <a:defRPr/>
            </a:pPr>
            <a:r>
              <a:rPr kumimoji="0" lang="ja-JP" altLang="en-US" sz="1600" b="1" kern="0" dirty="0">
                <a:solidFill>
                  <a:sysClr val="window" lastClr="FFFFFF"/>
                </a:solidFill>
                <a:latin typeface="Cambria"/>
                <a:ea typeface="メイリオ"/>
              </a:rPr>
              <a:t>イメージ</a:t>
            </a:r>
          </a:p>
        </p:txBody>
      </p:sp>
      <p:pic>
        <p:nvPicPr>
          <p:cNvPr id="75792" name="Picture 3" descr="C:\Users\4CJu004\AppData\Local\Microsoft\Windows\Temporary Internet Files\Content.IE5\Z9MK20HV\MC900364478[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884363" y="4352925"/>
            <a:ext cx="2693987"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角丸四角形 40"/>
          <p:cNvSpPr/>
          <p:nvPr/>
        </p:nvSpPr>
        <p:spPr bwMode="auto">
          <a:xfrm>
            <a:off x="239713" y="3905250"/>
            <a:ext cx="1084262" cy="6794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100" b="1" dirty="0"/>
              <a:t>国</a:t>
            </a:r>
            <a:endParaRPr lang="en-US" altLang="ja-JP" sz="1100" b="1" dirty="0"/>
          </a:p>
          <a:p>
            <a:pPr algn="ctr" fontAlgn="auto">
              <a:spcBef>
                <a:spcPts val="0"/>
              </a:spcBef>
              <a:spcAft>
                <a:spcPts val="0"/>
              </a:spcAft>
              <a:defRPr/>
            </a:pPr>
            <a:r>
              <a:rPr lang="ja-JP" altLang="en-US" sz="1100" b="1" dirty="0"/>
              <a:t>（エネ特）</a:t>
            </a:r>
          </a:p>
        </p:txBody>
      </p:sp>
      <p:sp>
        <p:nvSpPr>
          <p:cNvPr id="42" name="角丸四角形 41"/>
          <p:cNvSpPr/>
          <p:nvPr/>
        </p:nvSpPr>
        <p:spPr bwMode="auto">
          <a:xfrm>
            <a:off x="2593975" y="3849688"/>
            <a:ext cx="4152900" cy="531812"/>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ja-JP" altLang="en-US" sz="1000" b="1" dirty="0">
                <a:solidFill>
                  <a:schemeClr val="tx1"/>
                </a:solidFill>
              </a:rPr>
              <a:t>基金設置法人（一般社団法人等）</a:t>
            </a:r>
            <a:endParaRPr lang="en-US" altLang="ja-JP" sz="1000" b="1" dirty="0">
              <a:solidFill>
                <a:schemeClr val="tx1"/>
              </a:solidFill>
            </a:endParaRPr>
          </a:p>
          <a:p>
            <a:pPr algn="ctr" fontAlgn="auto">
              <a:spcBef>
                <a:spcPts val="0"/>
              </a:spcBef>
              <a:spcAft>
                <a:spcPts val="0"/>
              </a:spcAft>
              <a:defRPr/>
            </a:pPr>
            <a:endParaRPr lang="en-US" altLang="ja-JP" sz="1050" b="1" dirty="0">
              <a:solidFill>
                <a:schemeClr val="tx1"/>
              </a:solidFill>
            </a:endParaRPr>
          </a:p>
          <a:p>
            <a:pPr algn="ctr" fontAlgn="auto">
              <a:spcBef>
                <a:spcPts val="0"/>
              </a:spcBef>
              <a:spcAft>
                <a:spcPts val="0"/>
              </a:spcAft>
              <a:defRPr/>
            </a:pPr>
            <a:endParaRPr lang="en-US" altLang="ja-JP" sz="1400" b="1" dirty="0">
              <a:solidFill>
                <a:schemeClr val="tx1"/>
              </a:solidFill>
            </a:endParaRPr>
          </a:p>
        </p:txBody>
      </p:sp>
      <p:sp>
        <p:nvSpPr>
          <p:cNvPr id="43" name="角丸四角形 42"/>
          <p:cNvSpPr/>
          <p:nvPr/>
        </p:nvSpPr>
        <p:spPr bwMode="auto">
          <a:xfrm>
            <a:off x="239713" y="4699000"/>
            <a:ext cx="1084262" cy="197961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民間</a:t>
            </a:r>
            <a:endParaRPr lang="en-US" altLang="ja-JP" b="1" dirty="0">
              <a:solidFill>
                <a:schemeClr val="tx1"/>
              </a:solidFill>
            </a:endParaRPr>
          </a:p>
          <a:p>
            <a:pPr algn="ctr" fontAlgn="auto">
              <a:spcBef>
                <a:spcPts val="0"/>
              </a:spcBef>
              <a:spcAft>
                <a:spcPts val="0"/>
              </a:spcAft>
              <a:defRPr/>
            </a:pPr>
            <a:r>
              <a:rPr lang="ja-JP" altLang="en-US" b="1" dirty="0">
                <a:solidFill>
                  <a:schemeClr val="tx1"/>
                </a:solidFill>
              </a:rPr>
              <a:t>資金</a:t>
            </a:r>
          </a:p>
        </p:txBody>
      </p:sp>
      <p:grpSp>
        <p:nvGrpSpPr>
          <p:cNvPr id="44" name="グループ化 43"/>
          <p:cNvGrpSpPr/>
          <p:nvPr/>
        </p:nvGrpSpPr>
        <p:grpSpPr bwMode="auto">
          <a:xfrm>
            <a:off x="1323407" y="4967098"/>
            <a:ext cx="1296122" cy="560450"/>
            <a:chOff x="1475656" y="3489287"/>
            <a:chExt cx="1330226" cy="671513"/>
          </a:xfrm>
          <a:solidFill>
            <a:srgbClr val="FF7C80"/>
          </a:solidFill>
        </p:grpSpPr>
        <p:sp>
          <p:nvSpPr>
            <p:cNvPr id="70" name="下矢印 69"/>
            <p:cNvSpPr/>
            <p:nvPr/>
          </p:nvSpPr>
          <p:spPr bwMode="auto">
            <a:xfrm rot="5400000" flipH="1" flipV="1">
              <a:off x="1805012" y="3159931"/>
              <a:ext cx="671513" cy="1330226"/>
            </a:xfrm>
            <a:prstGeom prst="downArrow">
              <a:avLst>
                <a:gd name="adj1" fmla="val 50000"/>
                <a:gd name="adj2" fmla="val 85532"/>
              </a:avLst>
            </a:prstGeom>
            <a:grp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ja-JP" altLang="en-US" sz="1200" dirty="0">
                <a:solidFill>
                  <a:schemeClr val="tx1"/>
                </a:solidFill>
                <a:latin typeface="メイリオ" pitchFamily="50" charset="-128"/>
                <a:cs typeface="メイリオ" pitchFamily="50" charset="-128"/>
              </a:endParaRPr>
            </a:p>
          </p:txBody>
        </p:sp>
        <p:sp>
          <p:nvSpPr>
            <p:cNvPr id="71" name="テキスト ボックス 70"/>
            <p:cNvSpPr txBox="1"/>
            <p:nvPr/>
          </p:nvSpPr>
          <p:spPr>
            <a:xfrm>
              <a:off x="1499414" y="3715026"/>
              <a:ext cx="1025426" cy="225008"/>
            </a:xfrm>
            <a:prstGeom prst="rect">
              <a:avLst/>
            </a:prstGeom>
            <a:grpFill/>
          </p:spPr>
          <p:txBody>
            <a:bodyPr anchor="ctr"/>
            <a:lstStyle/>
            <a:p>
              <a:pPr algn="ctr" fontAlgn="auto">
                <a:spcBef>
                  <a:spcPts val="0"/>
                </a:spcBef>
                <a:spcAft>
                  <a:spcPts val="0"/>
                </a:spcAft>
                <a:defRPr/>
              </a:pPr>
              <a:r>
                <a:rPr lang="ja-JP" altLang="en-US" sz="1200" b="1" dirty="0">
                  <a:solidFill>
                    <a:schemeClr val="bg1"/>
                  </a:solidFill>
                  <a:latin typeface="+mn-lt"/>
                  <a:ea typeface="+mn-ea"/>
                </a:rPr>
                <a:t>出資等</a:t>
              </a:r>
            </a:p>
          </p:txBody>
        </p:sp>
      </p:grpSp>
      <p:sp>
        <p:nvSpPr>
          <p:cNvPr id="45" name="角丸四角形 44"/>
          <p:cNvSpPr/>
          <p:nvPr/>
        </p:nvSpPr>
        <p:spPr bwMode="auto">
          <a:xfrm>
            <a:off x="2593975" y="6180138"/>
            <a:ext cx="4152900" cy="498475"/>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altLang="ja-JP" sz="1400" b="1" dirty="0">
                <a:solidFill>
                  <a:schemeClr val="tx1"/>
                </a:solidFill>
              </a:rPr>
              <a:t>SPC</a:t>
            </a:r>
            <a:r>
              <a:rPr lang="ja-JP" altLang="en-US" sz="1400" b="1" dirty="0">
                <a:solidFill>
                  <a:schemeClr val="tx1"/>
                </a:solidFill>
              </a:rPr>
              <a:t>等</a:t>
            </a:r>
            <a:endParaRPr lang="en-US" altLang="ja-JP" sz="1400" b="1" dirty="0">
              <a:solidFill>
                <a:schemeClr val="tx1"/>
              </a:solidFill>
            </a:endParaRPr>
          </a:p>
          <a:p>
            <a:pPr algn="ctr" fontAlgn="auto">
              <a:spcBef>
                <a:spcPts val="0"/>
              </a:spcBef>
              <a:spcAft>
                <a:spcPts val="0"/>
              </a:spcAft>
              <a:defRPr/>
            </a:pPr>
            <a:r>
              <a:rPr lang="ja-JP" altLang="en-US" sz="1200" dirty="0">
                <a:solidFill>
                  <a:schemeClr val="tx1"/>
                </a:solidFill>
              </a:rPr>
              <a:t>対象事業：　低炭素化プロジェクト</a:t>
            </a:r>
            <a:r>
              <a:rPr lang="ja-JP" altLang="en-US" sz="1400" dirty="0">
                <a:solidFill>
                  <a:schemeClr val="tx1"/>
                </a:solidFill>
              </a:rPr>
              <a:t>　</a:t>
            </a:r>
            <a:endParaRPr lang="en-US" altLang="ja-JP" sz="1400" dirty="0">
              <a:solidFill>
                <a:schemeClr val="tx1"/>
              </a:solidFill>
            </a:endParaRPr>
          </a:p>
        </p:txBody>
      </p:sp>
      <p:grpSp>
        <p:nvGrpSpPr>
          <p:cNvPr id="46" name="グループ化 45"/>
          <p:cNvGrpSpPr/>
          <p:nvPr/>
        </p:nvGrpSpPr>
        <p:grpSpPr bwMode="auto">
          <a:xfrm>
            <a:off x="1335862" y="5998087"/>
            <a:ext cx="1257205" cy="715092"/>
            <a:chOff x="1475658" y="3489285"/>
            <a:chExt cx="1330226" cy="671513"/>
          </a:xfrm>
          <a:solidFill>
            <a:srgbClr val="FF7C80"/>
          </a:solidFill>
        </p:grpSpPr>
        <p:sp>
          <p:nvSpPr>
            <p:cNvPr id="68" name="下矢印 67"/>
            <p:cNvSpPr/>
            <p:nvPr/>
          </p:nvSpPr>
          <p:spPr bwMode="auto">
            <a:xfrm rot="5400000" flipH="1" flipV="1">
              <a:off x="1805014" y="3159929"/>
              <a:ext cx="671513" cy="1330226"/>
            </a:xfrm>
            <a:prstGeom prst="downArrow">
              <a:avLst>
                <a:gd name="adj1" fmla="val 50000"/>
                <a:gd name="adj2" fmla="val 85532"/>
              </a:avLst>
            </a:prstGeom>
            <a:grp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39" fontAlgn="auto">
                <a:spcBef>
                  <a:spcPts val="0"/>
                </a:spcBef>
                <a:spcAft>
                  <a:spcPts val="0"/>
                </a:spcAft>
                <a:defRPr/>
              </a:pPr>
              <a:endParaRPr lang="ja-JP" altLang="en-US" sz="1200" dirty="0">
                <a:solidFill>
                  <a:schemeClr val="tx1"/>
                </a:solidFill>
                <a:latin typeface="メイリオ" pitchFamily="50" charset="-128"/>
                <a:cs typeface="メイリオ" pitchFamily="50" charset="-128"/>
              </a:endParaRPr>
            </a:p>
          </p:txBody>
        </p:sp>
        <p:sp>
          <p:nvSpPr>
            <p:cNvPr id="69" name="テキスト ボックス 68"/>
            <p:cNvSpPr txBox="1"/>
            <p:nvPr/>
          </p:nvSpPr>
          <p:spPr>
            <a:xfrm>
              <a:off x="1517807" y="3736316"/>
              <a:ext cx="1025425" cy="178739"/>
            </a:xfrm>
            <a:prstGeom prst="rect">
              <a:avLst/>
            </a:prstGeom>
            <a:noFill/>
          </p:spPr>
          <p:txBody>
            <a:bodyPr anchor="ctr"/>
            <a:lstStyle/>
            <a:p>
              <a:pPr algn="ctr" fontAlgn="auto">
                <a:spcBef>
                  <a:spcPts val="0"/>
                </a:spcBef>
                <a:spcAft>
                  <a:spcPts val="0"/>
                </a:spcAft>
                <a:defRPr/>
              </a:pPr>
              <a:r>
                <a:rPr lang="ja-JP" altLang="en-US" sz="1200" b="1" dirty="0">
                  <a:solidFill>
                    <a:schemeClr val="bg1"/>
                  </a:solidFill>
                  <a:latin typeface="+mn-lt"/>
                  <a:ea typeface="+mn-ea"/>
                </a:rPr>
                <a:t>出融資等</a:t>
              </a:r>
            </a:p>
          </p:txBody>
        </p:sp>
      </p:grpSp>
      <p:sp>
        <p:nvSpPr>
          <p:cNvPr id="47" name="角丸四角形 46"/>
          <p:cNvSpPr/>
          <p:nvPr/>
        </p:nvSpPr>
        <p:spPr bwMode="auto">
          <a:xfrm>
            <a:off x="2830513" y="4090988"/>
            <a:ext cx="3768725" cy="220662"/>
          </a:xfrm>
          <a:prstGeom prst="roundRect">
            <a:avLst/>
          </a:prstGeom>
          <a:solidFill>
            <a:srgbClr val="FF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ja-JP" altLang="en-US" sz="1100" b="1" dirty="0">
                <a:solidFill>
                  <a:schemeClr val="tx1"/>
                </a:solidFill>
              </a:rPr>
              <a:t>基金</a:t>
            </a:r>
            <a:endParaRPr lang="en-US" altLang="ja-JP" sz="1100" b="1" dirty="0">
              <a:solidFill>
                <a:schemeClr val="tx1"/>
              </a:solidFill>
            </a:endParaRPr>
          </a:p>
        </p:txBody>
      </p:sp>
      <p:sp>
        <p:nvSpPr>
          <p:cNvPr id="48" name="下矢印 47"/>
          <p:cNvSpPr/>
          <p:nvPr/>
        </p:nvSpPr>
        <p:spPr bwMode="auto">
          <a:xfrm flipH="1" flipV="1">
            <a:off x="2844800" y="4268788"/>
            <a:ext cx="765175" cy="677862"/>
          </a:xfrm>
          <a:prstGeom prst="downArrow">
            <a:avLst>
              <a:gd name="adj1" fmla="val 50000"/>
              <a:gd name="adj2" fmla="val 77214"/>
            </a:avLst>
          </a:prstGeom>
          <a:solidFill>
            <a:srgbClr val="92D050"/>
          </a:solidFill>
          <a:ln w="190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endParaRPr lang="ja-JP" altLang="en-US" sz="900">
              <a:solidFill>
                <a:schemeClr val="tx1"/>
              </a:solidFill>
              <a:latin typeface="メイリオ" pitchFamily="50" charset="-128"/>
              <a:ea typeface="メイリオ" pitchFamily="50" charset="-128"/>
              <a:cs typeface="メイリオ" pitchFamily="50" charset="-128"/>
            </a:endParaRPr>
          </a:p>
        </p:txBody>
      </p:sp>
      <p:sp>
        <p:nvSpPr>
          <p:cNvPr id="49" name="下矢印 48"/>
          <p:cNvSpPr/>
          <p:nvPr/>
        </p:nvSpPr>
        <p:spPr bwMode="auto">
          <a:xfrm rot="10800000" flipH="1" flipV="1">
            <a:off x="4206875" y="4316413"/>
            <a:ext cx="733425" cy="630237"/>
          </a:xfrm>
          <a:prstGeom prst="downArrow">
            <a:avLst>
              <a:gd name="adj1" fmla="val 50000"/>
              <a:gd name="adj2" fmla="val 79121"/>
            </a:avLst>
          </a:prstGeom>
          <a:solidFill>
            <a:srgbClr val="FF7C8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endParaRPr lang="ja-JP" altLang="en-US" sz="900">
              <a:solidFill>
                <a:schemeClr val="tx1"/>
              </a:solidFill>
              <a:latin typeface="メイリオ" pitchFamily="50" charset="-128"/>
              <a:ea typeface="メイリオ" pitchFamily="50" charset="-128"/>
              <a:cs typeface="メイリオ" pitchFamily="50" charset="-128"/>
            </a:endParaRPr>
          </a:p>
        </p:txBody>
      </p:sp>
      <p:sp>
        <p:nvSpPr>
          <p:cNvPr id="50" name="下矢印 49"/>
          <p:cNvSpPr/>
          <p:nvPr/>
        </p:nvSpPr>
        <p:spPr bwMode="auto">
          <a:xfrm flipH="1" flipV="1">
            <a:off x="5988050" y="4276725"/>
            <a:ext cx="415925" cy="1917700"/>
          </a:xfrm>
          <a:prstGeom prst="downArrow">
            <a:avLst>
              <a:gd name="adj1" fmla="val 50000"/>
              <a:gd name="adj2" fmla="val 85532"/>
            </a:avLst>
          </a:prstGeom>
          <a:solidFill>
            <a:srgbClr val="92D050"/>
          </a:solidFill>
          <a:ln w="190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endParaRPr lang="ja-JP" altLang="en-US" sz="900">
              <a:solidFill>
                <a:schemeClr val="tx1"/>
              </a:solidFill>
              <a:latin typeface="メイリオ" pitchFamily="50" charset="-128"/>
              <a:ea typeface="メイリオ" pitchFamily="50" charset="-128"/>
              <a:cs typeface="メイリオ" pitchFamily="50" charset="-128"/>
            </a:endParaRPr>
          </a:p>
        </p:txBody>
      </p:sp>
      <p:sp>
        <p:nvSpPr>
          <p:cNvPr id="51" name="下矢印 50"/>
          <p:cNvSpPr/>
          <p:nvPr/>
        </p:nvSpPr>
        <p:spPr bwMode="auto">
          <a:xfrm rot="10800000" flipH="1" flipV="1">
            <a:off x="5592763" y="4276725"/>
            <a:ext cx="395287" cy="1981200"/>
          </a:xfrm>
          <a:prstGeom prst="downArrow">
            <a:avLst>
              <a:gd name="adj1" fmla="val 50000"/>
              <a:gd name="adj2" fmla="val 85532"/>
            </a:avLst>
          </a:prstGeom>
          <a:solidFill>
            <a:srgbClr val="FF7C8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endParaRPr lang="ja-JP" altLang="en-US" sz="900">
              <a:solidFill>
                <a:schemeClr val="tx1"/>
              </a:solidFill>
              <a:latin typeface="メイリオ" pitchFamily="50" charset="-128"/>
              <a:ea typeface="メイリオ" pitchFamily="50" charset="-128"/>
              <a:cs typeface="メイリオ" pitchFamily="50" charset="-128"/>
            </a:endParaRPr>
          </a:p>
        </p:txBody>
      </p:sp>
      <p:sp>
        <p:nvSpPr>
          <p:cNvPr id="52" name="円/楕円 51"/>
          <p:cNvSpPr/>
          <p:nvPr/>
        </p:nvSpPr>
        <p:spPr bwMode="auto">
          <a:xfrm>
            <a:off x="2820988" y="4546600"/>
            <a:ext cx="838200" cy="360363"/>
          </a:xfrm>
          <a:prstGeom prst="ellipse">
            <a:avLst/>
          </a:prstGeom>
          <a:solidFill>
            <a:srgbClr val="FFFFCC"/>
          </a:solidFill>
          <a:ln w="190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90000" rIns="0" anchor="ctr"/>
          <a:lstStyle/>
          <a:p>
            <a:pPr algn="ctr" defTabSz="912813">
              <a:defRPr/>
            </a:pPr>
            <a:r>
              <a:rPr lang="ja-JP" altLang="en-US" sz="1100" b="1">
                <a:solidFill>
                  <a:schemeClr val="tx1"/>
                </a:solidFill>
                <a:latin typeface="メイリオ" pitchFamily="50" charset="-128"/>
                <a:ea typeface="メイリオ" pitchFamily="50" charset="-128"/>
                <a:cs typeface="メイリオ" pitchFamily="50" charset="-128"/>
              </a:rPr>
              <a:t>回収・</a:t>
            </a:r>
            <a:endParaRPr lang="en-US" altLang="ja-JP" sz="1100" b="1">
              <a:solidFill>
                <a:schemeClr val="tx1"/>
              </a:solidFill>
              <a:latin typeface="メイリオ" pitchFamily="50" charset="-128"/>
              <a:ea typeface="メイリオ" pitchFamily="50" charset="-128"/>
              <a:cs typeface="メイリオ" pitchFamily="50" charset="-128"/>
            </a:endParaRPr>
          </a:p>
          <a:p>
            <a:pPr algn="ctr" defTabSz="912813">
              <a:defRPr/>
            </a:pPr>
            <a:r>
              <a:rPr lang="ja-JP" altLang="en-US" sz="1100" b="1">
                <a:solidFill>
                  <a:schemeClr val="tx1"/>
                </a:solidFill>
                <a:latin typeface="メイリオ" pitchFamily="50" charset="-128"/>
                <a:ea typeface="メイリオ" pitchFamily="50" charset="-128"/>
                <a:cs typeface="メイリオ" pitchFamily="50" charset="-128"/>
              </a:rPr>
              <a:t>配当</a:t>
            </a:r>
            <a:endParaRPr lang="en-US" altLang="ja-JP" sz="1100" b="1">
              <a:solidFill>
                <a:schemeClr val="tx1"/>
              </a:solidFill>
              <a:latin typeface="メイリオ" pitchFamily="50" charset="-128"/>
              <a:ea typeface="メイリオ" pitchFamily="50" charset="-128"/>
              <a:cs typeface="メイリオ" pitchFamily="50" charset="-128"/>
            </a:endParaRPr>
          </a:p>
        </p:txBody>
      </p:sp>
      <p:sp>
        <p:nvSpPr>
          <p:cNvPr id="53" name="円/楕円 52"/>
          <p:cNvSpPr/>
          <p:nvPr/>
        </p:nvSpPr>
        <p:spPr bwMode="auto">
          <a:xfrm>
            <a:off x="5802313" y="5405438"/>
            <a:ext cx="839787" cy="452437"/>
          </a:xfrm>
          <a:prstGeom prst="ellipse">
            <a:avLst/>
          </a:prstGeom>
          <a:solidFill>
            <a:srgbClr val="FFFFCC"/>
          </a:solidFill>
          <a:ln w="190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90000" rIns="0" anchor="ctr"/>
          <a:lstStyle/>
          <a:p>
            <a:pPr algn="ctr" defTabSz="912813">
              <a:defRPr/>
            </a:pPr>
            <a:r>
              <a:rPr lang="ja-JP" altLang="en-US" sz="1100" b="1">
                <a:solidFill>
                  <a:srgbClr val="000000"/>
                </a:solidFill>
                <a:latin typeface="メイリオ" pitchFamily="50" charset="-128"/>
                <a:ea typeface="メイリオ" pitchFamily="50" charset="-128"/>
                <a:cs typeface="メイリオ" pitchFamily="50" charset="-128"/>
              </a:rPr>
              <a:t>回収・</a:t>
            </a:r>
            <a:endParaRPr lang="en-US" altLang="ja-JP" sz="1100" b="1">
              <a:solidFill>
                <a:srgbClr val="000000"/>
              </a:solidFill>
              <a:latin typeface="メイリオ" pitchFamily="50" charset="-128"/>
              <a:ea typeface="メイリオ" pitchFamily="50" charset="-128"/>
              <a:cs typeface="メイリオ" pitchFamily="50" charset="-128"/>
            </a:endParaRPr>
          </a:p>
          <a:p>
            <a:pPr algn="ctr" defTabSz="912813">
              <a:defRPr/>
            </a:pPr>
            <a:r>
              <a:rPr lang="ja-JP" altLang="en-US" sz="1100" b="1">
                <a:solidFill>
                  <a:srgbClr val="000000"/>
                </a:solidFill>
                <a:latin typeface="メイリオ" pitchFamily="50" charset="-128"/>
                <a:ea typeface="メイリオ" pitchFamily="50" charset="-128"/>
                <a:cs typeface="メイリオ" pitchFamily="50" charset="-128"/>
              </a:rPr>
              <a:t>配当</a:t>
            </a:r>
            <a:endParaRPr lang="en-US" altLang="ja-JP" sz="1100" b="1">
              <a:solidFill>
                <a:srgbClr val="000000"/>
              </a:solidFill>
              <a:latin typeface="メイリオ" pitchFamily="50" charset="-128"/>
              <a:ea typeface="メイリオ" pitchFamily="50" charset="-128"/>
              <a:cs typeface="メイリオ" pitchFamily="50" charset="-128"/>
            </a:endParaRPr>
          </a:p>
        </p:txBody>
      </p:sp>
      <p:sp>
        <p:nvSpPr>
          <p:cNvPr id="54" name="下矢印 53"/>
          <p:cNvSpPr/>
          <p:nvPr/>
        </p:nvSpPr>
        <p:spPr bwMode="auto">
          <a:xfrm rot="5400000" flipH="1" flipV="1">
            <a:off x="1905793" y="3339307"/>
            <a:ext cx="423863" cy="1651000"/>
          </a:xfrm>
          <a:prstGeom prst="downArrow">
            <a:avLst>
              <a:gd name="adj1" fmla="val 50000"/>
              <a:gd name="adj2" fmla="val 85532"/>
            </a:avLst>
          </a:prstGeom>
          <a:solidFill>
            <a:srgbClr val="FF7C8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endParaRPr lang="ja-JP" altLang="en-US" sz="900">
              <a:solidFill>
                <a:schemeClr val="tx1"/>
              </a:solidFill>
              <a:latin typeface="メイリオ" pitchFamily="50" charset="-128"/>
              <a:ea typeface="メイリオ" pitchFamily="50" charset="-128"/>
              <a:cs typeface="メイリオ" pitchFamily="50" charset="-128"/>
            </a:endParaRPr>
          </a:p>
        </p:txBody>
      </p:sp>
      <p:sp>
        <p:nvSpPr>
          <p:cNvPr id="55" name="円/楕円 54"/>
          <p:cNvSpPr/>
          <p:nvPr/>
        </p:nvSpPr>
        <p:spPr bwMode="auto">
          <a:xfrm>
            <a:off x="1473200" y="3952875"/>
            <a:ext cx="839788" cy="423863"/>
          </a:xfrm>
          <a:prstGeom prst="ellipse">
            <a:avLst/>
          </a:prstGeom>
          <a:solidFill>
            <a:srgbClr val="FFFFCC"/>
          </a:solidFill>
          <a:ln w="19050">
            <a:solidFill>
              <a:srgbClr val="FF7C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90000" rIns="0" anchor="ctr"/>
          <a:lstStyle/>
          <a:p>
            <a:pPr algn="ctr" defTabSz="912813">
              <a:defRPr/>
            </a:pPr>
            <a:r>
              <a:rPr lang="ja-JP" altLang="en-US" sz="1100" b="1">
                <a:solidFill>
                  <a:schemeClr val="tx1"/>
                </a:solidFill>
                <a:latin typeface="メイリオ" pitchFamily="50" charset="-128"/>
                <a:ea typeface="メイリオ" pitchFamily="50" charset="-128"/>
                <a:cs typeface="メイリオ" pitchFamily="50" charset="-128"/>
              </a:rPr>
              <a:t>補助金</a:t>
            </a:r>
            <a:endParaRPr lang="en-US" altLang="ja-JP" sz="1100" b="1">
              <a:solidFill>
                <a:schemeClr val="tx1"/>
              </a:solidFill>
              <a:latin typeface="メイリオ" pitchFamily="50" charset="-128"/>
              <a:ea typeface="メイリオ" pitchFamily="50" charset="-128"/>
              <a:cs typeface="メイリオ" pitchFamily="50" charset="-128"/>
            </a:endParaRPr>
          </a:p>
        </p:txBody>
      </p:sp>
      <p:sp>
        <p:nvSpPr>
          <p:cNvPr id="56" name="テキスト ボックス 55"/>
          <p:cNvSpPr txBox="1"/>
          <p:nvPr/>
        </p:nvSpPr>
        <p:spPr bwMode="auto">
          <a:xfrm>
            <a:off x="4718050" y="4702175"/>
            <a:ext cx="1004888" cy="461963"/>
          </a:xfrm>
          <a:prstGeom prst="rect">
            <a:avLst/>
          </a:prstGeom>
          <a:noFill/>
        </p:spPr>
        <p:txBody>
          <a:bodyPr wrap="none">
            <a:spAutoFit/>
          </a:bodyPr>
          <a:lstStyle/>
          <a:p>
            <a:pPr algn="ctr" fontAlgn="auto">
              <a:spcBef>
                <a:spcPts val="0"/>
              </a:spcBef>
              <a:spcAft>
                <a:spcPts val="0"/>
              </a:spcAft>
              <a:defRPr/>
            </a:pPr>
            <a:r>
              <a:rPr lang="en-US" altLang="ja-JP" sz="800" dirty="0">
                <a:latin typeface="+mn-lt"/>
                <a:ea typeface="+mn-ea"/>
              </a:rPr>
              <a:t>CO2</a:t>
            </a:r>
            <a:r>
              <a:rPr lang="ja-JP" altLang="en-US" sz="800" dirty="0">
                <a:latin typeface="+mn-lt"/>
                <a:ea typeface="+mn-ea"/>
              </a:rPr>
              <a:t>削減効果・</a:t>
            </a:r>
            <a:endParaRPr lang="en-US" altLang="ja-JP" sz="800" dirty="0">
              <a:latin typeface="+mn-lt"/>
              <a:ea typeface="+mn-ea"/>
            </a:endParaRPr>
          </a:p>
          <a:p>
            <a:pPr algn="ctr" fontAlgn="auto">
              <a:spcBef>
                <a:spcPts val="0"/>
              </a:spcBef>
              <a:spcAft>
                <a:spcPts val="0"/>
              </a:spcAft>
              <a:defRPr/>
            </a:pPr>
            <a:r>
              <a:rPr lang="ja-JP" altLang="en-US" sz="800" dirty="0">
                <a:latin typeface="+mn-lt"/>
                <a:ea typeface="+mn-ea"/>
              </a:rPr>
              <a:t>地域活性化効果等</a:t>
            </a:r>
            <a:endParaRPr lang="en-US" altLang="ja-JP" sz="800" dirty="0">
              <a:latin typeface="+mn-lt"/>
              <a:ea typeface="+mn-ea"/>
            </a:endParaRPr>
          </a:p>
          <a:p>
            <a:pPr algn="ctr" fontAlgn="auto">
              <a:spcBef>
                <a:spcPts val="0"/>
              </a:spcBef>
              <a:spcAft>
                <a:spcPts val="0"/>
              </a:spcAft>
              <a:defRPr/>
            </a:pPr>
            <a:r>
              <a:rPr lang="ja-JP" altLang="en-US" sz="800" dirty="0">
                <a:latin typeface="+mn-lt"/>
                <a:ea typeface="+mn-ea"/>
              </a:rPr>
              <a:t>を審査・評価</a:t>
            </a:r>
          </a:p>
        </p:txBody>
      </p:sp>
      <p:sp>
        <p:nvSpPr>
          <p:cNvPr id="57" name="円/楕円 56"/>
          <p:cNvSpPr/>
          <p:nvPr/>
        </p:nvSpPr>
        <p:spPr bwMode="auto">
          <a:xfrm>
            <a:off x="4154488" y="4545013"/>
            <a:ext cx="841375" cy="230187"/>
          </a:xfrm>
          <a:prstGeom prst="ellipse">
            <a:avLst/>
          </a:prstGeom>
          <a:solidFill>
            <a:srgbClr val="FFFFCC"/>
          </a:solidFill>
          <a:ln w="19050">
            <a:solidFill>
              <a:srgbClr val="FF7C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90000" rIns="0" anchor="ctr"/>
          <a:lstStyle/>
          <a:p>
            <a:pPr algn="ctr" defTabSz="912813">
              <a:defRPr/>
            </a:pPr>
            <a:r>
              <a:rPr lang="ja-JP" altLang="en-US" sz="1100" b="1">
                <a:solidFill>
                  <a:schemeClr val="tx1"/>
                </a:solidFill>
                <a:latin typeface="メイリオ" pitchFamily="50" charset="-128"/>
                <a:ea typeface="メイリオ" pitchFamily="50" charset="-128"/>
                <a:cs typeface="メイリオ" pitchFamily="50" charset="-128"/>
              </a:rPr>
              <a:t>出資</a:t>
            </a:r>
            <a:endParaRPr lang="en-US" altLang="ja-JP" sz="1100" b="1">
              <a:solidFill>
                <a:schemeClr val="tx1"/>
              </a:solidFill>
              <a:latin typeface="メイリオ" pitchFamily="50" charset="-128"/>
              <a:ea typeface="メイリオ" pitchFamily="50" charset="-128"/>
              <a:cs typeface="メイリオ" pitchFamily="50" charset="-128"/>
            </a:endParaRPr>
          </a:p>
        </p:txBody>
      </p:sp>
      <p:sp>
        <p:nvSpPr>
          <p:cNvPr id="58" name="円/楕円 57"/>
          <p:cNvSpPr/>
          <p:nvPr/>
        </p:nvSpPr>
        <p:spPr bwMode="auto">
          <a:xfrm>
            <a:off x="5354638" y="5105400"/>
            <a:ext cx="841375" cy="230188"/>
          </a:xfrm>
          <a:prstGeom prst="ellipse">
            <a:avLst/>
          </a:prstGeom>
          <a:solidFill>
            <a:srgbClr val="FFFFCC"/>
          </a:solidFill>
          <a:ln w="19050">
            <a:solidFill>
              <a:srgbClr val="FF7C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90000" rIns="0" anchor="ctr"/>
          <a:lstStyle/>
          <a:p>
            <a:pPr algn="ctr" defTabSz="912813">
              <a:defRPr/>
            </a:pPr>
            <a:r>
              <a:rPr lang="ja-JP" altLang="en-US" sz="1100" b="1">
                <a:solidFill>
                  <a:schemeClr val="tx1"/>
                </a:solidFill>
                <a:latin typeface="メイリオ" pitchFamily="50" charset="-128"/>
                <a:ea typeface="メイリオ" pitchFamily="50" charset="-128"/>
                <a:cs typeface="メイリオ" pitchFamily="50" charset="-128"/>
              </a:rPr>
              <a:t>出資</a:t>
            </a:r>
            <a:endParaRPr lang="en-US" altLang="ja-JP" sz="1100" b="1">
              <a:solidFill>
                <a:schemeClr val="tx1"/>
              </a:solidFill>
              <a:latin typeface="メイリオ" pitchFamily="50" charset="-128"/>
              <a:ea typeface="メイリオ" pitchFamily="50" charset="-128"/>
              <a:cs typeface="メイリオ" pitchFamily="50" charset="-128"/>
            </a:endParaRPr>
          </a:p>
        </p:txBody>
      </p:sp>
      <p:sp>
        <p:nvSpPr>
          <p:cNvPr id="59" name="角丸四角形 58"/>
          <p:cNvSpPr/>
          <p:nvPr/>
        </p:nvSpPr>
        <p:spPr bwMode="auto">
          <a:xfrm>
            <a:off x="2552700" y="4970463"/>
            <a:ext cx="2219325" cy="306387"/>
          </a:xfrm>
          <a:prstGeom prst="roundRect">
            <a:avLst/>
          </a:prstGeom>
          <a:solidFill>
            <a:srgbClr val="FFCC9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b="1" dirty="0">
              <a:solidFill>
                <a:schemeClr val="tx1"/>
              </a:solidFill>
            </a:endParaRPr>
          </a:p>
        </p:txBody>
      </p:sp>
      <p:sp>
        <p:nvSpPr>
          <p:cNvPr id="60" name="角丸四角形 59"/>
          <p:cNvSpPr/>
          <p:nvPr/>
        </p:nvSpPr>
        <p:spPr bwMode="auto">
          <a:xfrm>
            <a:off x="2630488" y="5035550"/>
            <a:ext cx="2217737" cy="306388"/>
          </a:xfrm>
          <a:prstGeom prst="roundRect">
            <a:avLst/>
          </a:prstGeom>
          <a:solidFill>
            <a:srgbClr val="FFCC9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b="1" dirty="0">
              <a:solidFill>
                <a:schemeClr val="tx1"/>
              </a:solidFill>
            </a:endParaRPr>
          </a:p>
        </p:txBody>
      </p:sp>
      <p:sp>
        <p:nvSpPr>
          <p:cNvPr id="61" name="角丸四角形 60"/>
          <p:cNvSpPr/>
          <p:nvPr/>
        </p:nvSpPr>
        <p:spPr bwMode="auto">
          <a:xfrm>
            <a:off x="2711450" y="5100638"/>
            <a:ext cx="2219325" cy="306387"/>
          </a:xfrm>
          <a:prstGeom prst="roundRect">
            <a:avLst/>
          </a:prstGeom>
          <a:solidFill>
            <a:srgbClr val="FFFF66"/>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b="1" dirty="0">
              <a:solidFill>
                <a:schemeClr val="tx1"/>
              </a:solidFill>
            </a:endParaRPr>
          </a:p>
        </p:txBody>
      </p:sp>
      <p:sp>
        <p:nvSpPr>
          <p:cNvPr id="62" name="角丸四角形 61"/>
          <p:cNvSpPr/>
          <p:nvPr/>
        </p:nvSpPr>
        <p:spPr bwMode="auto">
          <a:xfrm>
            <a:off x="2819400" y="5165725"/>
            <a:ext cx="2216150" cy="306388"/>
          </a:xfrm>
          <a:prstGeom prst="roundRect">
            <a:avLst/>
          </a:prstGeom>
          <a:solidFill>
            <a:srgbClr val="FFFF66"/>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b="1" dirty="0">
              <a:solidFill>
                <a:schemeClr val="tx1"/>
              </a:solidFill>
            </a:endParaRPr>
          </a:p>
        </p:txBody>
      </p:sp>
      <p:sp>
        <p:nvSpPr>
          <p:cNvPr id="63" name="角丸四角形 62"/>
          <p:cNvSpPr/>
          <p:nvPr/>
        </p:nvSpPr>
        <p:spPr bwMode="auto">
          <a:xfrm>
            <a:off x="2909888" y="5227638"/>
            <a:ext cx="2216150" cy="306387"/>
          </a:xfrm>
          <a:prstGeom prst="roundRect">
            <a:avLst/>
          </a:prstGeom>
          <a:solidFill>
            <a:srgbClr val="FFFF66"/>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ja-JP" altLang="en-US" sz="1400" b="1" dirty="0">
                <a:solidFill>
                  <a:schemeClr val="tx1"/>
                </a:solidFill>
              </a:rPr>
              <a:t>サブファンド</a:t>
            </a:r>
            <a:endParaRPr lang="en-US" altLang="ja-JP" sz="1400" b="1" dirty="0">
              <a:solidFill>
                <a:schemeClr val="tx1"/>
              </a:solidFill>
            </a:endParaRPr>
          </a:p>
        </p:txBody>
      </p:sp>
      <p:sp>
        <p:nvSpPr>
          <p:cNvPr id="64" name="下矢印 63"/>
          <p:cNvSpPr/>
          <p:nvPr/>
        </p:nvSpPr>
        <p:spPr bwMode="auto">
          <a:xfrm flipH="1" flipV="1">
            <a:off x="2814638" y="5518150"/>
            <a:ext cx="768350" cy="676275"/>
          </a:xfrm>
          <a:prstGeom prst="downArrow">
            <a:avLst>
              <a:gd name="adj1" fmla="val 50000"/>
              <a:gd name="adj2" fmla="val 77214"/>
            </a:avLst>
          </a:prstGeom>
          <a:solidFill>
            <a:srgbClr val="92D050"/>
          </a:solidFill>
          <a:ln w="190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endParaRPr lang="ja-JP" altLang="en-US" sz="900">
              <a:solidFill>
                <a:schemeClr val="tx1"/>
              </a:solidFill>
              <a:latin typeface="メイリオ" pitchFamily="50" charset="-128"/>
              <a:ea typeface="メイリオ" pitchFamily="50" charset="-128"/>
              <a:cs typeface="メイリオ" pitchFamily="50" charset="-128"/>
            </a:endParaRPr>
          </a:p>
        </p:txBody>
      </p:sp>
      <p:sp>
        <p:nvSpPr>
          <p:cNvPr id="65" name="下矢印 64"/>
          <p:cNvSpPr/>
          <p:nvPr/>
        </p:nvSpPr>
        <p:spPr bwMode="auto">
          <a:xfrm rot="10800000" flipH="1" flipV="1">
            <a:off x="4179888" y="5565775"/>
            <a:ext cx="733425" cy="628650"/>
          </a:xfrm>
          <a:prstGeom prst="downArrow">
            <a:avLst>
              <a:gd name="adj1" fmla="val 50000"/>
              <a:gd name="adj2" fmla="val 79121"/>
            </a:avLst>
          </a:prstGeom>
          <a:solidFill>
            <a:srgbClr val="FF7C8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endParaRPr lang="ja-JP" altLang="en-US" sz="900">
              <a:solidFill>
                <a:schemeClr val="tx1"/>
              </a:solidFill>
              <a:latin typeface="メイリオ" pitchFamily="50" charset="-128"/>
              <a:ea typeface="メイリオ" pitchFamily="50" charset="-128"/>
              <a:cs typeface="メイリオ" pitchFamily="50" charset="-128"/>
            </a:endParaRPr>
          </a:p>
        </p:txBody>
      </p:sp>
      <p:sp>
        <p:nvSpPr>
          <p:cNvPr id="66" name="円/楕円 65"/>
          <p:cNvSpPr/>
          <p:nvPr/>
        </p:nvSpPr>
        <p:spPr bwMode="auto">
          <a:xfrm>
            <a:off x="2768600" y="5716588"/>
            <a:ext cx="868363" cy="412750"/>
          </a:xfrm>
          <a:prstGeom prst="ellipse">
            <a:avLst/>
          </a:prstGeom>
          <a:solidFill>
            <a:srgbClr val="FFFFCC"/>
          </a:solidFill>
          <a:ln w="1905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90000" rIns="0" anchor="ctr"/>
          <a:lstStyle/>
          <a:p>
            <a:pPr algn="ctr" defTabSz="912813">
              <a:defRPr/>
            </a:pPr>
            <a:r>
              <a:rPr lang="ja-JP" altLang="en-US" sz="1100" b="1">
                <a:solidFill>
                  <a:schemeClr val="tx1"/>
                </a:solidFill>
                <a:latin typeface="メイリオ" pitchFamily="50" charset="-128"/>
                <a:ea typeface="メイリオ" pitchFamily="50" charset="-128"/>
                <a:cs typeface="メイリオ" pitchFamily="50" charset="-128"/>
              </a:rPr>
              <a:t>回収・</a:t>
            </a:r>
            <a:endParaRPr lang="en-US" altLang="ja-JP" sz="1100" b="1">
              <a:solidFill>
                <a:schemeClr val="tx1"/>
              </a:solidFill>
              <a:latin typeface="メイリオ" pitchFamily="50" charset="-128"/>
              <a:ea typeface="メイリオ" pitchFamily="50" charset="-128"/>
              <a:cs typeface="メイリオ" pitchFamily="50" charset="-128"/>
            </a:endParaRPr>
          </a:p>
          <a:p>
            <a:pPr algn="ctr" defTabSz="912813">
              <a:defRPr/>
            </a:pPr>
            <a:r>
              <a:rPr lang="ja-JP" altLang="en-US" sz="1100" b="1">
                <a:solidFill>
                  <a:schemeClr val="tx1"/>
                </a:solidFill>
                <a:latin typeface="メイリオ" pitchFamily="50" charset="-128"/>
                <a:ea typeface="メイリオ" pitchFamily="50" charset="-128"/>
                <a:cs typeface="メイリオ" pitchFamily="50" charset="-128"/>
              </a:rPr>
              <a:t>配当</a:t>
            </a:r>
            <a:endParaRPr lang="en-US" altLang="ja-JP" sz="1100" b="1">
              <a:solidFill>
                <a:schemeClr val="tx1"/>
              </a:solidFill>
              <a:latin typeface="メイリオ" pitchFamily="50" charset="-128"/>
              <a:ea typeface="メイリオ" pitchFamily="50" charset="-128"/>
              <a:cs typeface="メイリオ" pitchFamily="50" charset="-128"/>
            </a:endParaRPr>
          </a:p>
        </p:txBody>
      </p:sp>
      <p:sp>
        <p:nvSpPr>
          <p:cNvPr id="67" name="円/楕円 66"/>
          <p:cNvSpPr/>
          <p:nvPr/>
        </p:nvSpPr>
        <p:spPr bwMode="auto">
          <a:xfrm>
            <a:off x="4125913" y="5816600"/>
            <a:ext cx="842962" cy="228600"/>
          </a:xfrm>
          <a:prstGeom prst="ellipse">
            <a:avLst/>
          </a:prstGeom>
          <a:solidFill>
            <a:srgbClr val="FFFFCC"/>
          </a:solidFill>
          <a:ln w="19050">
            <a:solidFill>
              <a:srgbClr val="FF7C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90000" rIns="0" anchor="ctr"/>
          <a:lstStyle/>
          <a:p>
            <a:pPr algn="ctr" defTabSz="912813">
              <a:defRPr/>
            </a:pPr>
            <a:r>
              <a:rPr lang="ja-JP" altLang="en-US" sz="1100" b="1">
                <a:solidFill>
                  <a:schemeClr val="tx1"/>
                </a:solidFill>
                <a:latin typeface="メイリオ" pitchFamily="50" charset="-128"/>
                <a:ea typeface="メイリオ" pitchFamily="50" charset="-128"/>
                <a:cs typeface="メイリオ" pitchFamily="50" charset="-128"/>
              </a:rPr>
              <a:t>投資</a:t>
            </a:r>
            <a:endParaRPr lang="en-US" altLang="ja-JP" sz="1100" b="1">
              <a:solidFill>
                <a:schemeClr val="tx1"/>
              </a:solidFill>
              <a:latin typeface="メイリオ" pitchFamily="50" charset="-128"/>
              <a:ea typeface="メイリオ" pitchFamily="50" charset="-128"/>
              <a:cs typeface="メイリオ" pitchFamily="50" charset="-128"/>
            </a:endParaRPr>
          </a:p>
        </p:txBody>
      </p:sp>
      <p:sp>
        <p:nvSpPr>
          <p:cNvPr id="72" name="テキスト ボックス 71"/>
          <p:cNvSpPr txBox="1"/>
          <p:nvPr/>
        </p:nvSpPr>
        <p:spPr>
          <a:xfrm>
            <a:off x="80963" y="2741613"/>
            <a:ext cx="1227137"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pPr>
              <a:defRPr/>
            </a:pPr>
            <a:r>
              <a:rPr lang="ja-JP" altLang="en-US" dirty="0"/>
              <a:t>事業スキーム</a:t>
            </a:r>
          </a:p>
        </p:txBody>
      </p:sp>
      <p:sp>
        <p:nvSpPr>
          <p:cNvPr id="73" name="正方形/長方形 72"/>
          <p:cNvSpPr/>
          <p:nvPr/>
        </p:nvSpPr>
        <p:spPr>
          <a:xfrm>
            <a:off x="25400" y="3154363"/>
            <a:ext cx="5118100" cy="2095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marL="177800" indent="-177800" fontAlgn="auto">
              <a:spcBef>
                <a:spcPts val="0"/>
              </a:spcBef>
              <a:spcAft>
                <a:spcPts val="0"/>
              </a:spcAft>
              <a:buClr>
                <a:srgbClr val="DEDEDE">
                  <a:lumMod val="50000"/>
                </a:srgbClr>
              </a:buClr>
              <a:buFont typeface="Wingdings" pitchFamily="2" charset="2"/>
              <a:buChar char="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補助事業（基金事業）</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5822" name="グループ化 2"/>
          <p:cNvGrpSpPr>
            <a:grpSpLocks/>
          </p:cNvGrpSpPr>
          <p:nvPr/>
        </p:nvGrpSpPr>
        <p:grpSpPr bwMode="auto">
          <a:xfrm>
            <a:off x="2051050" y="2978150"/>
            <a:ext cx="2125663" cy="552450"/>
            <a:chOff x="675680" y="3028951"/>
            <a:chExt cx="1962150" cy="551994"/>
          </a:xfrm>
        </p:grpSpPr>
        <p:sp>
          <p:nvSpPr>
            <p:cNvPr id="90" name="正方形/長方形 89"/>
            <p:cNvSpPr/>
            <p:nvPr/>
          </p:nvSpPr>
          <p:spPr>
            <a:xfrm>
              <a:off x="1645764" y="3176467"/>
              <a:ext cx="992066" cy="2982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800" dirty="0"/>
                <a:t>非営利法人</a:t>
              </a:r>
              <a:endParaRPr lang="en-US" altLang="ja-JP" sz="800" dirty="0"/>
            </a:p>
            <a:p>
              <a:pPr algn="ctr">
                <a:defRPr/>
              </a:pPr>
              <a:r>
                <a:rPr lang="ja-JP" altLang="en-US" sz="700" dirty="0"/>
                <a:t>（基金設置法人）</a:t>
              </a:r>
            </a:p>
          </p:txBody>
        </p:sp>
        <p:cxnSp>
          <p:nvCxnSpPr>
            <p:cNvPr id="99" name="直線矢印コネクタ 98"/>
            <p:cNvCxnSpPr/>
            <p:nvPr/>
          </p:nvCxnSpPr>
          <p:spPr>
            <a:xfrm>
              <a:off x="795842" y="3336672"/>
              <a:ext cx="83966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5835" name="テキスト ボックス 55"/>
            <p:cNvSpPr txBox="1">
              <a:spLocks noChangeArrowheads="1"/>
            </p:cNvSpPr>
            <p:nvPr/>
          </p:nvSpPr>
          <p:spPr bwMode="auto">
            <a:xfrm>
              <a:off x="982067" y="3028951"/>
              <a:ext cx="735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800">
                  <a:latin typeface="Cambria" pitchFamily="18" charset="0"/>
                  <a:ea typeface="メイリオ" pitchFamily="50" charset="-128"/>
                  <a:cs typeface="メイリオ" pitchFamily="50" charset="-128"/>
                </a:rPr>
                <a:t>（補助率）</a:t>
              </a:r>
              <a:endParaRPr lang="en-US" altLang="ja-JP" sz="800">
                <a:latin typeface="Cambria" pitchFamily="18" charset="0"/>
                <a:ea typeface="メイリオ" pitchFamily="50" charset="-128"/>
                <a:cs typeface="メイリオ" pitchFamily="50" charset="-128"/>
              </a:endParaRPr>
            </a:p>
            <a:p>
              <a:pPr algn="ctr" eaLnBrk="1" hangingPunct="1"/>
              <a:r>
                <a:rPr lang="ja-JP" altLang="en-US" sz="800">
                  <a:latin typeface="Cambria" pitchFamily="18" charset="0"/>
                  <a:ea typeface="メイリオ" pitchFamily="50" charset="-128"/>
                  <a:cs typeface="メイリオ" pitchFamily="50" charset="-128"/>
                </a:rPr>
                <a:t>定額</a:t>
              </a:r>
            </a:p>
          </p:txBody>
        </p:sp>
        <p:sp>
          <p:nvSpPr>
            <p:cNvPr id="75836" name="テキスト ボックス 60"/>
            <p:cNvSpPr txBox="1">
              <a:spLocks noChangeArrowheads="1"/>
            </p:cNvSpPr>
            <p:nvPr/>
          </p:nvSpPr>
          <p:spPr bwMode="auto">
            <a:xfrm>
              <a:off x="1107480" y="3365501"/>
              <a:ext cx="4545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800">
                  <a:latin typeface="Cambria" pitchFamily="18" charset="0"/>
                  <a:ea typeface="メイリオ" pitchFamily="50" charset="-128"/>
                  <a:cs typeface="メイリオ" pitchFamily="50" charset="-128"/>
                </a:rPr>
                <a:t>補助金</a:t>
              </a:r>
            </a:p>
          </p:txBody>
        </p:sp>
        <p:sp>
          <p:nvSpPr>
            <p:cNvPr id="87" name="正方形/長方形 86"/>
            <p:cNvSpPr/>
            <p:nvPr/>
          </p:nvSpPr>
          <p:spPr>
            <a:xfrm>
              <a:off x="675680" y="3171708"/>
              <a:ext cx="397120" cy="3029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900" dirty="0"/>
                <a:t>国</a:t>
              </a:r>
            </a:p>
          </p:txBody>
        </p:sp>
      </p:grpSp>
      <p:sp>
        <p:nvSpPr>
          <p:cNvPr id="74" name="テキスト ボックス 73"/>
          <p:cNvSpPr txBox="1"/>
          <p:nvPr/>
        </p:nvSpPr>
        <p:spPr>
          <a:xfrm>
            <a:off x="7800975" y="71438"/>
            <a:ext cx="2066925" cy="400050"/>
          </a:xfrm>
          <a:prstGeom prst="rect">
            <a:avLst/>
          </a:prstGeom>
          <a:noFill/>
          <a:ln w="15875">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ja-JP" altLang="en-US" sz="1000" dirty="0">
                <a:solidFill>
                  <a:schemeClr val="bg1"/>
                </a:solidFill>
              </a:rPr>
              <a:t>平成</a:t>
            </a:r>
            <a:r>
              <a:rPr lang="en-US" altLang="ja-JP" sz="1000" dirty="0">
                <a:solidFill>
                  <a:schemeClr val="bg1"/>
                </a:solidFill>
              </a:rPr>
              <a:t>28</a:t>
            </a:r>
            <a:r>
              <a:rPr lang="ja-JP" altLang="en-US" sz="1000" dirty="0">
                <a:solidFill>
                  <a:schemeClr val="bg1"/>
                </a:solidFill>
              </a:rPr>
              <a:t>年度予算</a:t>
            </a:r>
            <a:endParaRPr lang="en-US" altLang="ja-JP" sz="1000" dirty="0">
              <a:solidFill>
                <a:schemeClr val="bg1"/>
              </a:solidFill>
            </a:endParaRPr>
          </a:p>
          <a:p>
            <a:pPr fontAlgn="auto">
              <a:spcBef>
                <a:spcPts val="0"/>
              </a:spcBef>
              <a:spcAft>
                <a:spcPts val="0"/>
              </a:spcAft>
              <a:defRPr/>
            </a:pPr>
            <a:r>
              <a:rPr lang="en-US" altLang="ja-JP" sz="1000" dirty="0">
                <a:solidFill>
                  <a:schemeClr val="bg1"/>
                </a:solidFill>
              </a:rPr>
              <a:t>6,000</a:t>
            </a:r>
            <a:r>
              <a:rPr lang="ja-JP" altLang="en-US" sz="1000" dirty="0">
                <a:solidFill>
                  <a:schemeClr val="bg1"/>
                </a:solidFill>
              </a:rPr>
              <a:t>百万円（</a:t>
            </a:r>
            <a:r>
              <a:rPr lang="en-US" altLang="ja-JP" sz="1000" dirty="0">
                <a:solidFill>
                  <a:schemeClr val="bg1"/>
                </a:solidFill>
              </a:rPr>
              <a:t>4,600</a:t>
            </a:r>
            <a:r>
              <a:rPr lang="ja-JP" altLang="en-US" sz="1000" dirty="0">
                <a:solidFill>
                  <a:schemeClr val="bg1"/>
                </a:solidFill>
              </a:rPr>
              <a:t>百万円）</a:t>
            </a:r>
            <a:endParaRPr lang="en-US" altLang="ja-JP" sz="1000" dirty="0">
              <a:solidFill>
                <a:schemeClr val="bg1"/>
              </a:solidFill>
            </a:endParaRPr>
          </a:p>
        </p:txBody>
      </p:sp>
      <p:cxnSp>
        <p:nvCxnSpPr>
          <p:cNvPr id="3" name="直線コネクタ 2"/>
          <p:cNvCxnSpPr/>
          <p:nvPr/>
        </p:nvCxnSpPr>
        <p:spPr>
          <a:xfrm>
            <a:off x="7926388" y="6584950"/>
            <a:ext cx="1601787" cy="0"/>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7167563" y="4059238"/>
            <a:ext cx="1876425" cy="296862"/>
          </a:xfrm>
          <a:prstGeom prst="rect">
            <a:avLst/>
          </a:prstGeom>
          <a:noFill/>
        </p:spPr>
        <p:txBody>
          <a:bodyPr wrap="none">
            <a:spAutoFit/>
          </a:bodyPr>
          <a:lstStyle/>
          <a:p>
            <a:pPr>
              <a:lnSpc>
                <a:spcPts val="800"/>
              </a:lnSpc>
              <a:defRPr/>
            </a:pPr>
            <a:r>
              <a:rPr lang="en-US" altLang="ja-JP" sz="1050" dirty="0"/>
              <a:t>【</a:t>
            </a:r>
            <a:r>
              <a:rPr lang="ja-JP" altLang="en-US" sz="1050" dirty="0"/>
              <a:t>これまでの出資決定案件</a:t>
            </a:r>
            <a:r>
              <a:rPr lang="en-US" altLang="ja-JP" sz="1050" dirty="0"/>
              <a:t>】</a:t>
            </a:r>
            <a:endParaRPr lang="en-US" altLang="ja-JP" sz="800" dirty="0"/>
          </a:p>
          <a:p>
            <a:pPr>
              <a:lnSpc>
                <a:spcPts val="800"/>
              </a:lnSpc>
              <a:defRPr/>
            </a:pPr>
            <a:r>
              <a:rPr lang="ja-JP" altLang="en-US" sz="800" dirty="0"/>
              <a:t>　　　　　　　　　　</a:t>
            </a:r>
            <a:r>
              <a:rPr lang="en-US" altLang="ja-JP" sz="600" dirty="0"/>
              <a:t>※</a:t>
            </a:r>
            <a:r>
              <a:rPr lang="ja-JP" altLang="en-US" sz="600" dirty="0"/>
              <a:t>平成</a:t>
            </a:r>
            <a:r>
              <a:rPr lang="en-US" altLang="ja-JP" sz="600" dirty="0"/>
              <a:t>27</a:t>
            </a:r>
            <a:r>
              <a:rPr lang="ja-JP" altLang="en-US" sz="600" dirty="0"/>
              <a:t>年</a:t>
            </a:r>
            <a:r>
              <a:rPr lang="en-US" altLang="ja-JP" sz="600" dirty="0"/>
              <a:t>12</a:t>
            </a:r>
            <a:r>
              <a:rPr lang="ja-JP" altLang="en-US" sz="600" dirty="0"/>
              <a:t>月末 公表ベース</a:t>
            </a:r>
            <a:endParaRPr lang="ja-JP" altLang="en-US" sz="800" dirty="0"/>
          </a:p>
        </p:txBody>
      </p:sp>
      <p:sp>
        <p:nvSpPr>
          <p:cNvPr id="75" name="テキスト ボックス 74"/>
          <p:cNvSpPr txBox="1"/>
          <p:nvPr/>
        </p:nvSpPr>
        <p:spPr>
          <a:xfrm>
            <a:off x="5629275" y="696913"/>
            <a:ext cx="2981325" cy="254000"/>
          </a:xfrm>
          <a:prstGeom prst="rect">
            <a:avLst/>
          </a:prstGeom>
          <a:noFill/>
        </p:spPr>
        <p:txBody>
          <a:bodyPr>
            <a:spAutoFit/>
          </a:bodyPr>
          <a:lstStyle/>
          <a:p>
            <a:pPr>
              <a:defRPr/>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本事業は平成</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年度より実施。</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5827" name="グループ化 16"/>
          <p:cNvGrpSpPr>
            <a:grpSpLocks noChangeAspect="1"/>
          </p:cNvGrpSpPr>
          <p:nvPr/>
        </p:nvGrpSpPr>
        <p:grpSpPr bwMode="auto">
          <a:xfrm>
            <a:off x="6980238" y="4365625"/>
            <a:ext cx="2757487" cy="1662113"/>
            <a:chOff x="395708" y="764704"/>
            <a:chExt cx="8281546" cy="5611539"/>
          </a:xfrm>
        </p:grpSpPr>
        <p:pic>
          <p:nvPicPr>
            <p:cNvPr id="75831" name="図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708" y="764704"/>
              <a:ext cx="8281546" cy="5611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6" name="円/楕円 95"/>
            <p:cNvSpPr>
              <a:spLocks/>
            </p:cNvSpPr>
            <p:nvPr/>
          </p:nvSpPr>
          <p:spPr>
            <a:xfrm>
              <a:off x="6507938" y="2806726"/>
              <a:ext cx="166869" cy="166147"/>
            </a:xfrm>
            <a:prstGeom prst="ellipse">
              <a:avLst/>
            </a:prstGeom>
            <a:solidFill>
              <a:srgbClr val="FFE600"/>
            </a:solidFill>
            <a:ln w="55000" cap="flat" cmpd="sng" algn="ctr">
              <a:noFill/>
              <a:prstDash val="solid"/>
            </a:ln>
            <a:effectLst/>
          </p:spPr>
          <p:txBody>
            <a:bodyPr anchor="ctr"/>
            <a:lstStyle/>
            <a:p>
              <a:pPr algn="ctr" fontAlgn="auto">
                <a:spcBef>
                  <a:spcPts val="0"/>
                </a:spcBef>
                <a:spcAft>
                  <a:spcPts val="0"/>
                </a:spcAft>
                <a:defRPr/>
              </a:pPr>
              <a:endParaRPr lang="en-US" altLang="ja-JP" sz="1000" kern="0" dirty="0">
                <a:solidFill>
                  <a:sysClr val="window" lastClr="FFFFFF"/>
                </a:solidFill>
                <a:latin typeface="Lucida Sans Unicode"/>
                <a:ea typeface="ＭＳ Ｐゴシック"/>
              </a:endParaRPr>
            </a:p>
          </p:txBody>
        </p:sp>
      </p:grpSp>
      <p:sp>
        <p:nvSpPr>
          <p:cNvPr id="97" name="正方形/長方形 96"/>
          <p:cNvSpPr/>
          <p:nvPr/>
        </p:nvSpPr>
        <p:spPr>
          <a:xfrm>
            <a:off x="7761288" y="5497513"/>
            <a:ext cx="2027237" cy="1100137"/>
          </a:xfrm>
          <a:prstGeom prst="rect">
            <a:avLst/>
          </a:prstGeom>
          <a:solidFill>
            <a:schemeClr val="bg1"/>
          </a:solidFill>
          <a:ln w="12700" cap="flat" cmpd="sng" algn="ctr">
            <a:solidFill>
              <a:sysClr val="windowText" lastClr="000000"/>
            </a:solidFill>
            <a:prstDash val="dash"/>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0975" indent="-180975" fontAlgn="auto">
              <a:spcBef>
                <a:spcPts val="0"/>
              </a:spcBef>
              <a:spcAft>
                <a:spcPts val="0"/>
              </a:spcAft>
              <a:buClr>
                <a:srgbClr val="FFE600"/>
              </a:buClr>
              <a:buFont typeface="Wingdings" panose="05000000000000000000" pitchFamily="2" charset="2"/>
              <a:buChar char="l"/>
              <a:defRPr/>
            </a:pPr>
            <a:r>
              <a:rPr kumimoji="0" lang="ja-JP" altLang="en-US" sz="800" kern="0" dirty="0" smtClean="0">
                <a:solidFill>
                  <a:sysClr val="windowText" lastClr="000000"/>
                </a:solidFill>
                <a:latin typeface="Lucida Sans Unicode"/>
              </a:rPr>
              <a:t>太陽光５件（うちｻﾌﾞﾌｧﾝﾄﾞ１件</a:t>
            </a:r>
            <a:r>
              <a:rPr kumimoji="0" lang="ja-JP" altLang="en-US" sz="800" kern="0" dirty="0">
                <a:solidFill>
                  <a:sysClr val="windowText" lastClr="000000"/>
                </a:solidFill>
                <a:latin typeface="Lucida Sans Unicode"/>
              </a:rPr>
              <a:t>）</a:t>
            </a:r>
            <a:endParaRPr lang="en-US" altLang="ja-JP" sz="800" kern="0" dirty="0" smtClean="0">
              <a:solidFill>
                <a:sysClr val="windowText" lastClr="000000"/>
              </a:solidFill>
              <a:latin typeface="Lucida Sans Unicode"/>
            </a:endParaRPr>
          </a:p>
          <a:p>
            <a:pPr marL="180975" indent="-180975" fontAlgn="auto">
              <a:spcBef>
                <a:spcPts val="0"/>
              </a:spcBef>
              <a:spcAft>
                <a:spcPts val="0"/>
              </a:spcAft>
              <a:buClr>
                <a:srgbClr val="B77BB4"/>
              </a:buClr>
              <a:buFont typeface="Wingdings" panose="05000000000000000000" pitchFamily="2" charset="2"/>
              <a:buChar char="l"/>
              <a:defRPr/>
            </a:pPr>
            <a:r>
              <a:rPr lang="ja-JP" altLang="en-US" sz="800" kern="0" dirty="0" smtClean="0">
                <a:solidFill>
                  <a:sysClr val="windowText" lastClr="000000"/>
                </a:solidFill>
                <a:latin typeface="Lucida Sans Unicode"/>
              </a:rPr>
              <a:t>風力</a:t>
            </a:r>
            <a:r>
              <a:rPr lang="ja-JP" altLang="en-US" sz="800" kern="0" dirty="0">
                <a:solidFill>
                  <a:sysClr val="windowText" lastClr="000000"/>
                </a:solidFill>
                <a:latin typeface="Lucida Sans Unicode"/>
              </a:rPr>
              <a:t>：</a:t>
            </a:r>
            <a:r>
              <a:rPr lang="ja-JP" altLang="en-US" sz="800" kern="0" dirty="0" smtClean="0">
                <a:solidFill>
                  <a:sysClr val="windowText" lastClr="000000"/>
                </a:solidFill>
                <a:latin typeface="Lucida Sans Unicode"/>
              </a:rPr>
              <a:t>２件</a:t>
            </a:r>
            <a:endParaRPr lang="en-US" altLang="ja-JP" sz="800" kern="0" dirty="0" smtClean="0">
              <a:solidFill>
                <a:sysClr val="windowText" lastClr="000000"/>
              </a:solidFill>
              <a:latin typeface="Lucida Sans Unicode"/>
            </a:endParaRPr>
          </a:p>
          <a:p>
            <a:pPr marL="180975" indent="-180975" fontAlgn="auto">
              <a:spcBef>
                <a:spcPts val="0"/>
              </a:spcBef>
              <a:spcAft>
                <a:spcPts val="0"/>
              </a:spcAft>
              <a:buClr>
                <a:srgbClr val="98C723">
                  <a:lumMod val="75000"/>
                </a:srgbClr>
              </a:buClr>
              <a:buFont typeface="Wingdings" panose="05000000000000000000" pitchFamily="2" charset="2"/>
              <a:buChar char="l"/>
              <a:defRPr/>
            </a:pPr>
            <a:r>
              <a:rPr kumimoji="0" lang="ja-JP" altLang="en-US" sz="800" kern="0" dirty="0" smtClean="0">
                <a:solidFill>
                  <a:sysClr val="windowText" lastClr="000000"/>
                </a:solidFill>
                <a:latin typeface="Lucida Sans Unicode"/>
              </a:rPr>
              <a:t>バイオマス：５件</a:t>
            </a:r>
            <a:endParaRPr kumimoji="0" lang="en-US" altLang="ja-JP" sz="800" kern="0" dirty="0" smtClean="0">
              <a:solidFill>
                <a:sysClr val="windowText" lastClr="000000"/>
              </a:solidFill>
              <a:latin typeface="Lucida Sans Unicode"/>
            </a:endParaRPr>
          </a:p>
          <a:p>
            <a:pPr marL="180975" indent="-180975" fontAlgn="auto">
              <a:spcBef>
                <a:spcPts val="0"/>
              </a:spcBef>
              <a:spcAft>
                <a:spcPts val="0"/>
              </a:spcAft>
              <a:buClr>
                <a:srgbClr val="00A3AE"/>
              </a:buClr>
              <a:buFont typeface="Wingdings" panose="05000000000000000000" pitchFamily="2" charset="2"/>
              <a:buChar char="l"/>
              <a:defRPr/>
            </a:pPr>
            <a:r>
              <a:rPr kumimoji="0" lang="ja-JP" altLang="en-US" sz="800" kern="0" dirty="0" smtClean="0">
                <a:solidFill>
                  <a:sysClr val="windowText" lastClr="000000"/>
                </a:solidFill>
                <a:latin typeface="Lucida Sans Unicode"/>
              </a:rPr>
              <a:t>中小水力：３件（うちｻﾌﾞﾌｧﾝﾄﾞ１件）</a:t>
            </a:r>
            <a:endParaRPr kumimoji="0" lang="en-US" altLang="ja-JP" sz="800" kern="0" dirty="0" smtClean="0">
              <a:solidFill>
                <a:sysClr val="windowText" lastClr="000000"/>
              </a:solidFill>
              <a:latin typeface="Lucida Sans Unicode"/>
            </a:endParaRPr>
          </a:p>
          <a:p>
            <a:pPr marL="180975" indent="-180975">
              <a:buClr>
                <a:srgbClr val="E0773C"/>
              </a:buClr>
              <a:buFont typeface="Wingdings" panose="05000000000000000000" pitchFamily="2" charset="2"/>
              <a:buChar char="l"/>
              <a:defRPr/>
            </a:pPr>
            <a:r>
              <a:rPr lang="ja-JP" altLang="en-US" sz="800" dirty="0" smtClean="0">
                <a:latin typeface="ＭＳ Ｐゴシック" panose="020B0600070205080204" pitchFamily="50" charset="-128"/>
              </a:rPr>
              <a:t>地熱（温泉熱）：１件</a:t>
            </a:r>
            <a:endParaRPr lang="en-US" altLang="ja-JP" sz="800" dirty="0" smtClean="0">
              <a:latin typeface="ＭＳ Ｐゴシック" panose="020B0600070205080204" pitchFamily="50" charset="-128"/>
            </a:endParaRPr>
          </a:p>
          <a:p>
            <a:pPr>
              <a:buClr>
                <a:srgbClr val="E0773C"/>
              </a:buClr>
              <a:defRPr/>
            </a:pPr>
            <a:r>
              <a:rPr lang="ja-JP" altLang="en-US" sz="800" dirty="0">
                <a:latin typeface="ＭＳ Ｐゴシック" panose="020B0600070205080204" pitchFamily="50" charset="-128"/>
              </a:rPr>
              <a:t>　</a:t>
            </a:r>
            <a:r>
              <a:rPr lang="ja-JP" altLang="en-US" sz="800" dirty="0" smtClean="0">
                <a:latin typeface="ＭＳ Ｐゴシック" panose="020B0600070205080204" pitchFamily="50" charset="-128"/>
              </a:rPr>
              <a:t>　　　　　　　　　　　（うちｻﾌﾞﾌｧﾝﾄﾞ１件</a:t>
            </a:r>
            <a:r>
              <a:rPr lang="ja-JP" altLang="en-US" sz="800" dirty="0">
                <a:latin typeface="ＭＳ Ｐゴシック" panose="020B0600070205080204" pitchFamily="50" charset="-128"/>
              </a:rPr>
              <a:t>）</a:t>
            </a:r>
            <a:endParaRPr lang="en-US" altLang="ja-JP" sz="800" dirty="0">
              <a:latin typeface="ＭＳ Ｐゴシック" panose="020B0600070205080204" pitchFamily="50" charset="-128"/>
            </a:endParaRPr>
          </a:p>
          <a:p>
            <a:pPr marL="180975" indent="-180975">
              <a:buClr>
                <a:srgbClr val="E0773C"/>
              </a:buClr>
              <a:buFont typeface="Wingdings" panose="05000000000000000000" pitchFamily="2" charset="2"/>
              <a:buChar char="l"/>
              <a:defRPr/>
            </a:pPr>
            <a:r>
              <a:rPr lang="ja-JP" altLang="en-US" sz="800" dirty="0" smtClean="0">
                <a:latin typeface="ＭＳ Ｐゴシック" panose="020B0600070205080204" pitchFamily="50" charset="-128"/>
              </a:rPr>
              <a:t>複数種：１件　（うちｻﾌﾞﾌｧﾝﾄﾞ１件）</a:t>
            </a:r>
            <a:endParaRPr lang="en-US" altLang="ja-JP" sz="800" dirty="0" smtClean="0">
              <a:latin typeface="ＭＳ Ｐゴシック" panose="020B0600070205080204" pitchFamily="50" charset="-128"/>
            </a:endParaRPr>
          </a:p>
          <a:p>
            <a:pPr>
              <a:buClr>
                <a:srgbClr val="E0773C"/>
              </a:buClr>
              <a:defRPr/>
            </a:pPr>
            <a:endParaRPr lang="en-US" altLang="ja-JP" sz="100" dirty="0" smtClean="0">
              <a:latin typeface="ＭＳ Ｐゴシック" panose="020B0600070205080204" pitchFamily="50" charset="-128"/>
            </a:endParaRPr>
          </a:p>
          <a:p>
            <a:pPr>
              <a:buClr>
                <a:srgbClr val="E0773C"/>
              </a:buClr>
              <a:defRPr/>
            </a:pPr>
            <a:r>
              <a:rPr lang="ja-JP" altLang="en-US" sz="800" dirty="0" smtClean="0">
                <a:latin typeface="ＭＳ Ｐゴシック" panose="020B0600070205080204" pitchFamily="50" charset="-128"/>
              </a:rPr>
              <a:t>　　　 合計：１７件（うちｻﾌﾞﾌｧﾝﾄﾞ４件）</a:t>
            </a:r>
          </a:p>
        </p:txBody>
      </p:sp>
      <p:cxnSp>
        <p:nvCxnSpPr>
          <p:cNvPr id="98" name="直線コネクタ 97"/>
          <p:cNvCxnSpPr/>
          <p:nvPr/>
        </p:nvCxnSpPr>
        <p:spPr>
          <a:xfrm flipV="1">
            <a:off x="7918450" y="6405563"/>
            <a:ext cx="1782763" cy="7937"/>
          </a:xfrm>
          <a:prstGeom prst="line">
            <a:avLst/>
          </a:prstGeom>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a:xfrm>
            <a:off x="7575437" y="6470650"/>
            <a:ext cx="2311400" cy="365125"/>
          </a:xfrm>
        </p:spPr>
        <p:txBody>
          <a:bodyPr/>
          <a:lstStyle/>
          <a:p>
            <a:pPr>
              <a:defRPr/>
            </a:pPr>
            <a:fld id="{C4026B61-4A46-4E72-9D14-7CE00DB0B4C3}" type="slidenum">
              <a:rPr lang="ja-JP" altLang="en-US" smtClean="0"/>
              <a:pPr>
                <a:defRPr/>
              </a:pPr>
              <a:t>37</a:t>
            </a:fld>
            <a:endParaRPr lang="ja-JP" altLang="en-US" dirty="0"/>
          </a:p>
        </p:txBody>
      </p:sp>
    </p:spTree>
    <p:extLst>
      <p:ext uri="{BB962C8B-B14F-4D97-AF65-F5344CB8AC3E}">
        <p14:creationId xmlns:p14="http://schemas.microsoft.com/office/powerpoint/2010/main" val="2511121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5479" y="517526"/>
            <a:ext cx="9866444" cy="269557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dirty="0"/>
              <a:t>　</a:t>
            </a:r>
          </a:p>
        </p:txBody>
      </p:sp>
      <p:sp>
        <p:nvSpPr>
          <p:cNvPr id="6" name="正方形/長方形 5"/>
          <p:cNvSpPr/>
          <p:nvPr/>
        </p:nvSpPr>
        <p:spPr>
          <a:xfrm>
            <a:off x="15479" y="3222626"/>
            <a:ext cx="9880203" cy="35909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r" fontAlgn="auto">
              <a:spcBef>
                <a:spcPts val="0"/>
              </a:spcBef>
              <a:spcAft>
                <a:spcPts val="0"/>
              </a:spcAft>
              <a:defRPr/>
            </a:pPr>
            <a:endParaRPr lang="ja-JP" altLang="en-US" dirty="0"/>
          </a:p>
        </p:txBody>
      </p:sp>
      <p:sp>
        <p:nvSpPr>
          <p:cNvPr id="10" name="正方形/長方形 9"/>
          <p:cNvSpPr/>
          <p:nvPr/>
        </p:nvSpPr>
        <p:spPr>
          <a:xfrm>
            <a:off x="9475114" y="3224531"/>
            <a:ext cx="430887" cy="913070"/>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wrap="none">
            <a:spAutoFit/>
          </a:bodyPr>
          <a:lstStyle/>
          <a:p>
            <a:pPr fontAlgn="auto">
              <a:spcBef>
                <a:spcPts val="0"/>
              </a:spcBef>
              <a:spcAft>
                <a:spcPts val="0"/>
              </a:spcAft>
            </a:pPr>
            <a:r>
              <a:rPr kumimoji="0" lang="ja-JP" altLang="en-US" sz="1600" b="1" kern="0" dirty="0">
                <a:solidFill>
                  <a:sysClr val="window" lastClr="FFFFFF"/>
                </a:solidFill>
                <a:latin typeface="Cambria"/>
                <a:ea typeface="メイリオ"/>
              </a:rPr>
              <a:t>イメージ</a:t>
            </a:r>
          </a:p>
        </p:txBody>
      </p:sp>
      <p:pic>
        <p:nvPicPr>
          <p:cNvPr id="20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 y="44450"/>
            <a:ext cx="7549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3"/>
          <p:cNvSpPr/>
          <p:nvPr/>
        </p:nvSpPr>
        <p:spPr>
          <a:xfrm>
            <a:off x="780786" y="0"/>
            <a:ext cx="9125215" cy="468313"/>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a:t>
            </a: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金融の拡大に向けた利子補給事業</a:t>
            </a:r>
            <a:endPar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8000471" y="49213"/>
            <a:ext cx="1850496" cy="369887"/>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ja-JP" altLang="en-US" sz="900" dirty="0">
                <a:solidFill>
                  <a:schemeClr val="bg1"/>
                </a:solidFill>
              </a:rPr>
              <a:t>平成</a:t>
            </a:r>
            <a:r>
              <a:rPr lang="en-US" altLang="ja-JP" sz="900" dirty="0">
                <a:solidFill>
                  <a:schemeClr val="bg1"/>
                </a:solidFill>
              </a:rPr>
              <a:t>28</a:t>
            </a:r>
            <a:r>
              <a:rPr lang="ja-JP" altLang="en-US" sz="900" dirty="0">
                <a:solidFill>
                  <a:schemeClr val="bg1"/>
                </a:solidFill>
              </a:rPr>
              <a:t>年度予算</a:t>
            </a:r>
            <a:endParaRPr lang="en-US" altLang="ja-JP" sz="900" dirty="0">
              <a:solidFill>
                <a:schemeClr val="bg1"/>
              </a:solidFill>
            </a:endParaRPr>
          </a:p>
          <a:p>
            <a:pPr fontAlgn="auto">
              <a:spcBef>
                <a:spcPts val="0"/>
              </a:spcBef>
              <a:spcAft>
                <a:spcPts val="0"/>
              </a:spcAft>
              <a:defRPr/>
            </a:pPr>
            <a:r>
              <a:rPr lang="en-US" altLang="ja-JP" sz="900" dirty="0">
                <a:solidFill>
                  <a:schemeClr val="bg1"/>
                </a:solidFill>
              </a:rPr>
              <a:t>2,070</a:t>
            </a:r>
            <a:r>
              <a:rPr lang="ja-JP" altLang="en-US" sz="900" dirty="0">
                <a:solidFill>
                  <a:schemeClr val="bg1"/>
                </a:solidFill>
              </a:rPr>
              <a:t>百万円（</a:t>
            </a:r>
            <a:r>
              <a:rPr lang="en-US" altLang="ja-JP" sz="900" dirty="0">
                <a:solidFill>
                  <a:schemeClr val="bg1"/>
                </a:solidFill>
              </a:rPr>
              <a:t>2,224</a:t>
            </a:r>
            <a:r>
              <a:rPr lang="ja-JP" altLang="en-US" sz="900" dirty="0">
                <a:solidFill>
                  <a:schemeClr val="bg1"/>
                </a:solidFill>
              </a:rPr>
              <a:t>百万円）</a:t>
            </a:r>
            <a:endParaRPr lang="en-US" altLang="ja-JP" sz="900" dirty="0">
              <a:solidFill>
                <a:schemeClr val="bg1"/>
              </a:solidFill>
            </a:endParaRPr>
          </a:p>
        </p:txBody>
      </p:sp>
      <p:sp>
        <p:nvSpPr>
          <p:cNvPr id="22" name="テキスト ボックス 21"/>
          <p:cNvSpPr txBox="1"/>
          <p:nvPr/>
        </p:nvSpPr>
        <p:spPr>
          <a:xfrm>
            <a:off x="91150" y="606426"/>
            <a:ext cx="992579"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r>
              <a:rPr lang="ja-JP" altLang="en-US" dirty="0"/>
              <a:t>背景・目的</a:t>
            </a:r>
          </a:p>
        </p:txBody>
      </p:sp>
      <p:sp>
        <p:nvSpPr>
          <p:cNvPr id="27" name="テキスト ボックス 26"/>
          <p:cNvSpPr txBox="1"/>
          <p:nvPr/>
        </p:nvSpPr>
        <p:spPr>
          <a:xfrm>
            <a:off x="4832615" y="596901"/>
            <a:ext cx="902811"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r>
              <a:rPr lang="ja-JP" altLang="en-US" dirty="0"/>
              <a:t>事業概要</a:t>
            </a:r>
          </a:p>
        </p:txBody>
      </p:sp>
      <p:sp>
        <p:nvSpPr>
          <p:cNvPr id="28" name="テキスト ボックス 27"/>
          <p:cNvSpPr txBox="1"/>
          <p:nvPr/>
        </p:nvSpPr>
        <p:spPr>
          <a:xfrm>
            <a:off x="104908" y="2233613"/>
            <a:ext cx="1226618"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r>
              <a:rPr lang="ja-JP" altLang="en-US" dirty="0"/>
              <a:t>事業スキーム</a:t>
            </a:r>
          </a:p>
        </p:txBody>
      </p:sp>
      <p:sp>
        <p:nvSpPr>
          <p:cNvPr id="30" name="テキスト ボックス 29"/>
          <p:cNvSpPr txBox="1"/>
          <p:nvPr/>
        </p:nvSpPr>
        <p:spPr>
          <a:xfrm>
            <a:off x="44715" y="943837"/>
            <a:ext cx="4778644" cy="1323439"/>
          </a:xfrm>
          <a:prstGeom prst="rect">
            <a:avLst/>
          </a:prstGeom>
          <a:noFill/>
        </p:spPr>
        <p:txBody>
          <a:bodyPr wrap="square">
            <a:spAutoFit/>
          </a:bodyPr>
          <a:lstStyle/>
          <a:p>
            <a:pPr marL="85725" indent="-85725" fontAlgn="auto">
              <a:spcBef>
                <a:spcPts val="0"/>
              </a:spcBef>
              <a:spcAft>
                <a:spcPts val="0"/>
              </a:spcAft>
              <a:buClr>
                <a:schemeClr val="bg2">
                  <a:lumMod val="50000"/>
                </a:schemeClr>
              </a:buClr>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「金融」は、経済活動の血流であり、経済全体に大きな影響力を有する。環境金融を拡大し、その影響力を通じて、様々な経済活動を環境配慮型に誘導・促進することができる。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rgbClr val="DEDEDE">
                  <a:lumMod val="50000"/>
                </a:srgbClr>
              </a:buClr>
              <a:defRPr/>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fontAlgn="auto">
              <a:spcBef>
                <a:spcPts val="0"/>
              </a:spcBef>
              <a:spcAft>
                <a:spcPts val="0"/>
              </a:spcAft>
              <a:buClr>
                <a:schemeClr val="bg2">
                  <a:lumMod val="50000"/>
                </a:schemeClr>
              </a:buClr>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コーポレートベース、プロジェクトベースでの環境配慮の取組を組み込んだ環境金融を推進するとともに、地球温暖化対策のための投資における資金調達を利子補給により円滑化することによって、環境金融の質・裾野の拡大と地球温暖化対策の促進を図る。</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4846373" y="901700"/>
            <a:ext cx="5018352" cy="1446550"/>
          </a:xfrm>
          <a:prstGeom prst="rect">
            <a:avLst/>
          </a:prstGeom>
          <a:noFill/>
        </p:spPr>
        <p:txBody>
          <a:bodyPr wrap="square">
            <a:spAutoFit/>
          </a:bodyPr>
          <a:lstStyle/>
          <a:p>
            <a:pPr fontAlgn="auto">
              <a:spcBef>
                <a:spcPts val="0"/>
              </a:spcBef>
              <a:spcAft>
                <a:spcPts val="0"/>
              </a:spcAft>
              <a:buClr>
                <a:schemeClr val="bg2">
                  <a:lumMod val="50000"/>
                </a:schemeClr>
              </a:buClr>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50" dirty="0">
                <a:latin typeface="メイリオ" panose="020B0604030504040204" pitchFamily="50" charset="-128"/>
                <a:ea typeface="メイリオ" panose="020B0604030504040204" pitchFamily="50" charset="-128"/>
                <a:cs typeface="メイリオ" panose="020B0604030504040204" pitchFamily="50" charset="-128"/>
              </a:rPr>
              <a:t>環境配慮型融資促進利子補給事業</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830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百万円）</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defRPr/>
            </a:pPr>
            <a:r>
              <a:rPr lang="ja-JP" altLang="en-US" sz="3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金融機関が行う環境配慮型融資のうち、地球温暖化対策のための設備投資への融資について、</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融資を受けた年から</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カ年以内に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CO2</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排出を</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％（又は</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カ年以内に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％）以上削減することを条件として、年利</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限度として</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利子補給を行う</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rgbClr val="DEDEDE">
                  <a:lumMod val="50000"/>
                </a:srgbClr>
              </a:buClr>
              <a:defRPr/>
            </a:pPr>
            <a:endParaRPr lang="en-US" altLang="ja-JP" sz="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rgbClr val="DEDEDE">
                  <a:lumMod val="50000"/>
                </a:srgbClr>
              </a:buClr>
              <a:defRPr/>
            </a:pPr>
            <a:endParaRPr lang="en-US" altLang="ja-JP" sz="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rgbClr val="DEDEDE">
                  <a:lumMod val="50000"/>
                </a:srgbClr>
              </a:buClr>
              <a:defRPr/>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環境リスク調査融資促進利子補給事業（</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1,240</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百万円）</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金融機関が行う環境リスク調査融資のうち、低炭素化プロジェクトへの融資について、</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排出量の削減・抑制状況を金融機関がモニタリングすることを条件として、年利</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％を限度として利子補給を行う。</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4832615" y="2406650"/>
            <a:ext cx="1375698"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r>
              <a:rPr lang="ja-JP" altLang="en-US" dirty="0"/>
              <a:t>期待される効果</a:t>
            </a:r>
          </a:p>
        </p:txBody>
      </p:sp>
      <p:sp>
        <p:nvSpPr>
          <p:cNvPr id="53" name="テキスト ボックス 52"/>
          <p:cNvSpPr txBox="1"/>
          <p:nvPr/>
        </p:nvSpPr>
        <p:spPr>
          <a:xfrm>
            <a:off x="4791340" y="2687807"/>
            <a:ext cx="5087332" cy="553998"/>
          </a:xfrm>
          <a:prstGeom prst="rect">
            <a:avLst/>
          </a:prstGeom>
          <a:noFill/>
        </p:spPr>
        <p:txBody>
          <a:bodyPr wrap="square">
            <a:spAutoFit/>
          </a:bodyPr>
          <a:lstStyle/>
          <a:p>
            <a:pPr fontAlgn="auto">
              <a:spcBef>
                <a:spcPts val="0"/>
              </a:spcBef>
              <a:spcAft>
                <a:spcPts val="0"/>
              </a:spcAft>
              <a:buClr>
                <a:schemeClr val="bg2">
                  <a:lumMod val="50000"/>
                </a:schemeClr>
              </a:buClr>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年度までに、環境配慮型融資に取り組む地域金融機関の割合を</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％程度とすることを目指す。加えて、環境リスク調査融資に取り組む地域金融機関の割合を</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％程度とすることを目指す。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ホームベース 83"/>
          <p:cNvSpPr/>
          <p:nvPr/>
        </p:nvSpPr>
        <p:spPr>
          <a:xfrm rot="5400000">
            <a:off x="4738423" y="4831027"/>
            <a:ext cx="215900" cy="3171296"/>
          </a:xfrm>
          <a:prstGeom prst="homePlate">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角丸四角形 80"/>
          <p:cNvSpPr/>
          <p:nvPr/>
        </p:nvSpPr>
        <p:spPr>
          <a:xfrm>
            <a:off x="1638962" y="6524626"/>
            <a:ext cx="6356350" cy="252413"/>
          </a:xfrm>
          <a:prstGeom prst="round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1400" dirty="0"/>
              <a:t>環境金融の拡大と地球温暖化対策の促進</a:t>
            </a:r>
          </a:p>
        </p:txBody>
      </p:sp>
      <p:sp>
        <p:nvSpPr>
          <p:cNvPr id="2067" name="Rectangle 48"/>
          <p:cNvSpPr>
            <a:spLocks noChangeArrowheads="1"/>
          </p:cNvSpPr>
          <p:nvPr/>
        </p:nvSpPr>
        <p:spPr bwMode="auto">
          <a:xfrm>
            <a:off x="2980400" y="5480050"/>
            <a:ext cx="1681956" cy="901700"/>
          </a:xfrm>
          <a:prstGeom prst="rect">
            <a:avLst/>
          </a:prstGeom>
          <a:solidFill>
            <a:srgbClr val="FFFF99"/>
          </a:solidFill>
          <a:ln w="9525">
            <a:solidFill>
              <a:schemeClr val="tx1"/>
            </a:solidFill>
            <a:miter lim="800000"/>
            <a:headEnd/>
            <a:tailEnd/>
          </a:ln>
        </p:spPr>
        <p:txBody>
          <a:bodyPr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endParaRPr lang="ja-JP" altLang="en-US"/>
          </a:p>
        </p:txBody>
      </p:sp>
      <p:sp>
        <p:nvSpPr>
          <p:cNvPr id="2068" name="Rectangle 42"/>
          <p:cNvSpPr>
            <a:spLocks noChangeArrowheads="1"/>
          </p:cNvSpPr>
          <p:nvPr/>
        </p:nvSpPr>
        <p:spPr bwMode="auto">
          <a:xfrm>
            <a:off x="378354" y="5480051"/>
            <a:ext cx="2313120" cy="938213"/>
          </a:xfrm>
          <a:prstGeom prst="rect">
            <a:avLst/>
          </a:prstGeom>
          <a:solidFill>
            <a:srgbClr val="FFFF99"/>
          </a:solidFill>
          <a:ln w="9525">
            <a:solidFill>
              <a:schemeClr val="tx1"/>
            </a:solidFill>
            <a:miter lim="800000"/>
            <a:headEnd/>
            <a:tailEnd/>
          </a:ln>
        </p:spPr>
        <p:txBody>
          <a:bodyPr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endParaRPr lang="ja-JP" altLang="en-US"/>
          </a:p>
        </p:txBody>
      </p:sp>
      <p:sp>
        <p:nvSpPr>
          <p:cNvPr id="2069" name="AutoShape 41"/>
          <p:cNvSpPr>
            <a:spLocks noChangeArrowheads="1"/>
          </p:cNvSpPr>
          <p:nvPr/>
        </p:nvSpPr>
        <p:spPr bwMode="auto">
          <a:xfrm>
            <a:off x="495300" y="5876926"/>
            <a:ext cx="345679" cy="500063"/>
          </a:xfrm>
          <a:prstGeom prst="roundRect">
            <a:avLst>
              <a:gd name="adj" fmla="val 16667"/>
            </a:avLst>
          </a:prstGeom>
          <a:gradFill rotWithShape="1">
            <a:gsLst>
              <a:gs pos="0">
                <a:srgbClr val="00A000"/>
              </a:gs>
              <a:gs pos="50000">
                <a:srgbClr val="00E600"/>
              </a:gs>
              <a:gs pos="100000">
                <a:srgbClr val="00FF00"/>
              </a:gs>
            </a:gsLst>
            <a:lin ang="16200000" scaled="1"/>
          </a:gradFill>
          <a:ln w="9525">
            <a:solidFill>
              <a:schemeClr val="tx1"/>
            </a:solidFill>
            <a:round/>
            <a:headEnd/>
            <a:tailEnd/>
          </a:ln>
        </p:spPr>
        <p:txBody>
          <a:bodyPr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800">
                <a:solidFill>
                  <a:schemeClr val="bg1"/>
                </a:solidFill>
                <a:latin typeface="ＭＳ Ｐゴシック" pitchFamily="50" charset="-128"/>
              </a:rPr>
              <a:t>利子</a:t>
            </a:r>
          </a:p>
          <a:p>
            <a:pPr algn="ctr" eaLnBrk="1" hangingPunct="1"/>
            <a:r>
              <a:rPr lang="ja-JP" altLang="en-US" sz="800">
                <a:solidFill>
                  <a:schemeClr val="bg1"/>
                </a:solidFill>
                <a:latin typeface="ＭＳ Ｐゴシック" pitchFamily="50" charset="-128"/>
              </a:rPr>
              <a:t>補給</a:t>
            </a:r>
          </a:p>
          <a:p>
            <a:pPr algn="ctr" eaLnBrk="1" hangingPunct="1"/>
            <a:r>
              <a:rPr lang="ja-JP" altLang="en-US" sz="800">
                <a:solidFill>
                  <a:schemeClr val="bg1"/>
                </a:solidFill>
                <a:latin typeface="ＭＳ Ｐゴシック" pitchFamily="50" charset="-128"/>
              </a:rPr>
              <a:t>条件</a:t>
            </a:r>
          </a:p>
        </p:txBody>
      </p:sp>
      <p:sp>
        <p:nvSpPr>
          <p:cNvPr id="2070" name="Rectangle 29"/>
          <p:cNvSpPr>
            <a:spLocks noChangeArrowheads="1"/>
          </p:cNvSpPr>
          <p:nvPr/>
        </p:nvSpPr>
        <p:spPr bwMode="auto">
          <a:xfrm>
            <a:off x="386954" y="3500438"/>
            <a:ext cx="4261644" cy="15494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endParaRPr lang="ja-JP" altLang="en-US"/>
          </a:p>
        </p:txBody>
      </p:sp>
      <p:sp>
        <p:nvSpPr>
          <p:cNvPr id="2071" name="Text Box 35"/>
          <p:cNvSpPr txBox="1">
            <a:spLocks noChangeArrowheads="1"/>
          </p:cNvSpPr>
          <p:nvPr/>
        </p:nvSpPr>
        <p:spPr bwMode="auto">
          <a:xfrm>
            <a:off x="854737" y="5516563"/>
            <a:ext cx="191412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963"/>
              </a:lnSpc>
            </a:pPr>
            <a:r>
              <a:rPr lang="ja-JP" altLang="en-US" sz="900">
                <a:latin typeface="Arial" pitchFamily="34" charset="0"/>
                <a:ea typeface="ＭＳ Ｐゴシック" pitchFamily="50" charset="-128"/>
              </a:rPr>
              <a:t>地球温暖化対策のための</a:t>
            </a:r>
            <a:endParaRPr lang="en-US" altLang="ja-JP" sz="900">
              <a:latin typeface="Arial" pitchFamily="34" charset="0"/>
              <a:ea typeface="ＭＳ Ｐゴシック" pitchFamily="50" charset="-128"/>
            </a:endParaRPr>
          </a:p>
          <a:p>
            <a:pPr eaLnBrk="1" hangingPunct="1">
              <a:lnSpc>
                <a:spcPts val="963"/>
              </a:lnSpc>
            </a:pPr>
            <a:r>
              <a:rPr lang="ja-JP" altLang="en-US" sz="900">
                <a:latin typeface="Arial" pitchFamily="34" charset="0"/>
                <a:ea typeface="ＭＳ Ｐゴシック" pitchFamily="50" charset="-128"/>
              </a:rPr>
              <a:t>設備投資</a:t>
            </a:r>
          </a:p>
        </p:txBody>
      </p:sp>
      <p:sp>
        <p:nvSpPr>
          <p:cNvPr id="2072" name="Text Box 36"/>
          <p:cNvSpPr txBox="1">
            <a:spLocks noChangeArrowheads="1"/>
          </p:cNvSpPr>
          <p:nvPr/>
        </p:nvSpPr>
        <p:spPr bwMode="auto">
          <a:xfrm>
            <a:off x="906331" y="5876926"/>
            <a:ext cx="19399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lnSpc>
                <a:spcPts val="1000"/>
              </a:lnSpc>
            </a:pPr>
            <a:r>
              <a:rPr lang="en-US" altLang="ja-JP" sz="900">
                <a:latin typeface="ＭＳ Ｐゴシック" pitchFamily="50" charset="-128"/>
                <a:ea typeface="ＭＳ Ｐゴシック" pitchFamily="50" charset="-128"/>
              </a:rPr>
              <a:t>CO2</a:t>
            </a:r>
            <a:r>
              <a:rPr lang="ja-JP" altLang="en-US" sz="900">
                <a:latin typeface="ＭＳ Ｐゴシック" pitchFamily="50" charset="-128"/>
                <a:ea typeface="ＭＳ Ｐゴシック" pitchFamily="50" charset="-128"/>
              </a:rPr>
              <a:t>排出量を</a:t>
            </a:r>
            <a:r>
              <a:rPr lang="en-US" altLang="ja-JP" sz="900">
                <a:latin typeface="ＭＳ Ｐゴシック" pitchFamily="50" charset="-128"/>
                <a:ea typeface="ＭＳ Ｐゴシック" pitchFamily="50" charset="-128"/>
              </a:rPr>
              <a:t>3</a:t>
            </a:r>
            <a:r>
              <a:rPr lang="ja-JP" altLang="en-US" sz="900">
                <a:latin typeface="ＭＳ Ｐゴシック" pitchFamily="50" charset="-128"/>
                <a:ea typeface="ＭＳ Ｐゴシック" pitchFamily="50" charset="-128"/>
              </a:rPr>
              <a:t>カ年内に</a:t>
            </a:r>
            <a:r>
              <a:rPr lang="en-US" altLang="ja-JP" sz="900">
                <a:latin typeface="ＭＳ Ｐゴシック" pitchFamily="50" charset="-128"/>
                <a:ea typeface="ＭＳ Ｐゴシック" pitchFamily="50" charset="-128"/>
              </a:rPr>
              <a:t>3</a:t>
            </a:r>
            <a:r>
              <a:rPr lang="ja-JP" altLang="en-US" sz="900">
                <a:latin typeface="ＭＳ Ｐゴシック" pitchFamily="50" charset="-128"/>
                <a:ea typeface="ＭＳ Ｐゴシック" pitchFamily="50" charset="-128"/>
              </a:rPr>
              <a:t>％</a:t>
            </a:r>
            <a:endParaRPr lang="en-US" altLang="ja-JP" sz="900">
              <a:latin typeface="ＭＳ Ｐゴシック" pitchFamily="50" charset="-128"/>
              <a:ea typeface="ＭＳ Ｐゴシック" pitchFamily="50" charset="-128"/>
            </a:endParaRPr>
          </a:p>
          <a:p>
            <a:pPr eaLnBrk="1" hangingPunct="1">
              <a:lnSpc>
                <a:spcPts val="1000"/>
              </a:lnSpc>
            </a:pPr>
            <a:r>
              <a:rPr lang="ja-JP" altLang="en-US" sz="900">
                <a:latin typeface="ＭＳ Ｐゴシック" pitchFamily="50" charset="-128"/>
                <a:ea typeface="ＭＳ Ｐゴシック" pitchFamily="50" charset="-128"/>
              </a:rPr>
              <a:t>（又は</a:t>
            </a:r>
            <a:r>
              <a:rPr lang="en-US" altLang="ja-JP" sz="900">
                <a:latin typeface="ＭＳ Ｐゴシック" pitchFamily="50" charset="-128"/>
                <a:ea typeface="ＭＳ Ｐゴシック" pitchFamily="50" charset="-128"/>
              </a:rPr>
              <a:t>5</a:t>
            </a:r>
            <a:r>
              <a:rPr lang="ja-JP" altLang="en-US" sz="900">
                <a:latin typeface="ＭＳ Ｐゴシック" pitchFamily="50" charset="-128"/>
                <a:ea typeface="ＭＳ Ｐゴシック" pitchFamily="50" charset="-128"/>
              </a:rPr>
              <a:t>カ年内に</a:t>
            </a:r>
            <a:r>
              <a:rPr lang="en-US" altLang="ja-JP" sz="900">
                <a:latin typeface="ＭＳ Ｐゴシック" pitchFamily="50" charset="-128"/>
                <a:ea typeface="ＭＳ Ｐゴシック" pitchFamily="50" charset="-128"/>
              </a:rPr>
              <a:t>5</a:t>
            </a:r>
            <a:r>
              <a:rPr lang="ja-JP" altLang="en-US" sz="900">
                <a:latin typeface="ＭＳ Ｐゴシック" pitchFamily="50" charset="-128"/>
                <a:ea typeface="ＭＳ Ｐゴシック" pitchFamily="50" charset="-128"/>
              </a:rPr>
              <a:t>％）削減 </a:t>
            </a:r>
          </a:p>
        </p:txBody>
      </p:sp>
      <p:sp>
        <p:nvSpPr>
          <p:cNvPr id="2073" name="Text Box 37"/>
          <p:cNvSpPr txBox="1">
            <a:spLocks noChangeArrowheads="1"/>
          </p:cNvSpPr>
          <p:nvPr/>
        </p:nvSpPr>
        <p:spPr bwMode="auto">
          <a:xfrm>
            <a:off x="3200533" y="5576889"/>
            <a:ext cx="156673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lnSpc>
                <a:spcPts val="500"/>
              </a:lnSpc>
              <a:spcBef>
                <a:spcPct val="50000"/>
              </a:spcBef>
            </a:pPr>
            <a:r>
              <a:rPr lang="ja-JP" altLang="en-US" sz="900">
                <a:latin typeface="ＭＳ Ｐゴシック" pitchFamily="50" charset="-128"/>
                <a:ea typeface="ＭＳ Ｐゴシック" pitchFamily="50" charset="-128"/>
              </a:rPr>
              <a:t>年利</a:t>
            </a:r>
            <a:r>
              <a:rPr lang="en-US" altLang="ja-JP" sz="900">
                <a:latin typeface="ＭＳ Ｐゴシック" pitchFamily="50" charset="-128"/>
                <a:ea typeface="ＭＳ Ｐゴシック" pitchFamily="50" charset="-128"/>
              </a:rPr>
              <a:t>1</a:t>
            </a:r>
            <a:r>
              <a:rPr lang="ja-JP" altLang="en-US" sz="900">
                <a:latin typeface="ＭＳ Ｐゴシック" pitchFamily="50" charset="-128"/>
                <a:ea typeface="ＭＳ Ｐゴシック" pitchFamily="50" charset="-128"/>
              </a:rPr>
              <a:t>％を限度</a:t>
            </a:r>
          </a:p>
        </p:txBody>
      </p:sp>
      <p:sp>
        <p:nvSpPr>
          <p:cNvPr id="2074" name="AutoShape 38"/>
          <p:cNvSpPr>
            <a:spLocks noChangeArrowheads="1"/>
          </p:cNvSpPr>
          <p:nvPr/>
        </p:nvSpPr>
        <p:spPr bwMode="auto">
          <a:xfrm>
            <a:off x="495301" y="5516563"/>
            <a:ext cx="347398" cy="317500"/>
          </a:xfrm>
          <a:prstGeom prst="roundRect">
            <a:avLst>
              <a:gd name="adj" fmla="val 16667"/>
            </a:avLst>
          </a:prstGeom>
          <a:gradFill rotWithShape="1">
            <a:gsLst>
              <a:gs pos="0">
                <a:srgbClr val="00A000"/>
              </a:gs>
              <a:gs pos="50000">
                <a:srgbClr val="00E600"/>
              </a:gs>
              <a:gs pos="100000">
                <a:srgbClr val="00FF00"/>
              </a:gs>
            </a:gsLst>
            <a:lin ang="16200000" scaled="1"/>
          </a:gradFill>
          <a:ln w="9525">
            <a:solidFill>
              <a:schemeClr val="tx1"/>
            </a:solidFill>
            <a:round/>
            <a:headEnd/>
            <a:tailEnd/>
          </a:ln>
        </p:spPr>
        <p:txBody>
          <a:bodyPr wrap="none"/>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800">
                <a:solidFill>
                  <a:schemeClr val="bg1"/>
                </a:solidFill>
              </a:rPr>
              <a:t>融資</a:t>
            </a:r>
            <a:endParaRPr lang="en-US" altLang="ja-JP" sz="800">
              <a:solidFill>
                <a:schemeClr val="bg1"/>
              </a:solidFill>
            </a:endParaRPr>
          </a:p>
          <a:p>
            <a:pPr algn="ctr" eaLnBrk="1" hangingPunct="1"/>
            <a:r>
              <a:rPr lang="ja-JP" altLang="en-US" sz="800">
                <a:solidFill>
                  <a:schemeClr val="bg1"/>
                </a:solidFill>
              </a:rPr>
              <a:t>対象</a:t>
            </a:r>
          </a:p>
        </p:txBody>
      </p:sp>
      <p:sp>
        <p:nvSpPr>
          <p:cNvPr id="2075" name="AutoShape 44"/>
          <p:cNvSpPr>
            <a:spLocks noChangeArrowheads="1"/>
          </p:cNvSpPr>
          <p:nvPr/>
        </p:nvSpPr>
        <p:spPr bwMode="auto">
          <a:xfrm>
            <a:off x="3028554" y="5535613"/>
            <a:ext cx="230452" cy="773112"/>
          </a:xfrm>
          <a:prstGeom prst="roundRect">
            <a:avLst>
              <a:gd name="adj" fmla="val 16667"/>
            </a:avLst>
          </a:prstGeom>
          <a:gradFill rotWithShape="1">
            <a:gsLst>
              <a:gs pos="0">
                <a:srgbClr val="00A000"/>
              </a:gs>
              <a:gs pos="50000">
                <a:srgbClr val="00E600"/>
              </a:gs>
              <a:gs pos="100000">
                <a:srgbClr val="00FF00"/>
              </a:gs>
            </a:gsLst>
            <a:lin ang="16200000" scaled="1"/>
          </a:gradFill>
          <a:ln w="9525">
            <a:solidFill>
              <a:schemeClr val="tx1"/>
            </a:solidFill>
            <a:round/>
            <a:headEnd/>
            <a:tailEnd/>
          </a:ln>
        </p:spPr>
        <p:txBody>
          <a:bodyPr vert="eaVert"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800">
                <a:solidFill>
                  <a:schemeClr val="bg1"/>
                </a:solidFill>
              </a:rPr>
              <a:t>利子補給</a:t>
            </a:r>
          </a:p>
        </p:txBody>
      </p:sp>
      <p:sp>
        <p:nvSpPr>
          <p:cNvPr id="2076" name="Text Box 46"/>
          <p:cNvSpPr txBox="1">
            <a:spLocks noChangeArrowheads="1"/>
          </p:cNvSpPr>
          <p:nvPr/>
        </p:nvSpPr>
        <p:spPr bwMode="auto">
          <a:xfrm>
            <a:off x="3200533" y="6011864"/>
            <a:ext cx="156673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900">
                <a:latin typeface="ＭＳ Ｐゴシック" pitchFamily="50" charset="-128"/>
                <a:ea typeface="ＭＳ Ｐゴシック" pitchFamily="50" charset="-128"/>
              </a:rPr>
              <a:t>（貸付金利－上記年利）</a:t>
            </a:r>
            <a:endParaRPr lang="en-US" altLang="ja-JP" sz="900">
              <a:latin typeface="ＭＳ Ｐゴシック" pitchFamily="50" charset="-128"/>
              <a:ea typeface="ＭＳ Ｐゴシック" pitchFamily="50" charset="-128"/>
            </a:endParaRPr>
          </a:p>
          <a:p>
            <a:pPr algn="ctr" eaLnBrk="1" hangingPunct="1"/>
            <a:r>
              <a:rPr lang="ja-JP" altLang="en-US" sz="900">
                <a:latin typeface="ＭＳ Ｐゴシック" pitchFamily="50" charset="-128"/>
                <a:ea typeface="ＭＳ Ｐゴシック" pitchFamily="50" charset="-128"/>
              </a:rPr>
              <a:t>の金利優遇</a:t>
            </a:r>
            <a:endParaRPr lang="en-US" altLang="ja-JP" sz="900">
              <a:latin typeface="ＭＳ Ｐゴシック" pitchFamily="50" charset="-128"/>
              <a:ea typeface="ＭＳ Ｐゴシック" pitchFamily="50" charset="-128"/>
            </a:endParaRPr>
          </a:p>
        </p:txBody>
      </p:sp>
      <p:sp>
        <p:nvSpPr>
          <p:cNvPr id="2077" name="AutoShape 47"/>
          <p:cNvSpPr>
            <a:spLocks noChangeArrowheads="1"/>
          </p:cNvSpPr>
          <p:nvPr/>
        </p:nvSpPr>
        <p:spPr bwMode="auto">
          <a:xfrm>
            <a:off x="3573727" y="5794376"/>
            <a:ext cx="775627" cy="155575"/>
          </a:xfrm>
          <a:prstGeom prst="downArrow">
            <a:avLst>
              <a:gd name="adj1" fmla="val 50000"/>
              <a:gd name="adj2" fmla="val 4355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endParaRPr lang="ja-JP" altLang="en-US"/>
          </a:p>
        </p:txBody>
      </p:sp>
      <p:sp>
        <p:nvSpPr>
          <p:cNvPr id="143" name="角丸四角形 142"/>
          <p:cNvSpPr/>
          <p:nvPr/>
        </p:nvSpPr>
        <p:spPr bwMode="auto">
          <a:xfrm>
            <a:off x="419629" y="3302001"/>
            <a:ext cx="4271963" cy="250825"/>
          </a:xfrm>
          <a:prstGeom prst="roundRect">
            <a:avLst/>
          </a:prstGeom>
          <a:solidFill>
            <a:srgbClr val="41B14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latin typeface="MS UI Gothic" pitchFamily="50" charset="-128"/>
                <a:ea typeface="MS UI Gothic" pitchFamily="50" charset="-128"/>
                <a:cs typeface="Arial Unicode MS" pitchFamily="50" charset="-128"/>
              </a:rPr>
              <a:t>　　　　　　　　　　　　　　　　　　　環境配慮型融資の概要</a:t>
            </a:r>
          </a:p>
        </p:txBody>
      </p:sp>
      <p:sp>
        <p:nvSpPr>
          <p:cNvPr id="2079" name="Text Box 46"/>
          <p:cNvSpPr txBox="1">
            <a:spLocks noChangeArrowheads="1"/>
          </p:cNvSpPr>
          <p:nvPr/>
        </p:nvSpPr>
        <p:spPr bwMode="auto">
          <a:xfrm>
            <a:off x="896013" y="6165851"/>
            <a:ext cx="192960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r>
              <a:rPr lang="en-US" altLang="ja-JP" sz="700">
                <a:latin typeface="ＭＳ Ｐゴシック" pitchFamily="50" charset="-128"/>
                <a:ea typeface="ＭＳ Ｐゴシック" pitchFamily="50" charset="-128"/>
              </a:rPr>
              <a:t>※ </a:t>
            </a:r>
            <a:r>
              <a:rPr lang="ja-JP" altLang="en-US" sz="700">
                <a:latin typeface="ＭＳ Ｐゴシック" pitchFamily="50" charset="-128"/>
                <a:ea typeface="ＭＳ Ｐゴシック" pitchFamily="50" charset="-128"/>
              </a:rPr>
              <a:t>事業者単位 </a:t>
            </a:r>
            <a:r>
              <a:rPr lang="en-US" altLang="ja-JP" sz="700">
                <a:latin typeface="ＭＳ Ｐゴシック" pitchFamily="50" charset="-128"/>
                <a:ea typeface="ＭＳ Ｐゴシック" pitchFamily="50" charset="-128"/>
              </a:rPr>
              <a:t>or </a:t>
            </a:r>
            <a:r>
              <a:rPr lang="ja-JP" altLang="en-US" sz="700">
                <a:latin typeface="ＭＳ Ｐゴシック" pitchFamily="50" charset="-128"/>
                <a:ea typeface="ＭＳ Ｐゴシック" pitchFamily="50" charset="-128"/>
              </a:rPr>
              <a:t>事業所単位</a:t>
            </a:r>
            <a:endParaRPr lang="en-US" altLang="ja-JP" sz="700">
              <a:latin typeface="ＭＳ Ｐゴシック" pitchFamily="50" charset="-128"/>
              <a:ea typeface="ＭＳ Ｐゴシック" pitchFamily="50" charset="-128"/>
            </a:endParaRPr>
          </a:p>
        </p:txBody>
      </p:sp>
      <p:sp>
        <p:nvSpPr>
          <p:cNvPr id="146" name="角丸四角形 145"/>
          <p:cNvSpPr/>
          <p:nvPr/>
        </p:nvSpPr>
        <p:spPr bwMode="auto">
          <a:xfrm>
            <a:off x="507339" y="3636964"/>
            <a:ext cx="4008834" cy="358775"/>
          </a:xfrm>
          <a:prstGeom prst="roundRect">
            <a:avLst>
              <a:gd name="adj" fmla="val 1207"/>
            </a:avLst>
          </a:prstGeom>
          <a:ln w="12700">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900" dirty="0">
                <a:latin typeface="ＭＳ Ｐゴシック" pitchFamily="50" charset="-128"/>
                <a:ea typeface="ＭＳ Ｐゴシック" pitchFamily="50" charset="-128"/>
              </a:rPr>
              <a:t>金融機関が企業の環境配慮の取組全体をスクリーニング手法等により評価し、その評価結果に応じて、低利融資を行う融資</a:t>
            </a:r>
          </a:p>
        </p:txBody>
      </p:sp>
      <p:sp>
        <p:nvSpPr>
          <p:cNvPr id="2081" name="AutoShape 43"/>
          <p:cNvSpPr>
            <a:spLocks noChangeArrowheads="1"/>
          </p:cNvSpPr>
          <p:nvPr/>
        </p:nvSpPr>
        <p:spPr bwMode="auto">
          <a:xfrm>
            <a:off x="2691474" y="5715000"/>
            <a:ext cx="282046" cy="450850"/>
          </a:xfrm>
          <a:prstGeom prst="rightArrow">
            <a:avLst>
              <a:gd name="adj1" fmla="val 50000"/>
              <a:gd name="adj2" fmla="val 62208"/>
            </a:avLst>
          </a:prstGeom>
          <a:solidFill>
            <a:srgbClr val="00B050"/>
          </a:solidFill>
          <a:ln w="9525">
            <a:solidFill>
              <a:srgbClr val="92D050"/>
            </a:solidFill>
            <a:miter lim="800000"/>
            <a:headEnd/>
            <a:tailEnd/>
          </a:ln>
        </p:spPr>
        <p:txBody>
          <a:bodyPr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endParaRPr lang="ja-JP" altLang="en-US"/>
          </a:p>
        </p:txBody>
      </p:sp>
      <p:sp>
        <p:nvSpPr>
          <p:cNvPr id="80" name="対角する 2 つの角を切り取った四角形 79"/>
          <p:cNvSpPr/>
          <p:nvPr/>
        </p:nvSpPr>
        <p:spPr bwMode="auto">
          <a:xfrm>
            <a:off x="305156" y="3214358"/>
            <a:ext cx="2080720" cy="295545"/>
          </a:xfrm>
          <a:prstGeom prst="snip2DiagRect">
            <a:avLst/>
          </a:prstGeom>
          <a:solidFill>
            <a:srgbClr val="92D050"/>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1400" b="1" u="sng" dirty="0"/>
              <a:t>コーポレートベース</a:t>
            </a:r>
          </a:p>
        </p:txBody>
      </p:sp>
      <p:cxnSp>
        <p:nvCxnSpPr>
          <p:cNvPr id="58" name="直線矢印コネクタ 57"/>
          <p:cNvCxnSpPr/>
          <p:nvPr/>
        </p:nvCxnSpPr>
        <p:spPr bwMode="auto">
          <a:xfrm flipH="1">
            <a:off x="6574764" y="4365625"/>
            <a:ext cx="1169458" cy="0"/>
          </a:xfrm>
          <a:prstGeom prst="straightConnector1">
            <a:avLst/>
          </a:prstGeom>
          <a:noFill/>
          <a:ln w="1905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59" name="直線矢印コネクタ 58"/>
          <p:cNvCxnSpPr/>
          <p:nvPr/>
        </p:nvCxnSpPr>
        <p:spPr bwMode="auto">
          <a:xfrm flipH="1">
            <a:off x="6581643" y="4581525"/>
            <a:ext cx="1169458" cy="0"/>
          </a:xfrm>
          <a:prstGeom prst="straightConnector1">
            <a:avLst/>
          </a:prstGeom>
          <a:noFill/>
          <a:ln w="19050" cap="flat" cmpd="sng" algn="ctr">
            <a:solidFill>
              <a:srgbClr val="4F81BD"/>
            </a:solidFill>
            <a:prstDash val="solid"/>
            <a:tailEnd type="arrow"/>
          </a:ln>
          <a:effectLst>
            <a:outerShdw blurRad="40000" dist="23000" dir="5400000" rotWithShape="0">
              <a:srgbClr val="000000">
                <a:alpha val="35000"/>
              </a:srgbClr>
            </a:outerShdw>
          </a:effectLst>
        </p:spPr>
      </p:cxnSp>
      <p:sp>
        <p:nvSpPr>
          <p:cNvPr id="60" name="テキスト ボックス 19469"/>
          <p:cNvSpPr txBox="1">
            <a:spLocks noChangeArrowheads="1"/>
          </p:cNvSpPr>
          <p:nvPr/>
        </p:nvSpPr>
        <p:spPr bwMode="auto">
          <a:xfrm>
            <a:off x="6543808" y="4133851"/>
            <a:ext cx="1312201"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fontAlgn="auto" hangingPunct="1">
              <a:spcBef>
                <a:spcPts val="0"/>
              </a:spcBef>
              <a:spcAft>
                <a:spcPts val="0"/>
              </a:spcAft>
              <a:defRPr/>
            </a:pPr>
            <a:r>
              <a:rPr lang="ja-JP" altLang="en-US" sz="900" kern="0" dirty="0" smtClean="0">
                <a:solidFill>
                  <a:sysClr val="windowText" lastClr="000000"/>
                </a:solidFill>
              </a:rPr>
              <a:t>レビュー</a:t>
            </a:r>
          </a:p>
        </p:txBody>
      </p:sp>
      <p:sp>
        <p:nvSpPr>
          <p:cNvPr id="61" name="テキスト ボックス 19475"/>
          <p:cNvSpPr txBox="1">
            <a:spLocks noChangeArrowheads="1"/>
          </p:cNvSpPr>
          <p:nvPr/>
        </p:nvSpPr>
        <p:spPr bwMode="auto">
          <a:xfrm>
            <a:off x="6650435" y="4595814"/>
            <a:ext cx="10525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fontAlgn="auto" hangingPunct="1">
              <a:spcBef>
                <a:spcPts val="0"/>
              </a:spcBef>
              <a:spcAft>
                <a:spcPts val="0"/>
              </a:spcAft>
              <a:defRPr/>
            </a:pPr>
            <a:r>
              <a:rPr lang="ja-JP" altLang="en-US" sz="900" kern="0" dirty="0">
                <a:solidFill>
                  <a:sysClr val="windowText" lastClr="000000"/>
                </a:solidFill>
              </a:rPr>
              <a:t>フォローアップ</a:t>
            </a:r>
            <a:endParaRPr lang="ja-JP" altLang="en-US" sz="900" kern="0" dirty="0" smtClean="0">
              <a:solidFill>
                <a:sysClr val="windowText" lastClr="000000"/>
              </a:solidFill>
            </a:endParaRPr>
          </a:p>
        </p:txBody>
      </p:sp>
      <p:sp>
        <p:nvSpPr>
          <p:cNvPr id="2089" name="Rectangle 29"/>
          <p:cNvSpPr>
            <a:spLocks noChangeArrowheads="1"/>
          </p:cNvSpPr>
          <p:nvPr/>
        </p:nvSpPr>
        <p:spPr bwMode="auto">
          <a:xfrm>
            <a:off x="4995995" y="3336926"/>
            <a:ext cx="4263363" cy="1712913"/>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endParaRPr lang="ja-JP" altLang="en-US"/>
          </a:p>
        </p:txBody>
      </p:sp>
      <p:sp>
        <p:nvSpPr>
          <p:cNvPr id="13" name="角丸四角形 12"/>
          <p:cNvSpPr/>
          <p:nvPr/>
        </p:nvSpPr>
        <p:spPr bwMode="auto">
          <a:xfrm>
            <a:off x="5137018" y="3636964"/>
            <a:ext cx="4017433" cy="358775"/>
          </a:xfrm>
          <a:prstGeom prst="roundRect">
            <a:avLst>
              <a:gd name="adj" fmla="val 1207"/>
            </a:avLst>
          </a:prstGeom>
          <a:ln w="12700"/>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900" dirty="0">
                <a:latin typeface="ＭＳ Ｐゴシック" pitchFamily="50" charset="-128"/>
                <a:ea typeface="ＭＳ Ｐゴシック" pitchFamily="50" charset="-128"/>
              </a:rPr>
              <a:t>金融機関が事業に伴う環境影響の調査等を事業者に求め、その内容をレビューするとともに、環境配慮の取組状況をフォローアップする融資</a:t>
            </a:r>
          </a:p>
        </p:txBody>
      </p:sp>
      <p:sp>
        <p:nvSpPr>
          <p:cNvPr id="63" name="角丸四角形 62"/>
          <p:cNvSpPr/>
          <p:nvPr/>
        </p:nvSpPr>
        <p:spPr bwMode="auto">
          <a:xfrm>
            <a:off x="4953000" y="3298826"/>
            <a:ext cx="4261644" cy="25241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latin typeface="MS UI Gothic" pitchFamily="50" charset="-128"/>
                <a:ea typeface="MS UI Gothic" pitchFamily="50" charset="-128"/>
                <a:cs typeface="Arial Unicode MS" pitchFamily="50" charset="-128"/>
              </a:rPr>
              <a:t>  環境リスク調査融資の概要</a:t>
            </a:r>
          </a:p>
        </p:txBody>
      </p:sp>
      <p:sp>
        <p:nvSpPr>
          <p:cNvPr id="182" name="対角する 2 つの角を丸めた四角形 181"/>
          <p:cNvSpPr/>
          <p:nvPr/>
        </p:nvSpPr>
        <p:spPr bwMode="auto">
          <a:xfrm>
            <a:off x="7228285" y="3214357"/>
            <a:ext cx="2139347" cy="305830"/>
          </a:xfrm>
          <a:prstGeom prst="round2Diag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1400" b="1" u="sng" dirty="0"/>
              <a:t>プロジェクトベース</a:t>
            </a:r>
          </a:p>
        </p:txBody>
      </p:sp>
      <p:sp>
        <p:nvSpPr>
          <p:cNvPr id="88" name="正方形/長方形 87"/>
          <p:cNvSpPr/>
          <p:nvPr/>
        </p:nvSpPr>
        <p:spPr bwMode="auto">
          <a:xfrm>
            <a:off x="507339" y="4121150"/>
            <a:ext cx="1339717" cy="82073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w="9525" cap="flat" cmpd="sng" algn="ctr">
            <a:solidFill>
              <a:srgbClr val="00B050"/>
            </a:solidFill>
            <a:prstDash val="solid"/>
          </a:ln>
          <a:effectLst>
            <a:outerShdw blurRad="40000" dist="20000" dir="5400000" rotWithShape="0">
              <a:srgbClr val="000000">
                <a:alpha val="38000"/>
              </a:srgbClr>
            </a:outerShdw>
          </a:effectLst>
        </p:spPr>
        <p:txBody>
          <a:bodyPr/>
          <a:lstStyle/>
          <a:p>
            <a:pPr algn="ctr" fontAlgn="auto">
              <a:spcBef>
                <a:spcPts val="0"/>
              </a:spcBef>
              <a:spcAft>
                <a:spcPts val="0"/>
              </a:spcAft>
              <a:defRPr/>
            </a:pPr>
            <a:r>
              <a:rPr kumimoji="0" lang="ja-JP" altLang="en-US" sz="1200" b="1" kern="0" dirty="0">
                <a:solidFill>
                  <a:sysClr val="windowText" lastClr="000000"/>
                </a:solidFill>
                <a:latin typeface="Calibri"/>
                <a:ea typeface="ＭＳ Ｐゴシック"/>
                <a:cs typeface="+mn-cs"/>
              </a:rPr>
              <a:t>融資先事業者</a:t>
            </a:r>
            <a:endParaRPr kumimoji="0" lang="ja-JP" altLang="en-US" sz="1200" b="1" u="sng" kern="0" dirty="0">
              <a:solidFill>
                <a:sysClr val="windowText" lastClr="000000"/>
              </a:solidFill>
              <a:latin typeface="Calibri"/>
              <a:ea typeface="ＭＳ Ｐゴシック"/>
              <a:cs typeface="+mn-cs"/>
            </a:endParaRPr>
          </a:p>
        </p:txBody>
      </p:sp>
      <p:sp>
        <p:nvSpPr>
          <p:cNvPr id="89" name="正方形/長方形 88"/>
          <p:cNvSpPr/>
          <p:nvPr/>
        </p:nvSpPr>
        <p:spPr bwMode="auto">
          <a:xfrm>
            <a:off x="3042313" y="4113213"/>
            <a:ext cx="1473861" cy="81915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w="9525" cap="flat" cmpd="sng" algn="ctr">
            <a:solidFill>
              <a:srgbClr val="00B050"/>
            </a:solidFill>
            <a:prstDash val="solid"/>
          </a:ln>
          <a:effectLst>
            <a:outerShdw blurRad="40000" dist="20000" dir="5400000" rotWithShape="0">
              <a:srgbClr val="000000">
                <a:alpha val="38000"/>
              </a:srgbClr>
            </a:outerShdw>
          </a:effectLst>
        </p:spPr>
        <p:txBody>
          <a:bodyPr/>
          <a:lstStyle/>
          <a:p>
            <a:pPr algn="ctr" fontAlgn="auto">
              <a:spcBef>
                <a:spcPts val="0"/>
              </a:spcBef>
              <a:spcAft>
                <a:spcPts val="0"/>
              </a:spcAft>
              <a:defRPr/>
            </a:pPr>
            <a:r>
              <a:rPr kumimoji="0" lang="ja-JP" altLang="en-US" sz="1200" b="1" kern="0" dirty="0">
                <a:solidFill>
                  <a:sysClr val="windowText" lastClr="000000"/>
                </a:solidFill>
                <a:latin typeface="Calibri"/>
                <a:ea typeface="ＭＳ Ｐゴシック"/>
                <a:cs typeface="+mn-cs"/>
              </a:rPr>
              <a:t>金融機関</a:t>
            </a:r>
          </a:p>
        </p:txBody>
      </p:sp>
      <p:cxnSp>
        <p:nvCxnSpPr>
          <p:cNvPr id="90" name="直線矢印コネクタ 89"/>
          <p:cNvCxnSpPr/>
          <p:nvPr/>
        </p:nvCxnSpPr>
        <p:spPr bwMode="auto">
          <a:xfrm flipH="1">
            <a:off x="1843616" y="4429125"/>
            <a:ext cx="1205575" cy="0"/>
          </a:xfrm>
          <a:prstGeom prst="straightConnector1">
            <a:avLst/>
          </a:prstGeom>
          <a:noFill/>
          <a:ln w="19050" cap="flat" cmpd="sng" algn="ctr">
            <a:solidFill>
              <a:srgbClr val="00B050"/>
            </a:solidFill>
            <a:prstDash val="solid"/>
            <a:tailEnd type="arrow"/>
          </a:ln>
          <a:effectLst>
            <a:outerShdw blurRad="40000" dist="23000" dir="5400000" rotWithShape="0">
              <a:srgbClr val="000000">
                <a:alpha val="35000"/>
              </a:srgbClr>
            </a:outerShdw>
          </a:effectLst>
        </p:spPr>
      </p:cxnSp>
      <p:cxnSp>
        <p:nvCxnSpPr>
          <p:cNvPr id="91" name="直線矢印コネクタ 90"/>
          <p:cNvCxnSpPr/>
          <p:nvPr/>
        </p:nvCxnSpPr>
        <p:spPr bwMode="auto">
          <a:xfrm flipH="1">
            <a:off x="1843617" y="4638675"/>
            <a:ext cx="1203854" cy="0"/>
          </a:xfrm>
          <a:prstGeom prst="straightConnector1">
            <a:avLst/>
          </a:prstGeom>
          <a:noFill/>
          <a:ln w="19050" cap="flat" cmpd="sng" algn="ctr">
            <a:solidFill>
              <a:srgbClr val="00B050"/>
            </a:solidFill>
            <a:prstDash val="solid"/>
            <a:tailEnd type="arrow"/>
          </a:ln>
          <a:effectLst>
            <a:outerShdw blurRad="40000" dist="23000" dir="5400000" rotWithShape="0">
              <a:srgbClr val="000000">
                <a:alpha val="35000"/>
              </a:srgbClr>
            </a:outerShdw>
          </a:effectLst>
        </p:spPr>
      </p:cxnSp>
      <p:sp>
        <p:nvSpPr>
          <p:cNvPr id="92" name="テキスト ボックス 19469"/>
          <p:cNvSpPr txBox="1">
            <a:spLocks noChangeArrowheads="1"/>
          </p:cNvSpPr>
          <p:nvPr/>
        </p:nvSpPr>
        <p:spPr bwMode="auto">
          <a:xfrm>
            <a:off x="1895211" y="4068763"/>
            <a:ext cx="11935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fontAlgn="auto" hangingPunct="1">
              <a:spcBef>
                <a:spcPts val="0"/>
              </a:spcBef>
              <a:spcAft>
                <a:spcPts val="0"/>
              </a:spcAft>
              <a:defRPr/>
            </a:pPr>
            <a:r>
              <a:rPr lang="ja-JP" altLang="en-US" sz="900" kern="0" dirty="0" smtClean="0">
                <a:solidFill>
                  <a:sysClr val="windowText" lastClr="000000"/>
                </a:solidFill>
              </a:rPr>
              <a:t>環境</a:t>
            </a:r>
            <a:endParaRPr lang="en-US" altLang="ja-JP" sz="900" kern="0" dirty="0" smtClean="0">
              <a:solidFill>
                <a:sysClr val="windowText" lastClr="000000"/>
              </a:solidFill>
            </a:endParaRPr>
          </a:p>
          <a:p>
            <a:pPr algn="ctr" eaLnBrk="1" fontAlgn="auto" hangingPunct="1">
              <a:spcBef>
                <a:spcPts val="0"/>
              </a:spcBef>
              <a:spcAft>
                <a:spcPts val="0"/>
              </a:spcAft>
              <a:defRPr/>
            </a:pPr>
            <a:r>
              <a:rPr lang="ja-JP" altLang="en-US" sz="900" kern="0" dirty="0" smtClean="0">
                <a:solidFill>
                  <a:sysClr val="windowText" lastClr="000000"/>
                </a:solidFill>
              </a:rPr>
              <a:t>スクリーニング</a:t>
            </a:r>
          </a:p>
        </p:txBody>
      </p:sp>
      <p:sp>
        <p:nvSpPr>
          <p:cNvPr id="93" name="テキスト ボックス 19475"/>
          <p:cNvSpPr txBox="1">
            <a:spLocks noChangeArrowheads="1"/>
          </p:cNvSpPr>
          <p:nvPr/>
        </p:nvSpPr>
        <p:spPr bwMode="auto">
          <a:xfrm>
            <a:off x="1910689" y="4638675"/>
            <a:ext cx="10525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fontAlgn="auto" hangingPunct="1">
              <a:spcBef>
                <a:spcPts val="0"/>
              </a:spcBef>
              <a:spcAft>
                <a:spcPts val="0"/>
              </a:spcAft>
              <a:defRPr/>
            </a:pPr>
            <a:r>
              <a:rPr lang="ja-JP" altLang="en-US" sz="900" kern="0" dirty="0" smtClean="0">
                <a:solidFill>
                  <a:sysClr val="windowText" lastClr="000000"/>
                </a:solidFill>
              </a:rPr>
              <a:t>モニタリング</a:t>
            </a:r>
            <a:endParaRPr lang="ja-JP" altLang="en-US" sz="800" kern="0" dirty="0" smtClean="0">
              <a:solidFill>
                <a:sysClr val="windowText" lastClr="000000"/>
              </a:solidFill>
            </a:endParaRPr>
          </a:p>
        </p:txBody>
      </p:sp>
      <p:sp>
        <p:nvSpPr>
          <p:cNvPr id="95" name="テキスト ボックス 94"/>
          <p:cNvSpPr txBox="1"/>
          <p:nvPr/>
        </p:nvSpPr>
        <p:spPr bwMode="auto">
          <a:xfrm>
            <a:off x="3138620" y="4376739"/>
            <a:ext cx="1286404" cy="484187"/>
          </a:xfrm>
          <a:prstGeom prst="rect">
            <a:avLst/>
          </a:prstGeom>
          <a:solidFill>
            <a:sysClr val="window" lastClr="FFFFFF"/>
          </a:solidFill>
          <a:ln w="25400" cap="flat" cmpd="sng" algn="ctr">
            <a:solidFill>
              <a:srgbClr val="00B050"/>
            </a:solidFill>
            <a:prstDash val="solid"/>
          </a:ln>
          <a:effectLst/>
        </p:spPr>
        <p:txBody>
          <a:bodyPr anchor="ctr"/>
          <a:lstStyle/>
          <a:p>
            <a:pPr fontAlgn="auto">
              <a:spcBef>
                <a:spcPts val="0"/>
              </a:spcBef>
              <a:spcAft>
                <a:spcPts val="0"/>
              </a:spcAft>
              <a:defRPr/>
            </a:pPr>
            <a:r>
              <a:rPr kumimoji="0" lang="ja-JP" altLang="en-US" sz="900" kern="0" dirty="0">
                <a:solidFill>
                  <a:sysClr val="windowText" lastClr="000000"/>
                </a:solidFill>
                <a:latin typeface="Calibri"/>
                <a:ea typeface="ＭＳ Ｐゴシック"/>
                <a:cs typeface="+mn-cs"/>
              </a:rPr>
              <a:t>スクリーニングの結果に基づき、金利を段階的に変更</a:t>
            </a:r>
          </a:p>
        </p:txBody>
      </p:sp>
      <p:sp>
        <p:nvSpPr>
          <p:cNvPr id="4" name="角丸四角形 3"/>
          <p:cNvSpPr/>
          <p:nvPr/>
        </p:nvSpPr>
        <p:spPr>
          <a:xfrm>
            <a:off x="589889" y="4386264"/>
            <a:ext cx="1195255" cy="439737"/>
          </a:xfrm>
          <a:prstGeom prst="roundRect">
            <a:avLst/>
          </a:prstGeom>
          <a:solidFill>
            <a:schemeClr val="bg1"/>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u="wavyHeavy" dirty="0">
                <a:solidFill>
                  <a:schemeClr val="tx1"/>
                </a:solidFill>
                <a:uFill>
                  <a:solidFill>
                    <a:srgbClr val="FF0000"/>
                  </a:solidFill>
                </a:uFill>
                <a:latin typeface="ＭＳ Ｐゴシック" pitchFamily="50" charset="-128"/>
                <a:ea typeface="ＭＳ Ｐゴシック" pitchFamily="50" charset="-128"/>
              </a:rPr>
              <a:t>企業の環境配慮の取組全体</a:t>
            </a:r>
          </a:p>
        </p:txBody>
      </p:sp>
      <p:sp>
        <p:nvSpPr>
          <p:cNvPr id="2" name="正方形/長方形 1"/>
          <p:cNvSpPr/>
          <p:nvPr/>
        </p:nvSpPr>
        <p:spPr>
          <a:xfrm>
            <a:off x="378355" y="5100638"/>
            <a:ext cx="4270243" cy="317500"/>
          </a:xfrm>
          <a:prstGeom prst="rect">
            <a:avLst/>
          </a:prstGeom>
          <a:solidFill>
            <a:srgbClr val="FFFF99"/>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750" dirty="0">
                <a:solidFill>
                  <a:schemeClr val="tx1"/>
                </a:solidFill>
                <a:latin typeface="ＭＳ Ｐゴシック" panose="020B0600070205080204" pitchFamily="50" charset="-128"/>
                <a:ea typeface="ＭＳ Ｐゴシック" panose="020B0600070205080204" pitchFamily="50" charset="-128"/>
              </a:rPr>
              <a:t>地域金融機関における環境配慮型融資の裾野拡大のため、環境配慮型融資の一定の実績を有する金融機関と地域金融機関との連携によるシンジケート・ローンを対象とする。</a:t>
            </a:r>
            <a:endParaRPr lang="ja-JP" altLang="en-US" sz="750" u="sng" dirty="0">
              <a:solidFill>
                <a:schemeClr val="tx1"/>
              </a:solidFill>
              <a:latin typeface="ＭＳ Ｐゴシック" panose="020B0600070205080204" pitchFamily="50" charset="-128"/>
              <a:ea typeface="ＭＳ Ｐゴシック" panose="020B0600070205080204" pitchFamily="50" charset="-128"/>
            </a:endParaRPr>
          </a:p>
        </p:txBody>
      </p:sp>
      <p:sp>
        <p:nvSpPr>
          <p:cNvPr id="72" name="正方形/長方形 71"/>
          <p:cNvSpPr/>
          <p:nvPr/>
        </p:nvSpPr>
        <p:spPr>
          <a:xfrm>
            <a:off x="104908" y="2562225"/>
            <a:ext cx="484981" cy="36353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900" dirty="0"/>
              <a:t>国</a:t>
            </a:r>
          </a:p>
        </p:txBody>
      </p:sp>
      <p:cxnSp>
        <p:nvCxnSpPr>
          <p:cNvPr id="73" name="直線矢印コネクタ 72"/>
          <p:cNvCxnSpPr/>
          <p:nvPr/>
        </p:nvCxnSpPr>
        <p:spPr>
          <a:xfrm>
            <a:off x="601927" y="2759075"/>
            <a:ext cx="59160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4" name="正方形/長方形 73"/>
          <p:cNvSpPr/>
          <p:nvPr/>
        </p:nvSpPr>
        <p:spPr>
          <a:xfrm>
            <a:off x="1188377" y="2562225"/>
            <a:ext cx="985440" cy="36353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800" dirty="0"/>
              <a:t>民間団体</a:t>
            </a:r>
            <a:endParaRPr lang="en-US" altLang="ja-JP" sz="800" dirty="0"/>
          </a:p>
          <a:p>
            <a:pPr algn="ctr">
              <a:defRPr/>
            </a:pPr>
            <a:r>
              <a:rPr lang="ja-JP" altLang="en-US" sz="800" dirty="0"/>
              <a:t>（補助事業者）</a:t>
            </a:r>
          </a:p>
        </p:txBody>
      </p:sp>
      <p:sp>
        <p:nvSpPr>
          <p:cNvPr id="2107" name="テキスト ボックス 58"/>
          <p:cNvSpPr txBox="1">
            <a:spLocks noChangeArrowheads="1"/>
          </p:cNvSpPr>
          <p:nvPr/>
        </p:nvSpPr>
        <p:spPr bwMode="auto">
          <a:xfrm>
            <a:off x="481542" y="2497139"/>
            <a:ext cx="83237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700"/>
              <a:t>（補助率）</a:t>
            </a:r>
            <a:endParaRPr lang="en-US" altLang="ja-JP" sz="700"/>
          </a:p>
          <a:p>
            <a:pPr algn="ctr" eaLnBrk="1" hangingPunct="1"/>
            <a:r>
              <a:rPr lang="ja-JP" altLang="en-US" sz="700"/>
              <a:t>定額</a:t>
            </a:r>
          </a:p>
        </p:txBody>
      </p:sp>
      <p:sp>
        <p:nvSpPr>
          <p:cNvPr id="2108" name="テキスト ボックス 60"/>
          <p:cNvSpPr txBox="1">
            <a:spLocks noChangeArrowheads="1"/>
          </p:cNvSpPr>
          <p:nvPr/>
        </p:nvSpPr>
        <p:spPr bwMode="auto">
          <a:xfrm>
            <a:off x="651802" y="2797176"/>
            <a:ext cx="4539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r>
              <a:rPr lang="ja-JP" altLang="en-US" sz="700"/>
              <a:t>補助金</a:t>
            </a:r>
          </a:p>
        </p:txBody>
      </p:sp>
      <p:sp>
        <p:nvSpPr>
          <p:cNvPr id="2109" name="テキスト ボックス 55"/>
          <p:cNvSpPr txBox="1">
            <a:spLocks noChangeArrowheads="1"/>
          </p:cNvSpPr>
          <p:nvPr/>
        </p:nvSpPr>
        <p:spPr bwMode="auto">
          <a:xfrm>
            <a:off x="2067190" y="2500314"/>
            <a:ext cx="14257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700"/>
              <a:t>（利子補給率）</a:t>
            </a:r>
            <a:endParaRPr lang="en-US" altLang="ja-JP" sz="700"/>
          </a:p>
          <a:p>
            <a:pPr algn="ctr" eaLnBrk="1" hangingPunct="1"/>
            <a:r>
              <a:rPr lang="ja-JP" altLang="en-US" sz="700"/>
              <a:t>年利１％又は</a:t>
            </a:r>
            <a:r>
              <a:rPr lang="en-US" altLang="ja-JP" sz="700"/>
              <a:t>1.5</a:t>
            </a:r>
            <a:r>
              <a:rPr lang="ja-JP" altLang="en-US" sz="700"/>
              <a:t>％を限度</a:t>
            </a:r>
          </a:p>
        </p:txBody>
      </p:sp>
      <p:sp>
        <p:nvSpPr>
          <p:cNvPr id="2110" name="テキスト ボックス 59"/>
          <p:cNvSpPr txBox="1">
            <a:spLocks noChangeArrowheads="1"/>
          </p:cNvSpPr>
          <p:nvPr/>
        </p:nvSpPr>
        <p:spPr bwMode="auto">
          <a:xfrm>
            <a:off x="2302802" y="2797176"/>
            <a:ext cx="92696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700"/>
              <a:t>利子補給金</a:t>
            </a:r>
          </a:p>
        </p:txBody>
      </p:sp>
      <p:cxnSp>
        <p:nvCxnSpPr>
          <p:cNvPr id="86" name="直線矢印コネクタ 85"/>
          <p:cNvCxnSpPr/>
          <p:nvPr/>
        </p:nvCxnSpPr>
        <p:spPr>
          <a:xfrm>
            <a:off x="2173817" y="2768600"/>
            <a:ext cx="128640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7" name="正方形/長方形 86"/>
          <p:cNvSpPr/>
          <p:nvPr/>
        </p:nvSpPr>
        <p:spPr>
          <a:xfrm>
            <a:off x="3470540" y="2562226"/>
            <a:ext cx="1190096" cy="3603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800" dirty="0"/>
              <a:t>金融機関</a:t>
            </a:r>
            <a:endParaRPr lang="en-US" altLang="ja-JP" sz="800" dirty="0"/>
          </a:p>
          <a:p>
            <a:pPr algn="ctr">
              <a:defRPr/>
            </a:pPr>
            <a:r>
              <a:rPr lang="ja-JP" altLang="en-US" sz="800" dirty="0"/>
              <a:t>（間接補助事業者）</a:t>
            </a:r>
            <a:endParaRPr lang="en-US" altLang="ja-JP" sz="800" dirty="0"/>
          </a:p>
        </p:txBody>
      </p:sp>
      <p:grpSp>
        <p:nvGrpSpPr>
          <p:cNvPr id="2113" name="グループ化 7"/>
          <p:cNvGrpSpPr>
            <a:grpSpLocks/>
          </p:cNvGrpSpPr>
          <p:nvPr/>
        </p:nvGrpSpPr>
        <p:grpSpPr bwMode="auto">
          <a:xfrm>
            <a:off x="4982237" y="5480050"/>
            <a:ext cx="4352792" cy="906922"/>
            <a:chOff x="4598988" y="4999038"/>
            <a:chExt cx="4000500" cy="1248407"/>
          </a:xfrm>
        </p:grpSpPr>
        <p:sp>
          <p:nvSpPr>
            <p:cNvPr id="64" name="Rectangle 48"/>
            <p:cNvSpPr>
              <a:spLocks noChangeArrowheads="1"/>
            </p:cNvSpPr>
            <p:nvPr/>
          </p:nvSpPr>
          <p:spPr bwMode="auto">
            <a:xfrm>
              <a:off x="6824474" y="4999038"/>
              <a:ext cx="1705468" cy="124777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9525">
              <a:solidFill>
                <a:schemeClr val="tx1"/>
              </a:solidFill>
              <a:miter lim="800000"/>
              <a:headEnd/>
              <a:tailEnd/>
            </a:ln>
          </p:spPr>
          <p:txBody>
            <a:bodyPr wrap="none" anchor="ctr"/>
            <a:lstStyle/>
            <a:p>
              <a:pPr>
                <a:defRPr/>
              </a:pPr>
              <a:endParaRPr lang="ja-JP" altLang="en-US" sz="1000"/>
            </a:p>
          </p:txBody>
        </p:sp>
        <p:sp>
          <p:nvSpPr>
            <p:cNvPr id="65" name="Rectangle 42"/>
            <p:cNvSpPr>
              <a:spLocks noChangeArrowheads="1"/>
            </p:cNvSpPr>
            <p:nvPr/>
          </p:nvSpPr>
          <p:spPr bwMode="auto">
            <a:xfrm>
              <a:off x="4598988" y="4999038"/>
              <a:ext cx="2073748" cy="124777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9525">
              <a:solidFill>
                <a:schemeClr val="tx1"/>
              </a:solidFill>
              <a:miter lim="800000"/>
              <a:headEnd/>
              <a:tailEnd/>
            </a:ln>
          </p:spPr>
          <p:txBody>
            <a:bodyPr wrap="none" anchor="ctr"/>
            <a:lstStyle/>
            <a:p>
              <a:pPr>
                <a:defRPr/>
              </a:pPr>
              <a:endParaRPr lang="ja-JP" altLang="en-US" sz="1000" dirty="0"/>
            </a:p>
          </p:txBody>
        </p:sp>
        <p:sp>
          <p:nvSpPr>
            <p:cNvPr id="2124" name="AutoShape 38"/>
            <p:cNvSpPr>
              <a:spLocks noChangeArrowheads="1"/>
            </p:cNvSpPr>
            <p:nvPr/>
          </p:nvSpPr>
          <p:spPr bwMode="auto">
            <a:xfrm>
              <a:off x="4678363" y="5124449"/>
              <a:ext cx="320675" cy="434460"/>
            </a:xfrm>
            <a:prstGeom prst="roundRect">
              <a:avLst>
                <a:gd name="adj" fmla="val 16667"/>
              </a:avLst>
            </a:prstGeom>
            <a:gradFill rotWithShape="1">
              <a:gsLst>
                <a:gs pos="0">
                  <a:srgbClr val="003F77"/>
                </a:gs>
                <a:gs pos="50000">
                  <a:srgbClr val="005FAD"/>
                </a:gs>
                <a:gs pos="100000">
                  <a:srgbClr val="0072CE"/>
                </a:gs>
              </a:gsLst>
              <a:lin ang="16200000" scaled="1"/>
            </a:gradFill>
            <a:ln w="9525">
              <a:solidFill>
                <a:schemeClr val="tx1"/>
              </a:solidFill>
              <a:round/>
              <a:headEnd/>
              <a:tailEnd/>
            </a:ln>
          </p:spPr>
          <p:txBody>
            <a:bodyPr wrap="none"/>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800" b="1">
                  <a:solidFill>
                    <a:schemeClr val="bg1"/>
                  </a:solidFill>
                </a:rPr>
                <a:t>融資</a:t>
              </a:r>
              <a:endParaRPr lang="en-US" altLang="ja-JP" sz="800" b="1">
                <a:solidFill>
                  <a:schemeClr val="bg1"/>
                </a:solidFill>
              </a:endParaRPr>
            </a:p>
            <a:p>
              <a:pPr algn="ctr" eaLnBrk="1" hangingPunct="1"/>
              <a:r>
                <a:rPr lang="ja-JP" altLang="en-US" sz="800" b="1">
                  <a:solidFill>
                    <a:schemeClr val="bg1"/>
                  </a:solidFill>
                </a:rPr>
                <a:t>対象</a:t>
              </a:r>
            </a:p>
          </p:txBody>
        </p:sp>
        <p:sp>
          <p:nvSpPr>
            <p:cNvPr id="2125" name="Text Box 35"/>
            <p:cNvSpPr txBox="1">
              <a:spLocks noChangeArrowheads="1"/>
            </p:cNvSpPr>
            <p:nvPr/>
          </p:nvSpPr>
          <p:spPr bwMode="auto">
            <a:xfrm>
              <a:off x="4999038" y="5165447"/>
              <a:ext cx="1347787" cy="31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spcBef>
                  <a:spcPct val="50000"/>
                </a:spcBef>
              </a:pPr>
              <a:r>
                <a:rPr lang="ja-JP" altLang="en-US" sz="900">
                  <a:latin typeface="Arial" pitchFamily="34" charset="0"/>
                  <a:ea typeface="ＭＳ Ｐゴシック" pitchFamily="50" charset="-128"/>
                </a:rPr>
                <a:t>低炭素化プロジェクト</a:t>
              </a:r>
            </a:p>
          </p:txBody>
        </p:sp>
        <p:sp>
          <p:nvSpPr>
            <p:cNvPr id="2126" name="AutoShape 41"/>
            <p:cNvSpPr>
              <a:spLocks noChangeArrowheads="1"/>
            </p:cNvSpPr>
            <p:nvPr/>
          </p:nvSpPr>
          <p:spPr bwMode="auto">
            <a:xfrm>
              <a:off x="4681538" y="5651268"/>
              <a:ext cx="320675" cy="500063"/>
            </a:xfrm>
            <a:prstGeom prst="roundRect">
              <a:avLst>
                <a:gd name="adj" fmla="val 16667"/>
              </a:avLst>
            </a:prstGeom>
            <a:gradFill rotWithShape="1">
              <a:gsLst>
                <a:gs pos="0">
                  <a:srgbClr val="003F77"/>
                </a:gs>
                <a:gs pos="50000">
                  <a:srgbClr val="005FAD"/>
                </a:gs>
                <a:gs pos="100000">
                  <a:srgbClr val="0072CE"/>
                </a:gs>
              </a:gsLst>
              <a:lin ang="16200000" scaled="1"/>
            </a:gradFill>
            <a:ln w="9525">
              <a:solidFill>
                <a:schemeClr val="tx1"/>
              </a:solidFill>
              <a:round/>
              <a:headEnd/>
              <a:tailEnd/>
            </a:ln>
          </p:spPr>
          <p:txBody>
            <a:bodyPr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800" b="1">
                  <a:solidFill>
                    <a:schemeClr val="bg1"/>
                  </a:solidFill>
                  <a:latin typeface="ＭＳ Ｐゴシック" pitchFamily="50" charset="-128"/>
                </a:rPr>
                <a:t>利子</a:t>
              </a:r>
              <a:endParaRPr lang="en-US" altLang="ja-JP" sz="800" b="1">
                <a:solidFill>
                  <a:schemeClr val="bg1"/>
                </a:solidFill>
                <a:latin typeface="ＭＳ Ｐゴシック" pitchFamily="50" charset="-128"/>
              </a:endParaRPr>
            </a:p>
            <a:p>
              <a:pPr algn="ctr" eaLnBrk="1" hangingPunct="1"/>
              <a:r>
                <a:rPr lang="ja-JP" altLang="en-US" sz="800" b="1">
                  <a:solidFill>
                    <a:schemeClr val="bg1"/>
                  </a:solidFill>
                  <a:latin typeface="ＭＳ Ｐゴシック" pitchFamily="50" charset="-128"/>
                </a:rPr>
                <a:t>補給</a:t>
              </a:r>
              <a:endParaRPr lang="en-US" altLang="ja-JP" sz="800" b="1">
                <a:solidFill>
                  <a:schemeClr val="bg1"/>
                </a:solidFill>
                <a:latin typeface="ＭＳ Ｐゴシック" pitchFamily="50" charset="-128"/>
              </a:endParaRPr>
            </a:p>
            <a:p>
              <a:pPr algn="ctr" eaLnBrk="1" hangingPunct="1"/>
              <a:r>
                <a:rPr lang="ja-JP" altLang="en-US" sz="800" b="1">
                  <a:solidFill>
                    <a:schemeClr val="bg1"/>
                  </a:solidFill>
                  <a:latin typeface="ＭＳ Ｐゴシック" pitchFamily="50" charset="-128"/>
                </a:rPr>
                <a:t>条件</a:t>
              </a:r>
            </a:p>
          </p:txBody>
        </p:sp>
        <p:sp>
          <p:nvSpPr>
            <p:cNvPr id="98" name="Text Box 36"/>
            <p:cNvSpPr txBox="1">
              <a:spLocks noChangeArrowheads="1"/>
            </p:cNvSpPr>
            <p:nvPr/>
          </p:nvSpPr>
          <p:spPr bwMode="auto">
            <a:xfrm>
              <a:off x="4967267" y="5664906"/>
              <a:ext cx="1787660" cy="58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85725" indent="-85725" eaLnBrk="1" hangingPunct="1">
                <a:lnSpc>
                  <a:spcPts val="500"/>
                </a:lnSpc>
                <a:spcBef>
                  <a:spcPct val="50000"/>
                </a:spcBef>
                <a:defRPr/>
              </a:pPr>
              <a:r>
                <a:rPr lang="ja-JP" altLang="en-US" sz="900" dirty="0" smtClean="0">
                  <a:latin typeface="ＭＳ Ｐゴシック" charset="-128"/>
                  <a:ea typeface="ＭＳ Ｐゴシック" charset="-128"/>
                </a:rPr>
                <a:t>・</a:t>
              </a:r>
              <a:r>
                <a:rPr lang="zh-TW" altLang="en-US" sz="900" dirty="0" smtClean="0">
                  <a:latin typeface="ＭＳ Ｐゴシック" charset="-128"/>
                  <a:ea typeface="ＭＳ Ｐゴシック" charset="-128"/>
                </a:rPr>
                <a:t>調査</a:t>
              </a:r>
              <a:r>
                <a:rPr lang="ja-JP" altLang="en-US" sz="900" dirty="0" smtClean="0">
                  <a:latin typeface="ＭＳ Ｐゴシック" charset="-128"/>
                  <a:ea typeface="ＭＳ Ｐゴシック" charset="-128"/>
                </a:rPr>
                <a:t>や計画の策定、環境配慮</a:t>
              </a:r>
              <a:endParaRPr lang="en-US" altLang="ja-JP" sz="900" dirty="0" smtClean="0">
                <a:latin typeface="ＭＳ Ｐゴシック" charset="-128"/>
                <a:ea typeface="ＭＳ Ｐゴシック" charset="-128"/>
              </a:endParaRPr>
            </a:p>
            <a:p>
              <a:pPr indent="85725" eaLnBrk="1" hangingPunct="1">
                <a:lnSpc>
                  <a:spcPts val="500"/>
                </a:lnSpc>
                <a:spcBef>
                  <a:spcPct val="50000"/>
                </a:spcBef>
                <a:defRPr/>
              </a:pPr>
              <a:r>
                <a:rPr lang="ja-JP" altLang="en-US" sz="900" dirty="0" smtClean="0">
                  <a:latin typeface="ＭＳ Ｐゴシック" charset="-128"/>
                  <a:ea typeface="ＭＳ Ｐゴシック" charset="-128"/>
                </a:rPr>
                <a:t>の取組の実施</a:t>
              </a:r>
              <a:endParaRPr lang="zh-TW" altLang="en-US" sz="900" dirty="0">
                <a:latin typeface="ＭＳ Ｐゴシック" charset="-128"/>
                <a:ea typeface="ＭＳ Ｐゴシック" charset="-128"/>
              </a:endParaRPr>
            </a:p>
            <a:p>
              <a:pPr eaLnBrk="1" hangingPunct="1">
                <a:lnSpc>
                  <a:spcPts val="500"/>
                </a:lnSpc>
                <a:spcBef>
                  <a:spcPct val="50000"/>
                </a:spcBef>
                <a:defRPr/>
              </a:pPr>
              <a:r>
                <a:rPr lang="ja-JP" altLang="en-US" sz="900" dirty="0" smtClean="0">
                  <a:latin typeface="ＭＳ Ｐゴシック" charset="-128"/>
                  <a:ea typeface="ＭＳ Ｐゴシック" charset="-128"/>
                </a:rPr>
                <a:t>・</a:t>
              </a:r>
              <a:r>
                <a:rPr lang="en-US" altLang="ja-JP" sz="900" dirty="0" smtClean="0">
                  <a:latin typeface="ＭＳ Ｐゴシック" charset="-128"/>
                  <a:ea typeface="ＭＳ Ｐゴシック" charset="-128"/>
                </a:rPr>
                <a:t>CO2</a:t>
              </a:r>
              <a:r>
                <a:rPr lang="ja-JP" altLang="en-US" sz="900" dirty="0" smtClean="0">
                  <a:latin typeface="ＭＳ Ｐゴシック" charset="-128"/>
                  <a:ea typeface="ＭＳ Ｐゴシック" charset="-128"/>
                </a:rPr>
                <a:t>削減状況のモニタリング</a:t>
              </a:r>
            </a:p>
          </p:txBody>
        </p:sp>
        <p:sp>
          <p:nvSpPr>
            <p:cNvPr id="2128" name="AutoShape 44"/>
            <p:cNvSpPr>
              <a:spLocks noChangeArrowheads="1"/>
            </p:cNvSpPr>
            <p:nvPr/>
          </p:nvSpPr>
          <p:spPr bwMode="auto">
            <a:xfrm>
              <a:off x="6899275" y="5157788"/>
              <a:ext cx="211138" cy="920750"/>
            </a:xfrm>
            <a:prstGeom prst="roundRect">
              <a:avLst>
                <a:gd name="adj" fmla="val 16667"/>
              </a:avLst>
            </a:prstGeom>
            <a:gradFill rotWithShape="1">
              <a:gsLst>
                <a:gs pos="0">
                  <a:srgbClr val="003F77"/>
                </a:gs>
                <a:gs pos="50000">
                  <a:srgbClr val="005FAD"/>
                </a:gs>
                <a:gs pos="100000">
                  <a:srgbClr val="0072CE"/>
                </a:gs>
              </a:gsLst>
              <a:lin ang="16200000" scaled="1"/>
            </a:gradFill>
            <a:ln w="9525">
              <a:solidFill>
                <a:schemeClr val="tx1"/>
              </a:solidFill>
              <a:round/>
              <a:headEnd/>
              <a:tailEnd/>
            </a:ln>
          </p:spPr>
          <p:txBody>
            <a:bodyPr vert="eaVert"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800" b="1">
                  <a:solidFill>
                    <a:schemeClr val="bg1"/>
                  </a:solidFill>
                </a:rPr>
                <a:t>利子補給</a:t>
              </a:r>
            </a:p>
          </p:txBody>
        </p:sp>
        <p:sp>
          <p:nvSpPr>
            <p:cNvPr id="2129" name="Text Box 37"/>
            <p:cNvSpPr txBox="1">
              <a:spLocks noChangeArrowheads="1"/>
            </p:cNvSpPr>
            <p:nvPr/>
          </p:nvSpPr>
          <p:spPr bwMode="auto">
            <a:xfrm>
              <a:off x="7286625" y="5206680"/>
              <a:ext cx="1012825" cy="21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lnSpc>
                  <a:spcPts val="500"/>
                </a:lnSpc>
                <a:spcBef>
                  <a:spcPct val="50000"/>
                </a:spcBef>
              </a:pPr>
              <a:r>
                <a:rPr lang="ja-JP" altLang="en-US" sz="900">
                  <a:latin typeface="ＭＳ Ｐゴシック" pitchFamily="50" charset="-128"/>
                  <a:ea typeface="ＭＳ Ｐゴシック" pitchFamily="50" charset="-128"/>
                </a:rPr>
                <a:t>年利</a:t>
              </a:r>
              <a:r>
                <a:rPr lang="en-US" altLang="ja-JP" sz="900">
                  <a:latin typeface="ＭＳ Ｐゴシック" pitchFamily="50" charset="-128"/>
                  <a:ea typeface="ＭＳ Ｐゴシック" pitchFamily="50" charset="-128"/>
                </a:rPr>
                <a:t>1.5</a:t>
              </a:r>
              <a:r>
                <a:rPr lang="ja-JP" altLang="en-US" sz="900">
                  <a:latin typeface="ＭＳ Ｐゴシック" pitchFamily="50" charset="-128"/>
                  <a:ea typeface="ＭＳ Ｐゴシック" pitchFamily="50" charset="-128"/>
                </a:rPr>
                <a:t>％を限度</a:t>
              </a:r>
            </a:p>
          </p:txBody>
        </p:sp>
        <p:sp>
          <p:nvSpPr>
            <p:cNvPr id="2130" name="AutoShape 47"/>
            <p:cNvSpPr>
              <a:spLocks noChangeArrowheads="1"/>
            </p:cNvSpPr>
            <p:nvPr/>
          </p:nvSpPr>
          <p:spPr bwMode="auto">
            <a:xfrm>
              <a:off x="7434263" y="5484814"/>
              <a:ext cx="717550" cy="211605"/>
            </a:xfrm>
            <a:prstGeom prst="downArrow">
              <a:avLst>
                <a:gd name="adj1" fmla="val 50000"/>
                <a:gd name="adj2" fmla="val 4355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endParaRPr lang="ja-JP" altLang="en-US"/>
            </a:p>
          </p:txBody>
        </p:sp>
        <p:sp>
          <p:nvSpPr>
            <p:cNvPr id="2131" name="Text Box 46"/>
            <p:cNvSpPr txBox="1">
              <a:spLocks noChangeArrowheads="1"/>
            </p:cNvSpPr>
            <p:nvPr/>
          </p:nvSpPr>
          <p:spPr bwMode="auto">
            <a:xfrm>
              <a:off x="7077075" y="5738813"/>
              <a:ext cx="1522413" cy="50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900">
                  <a:latin typeface="ＭＳ Ｐゴシック" pitchFamily="50" charset="-128"/>
                  <a:ea typeface="ＭＳ Ｐゴシック" pitchFamily="50" charset="-128"/>
                </a:rPr>
                <a:t>（貸付金利－上記金利）</a:t>
              </a:r>
              <a:endParaRPr lang="en-US" altLang="ja-JP" sz="900">
                <a:latin typeface="ＭＳ Ｐゴシック" pitchFamily="50" charset="-128"/>
                <a:ea typeface="ＭＳ Ｐゴシック" pitchFamily="50" charset="-128"/>
              </a:endParaRPr>
            </a:p>
            <a:p>
              <a:pPr algn="ctr" eaLnBrk="1" hangingPunct="1"/>
              <a:r>
                <a:rPr lang="ja-JP" altLang="en-US" sz="900">
                  <a:latin typeface="ＭＳ Ｐゴシック" pitchFamily="50" charset="-128"/>
                  <a:ea typeface="ＭＳ Ｐゴシック" pitchFamily="50" charset="-128"/>
                </a:rPr>
                <a:t>の金利優遇</a:t>
              </a:r>
              <a:endParaRPr lang="en-US" altLang="ja-JP" sz="900">
                <a:latin typeface="ＭＳ Ｐゴシック" pitchFamily="50" charset="-128"/>
                <a:ea typeface="ＭＳ Ｐゴシック" pitchFamily="50" charset="-128"/>
              </a:endParaRPr>
            </a:p>
          </p:txBody>
        </p:sp>
        <p:sp>
          <p:nvSpPr>
            <p:cNvPr id="2132" name="AutoShape 43"/>
            <p:cNvSpPr>
              <a:spLocks noChangeArrowheads="1"/>
            </p:cNvSpPr>
            <p:nvPr/>
          </p:nvSpPr>
          <p:spPr bwMode="auto">
            <a:xfrm>
              <a:off x="6672263" y="5414963"/>
              <a:ext cx="152400" cy="450850"/>
            </a:xfrm>
            <a:prstGeom prst="rightArrow">
              <a:avLst>
                <a:gd name="adj1" fmla="val 50000"/>
                <a:gd name="adj2" fmla="val 62208"/>
              </a:avLst>
            </a:prstGeom>
            <a:solidFill>
              <a:srgbClr val="0000FF"/>
            </a:solidFill>
            <a:ln w="9525">
              <a:solidFill>
                <a:schemeClr val="tx1"/>
              </a:solidFill>
              <a:miter lim="800000"/>
              <a:headEnd/>
              <a:tailEnd/>
            </a:ln>
          </p:spPr>
          <p:txBody>
            <a:bodyPr wrap="none" anchor="ct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endParaRPr lang="ja-JP" altLang="en-US"/>
            </a:p>
          </p:txBody>
        </p:sp>
      </p:grpSp>
      <p:sp>
        <p:nvSpPr>
          <p:cNvPr id="94" name="正方形/長方形 93"/>
          <p:cNvSpPr/>
          <p:nvPr/>
        </p:nvSpPr>
        <p:spPr>
          <a:xfrm>
            <a:off x="4994275" y="5127625"/>
            <a:ext cx="4265083" cy="317500"/>
          </a:xfrm>
          <a:prstGeom prst="rect">
            <a:avLst/>
          </a:prstGeom>
          <a:solidFill>
            <a:schemeClr val="accent2">
              <a:lumMod val="20000"/>
              <a:lumOff val="80000"/>
            </a:schemeClr>
          </a:solidFill>
          <a:ln w="635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750" dirty="0">
                <a:solidFill>
                  <a:schemeClr val="tx1"/>
                </a:solidFill>
                <a:latin typeface="ＭＳ Ｐゴシック" panose="020B0600070205080204" pitchFamily="50" charset="-128"/>
                <a:ea typeface="ＭＳ Ｐゴシック" panose="020B0600070205080204" pitchFamily="50" charset="-128"/>
              </a:rPr>
              <a:t>地域金融機関における環境リスク調査融資の取組向上のため、その基本的枠組みや手続き等を示した指針に基づいて行われる環境リスク調査融資を対象とする。</a:t>
            </a:r>
          </a:p>
        </p:txBody>
      </p:sp>
      <p:sp>
        <p:nvSpPr>
          <p:cNvPr id="57" name="正方形/長方形 56"/>
          <p:cNvSpPr/>
          <p:nvPr/>
        </p:nvSpPr>
        <p:spPr bwMode="auto">
          <a:xfrm>
            <a:off x="7680590" y="4094163"/>
            <a:ext cx="1473862" cy="838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lstStyle/>
          <a:p>
            <a:pPr algn="ctr" fontAlgn="auto">
              <a:spcBef>
                <a:spcPts val="0"/>
              </a:spcBef>
              <a:spcAft>
                <a:spcPts val="0"/>
              </a:spcAft>
              <a:defRPr/>
            </a:pPr>
            <a:r>
              <a:rPr kumimoji="0" lang="ja-JP" altLang="en-US" sz="1200" b="1" kern="0" dirty="0">
                <a:solidFill>
                  <a:sysClr val="windowText" lastClr="000000"/>
                </a:solidFill>
                <a:latin typeface="Calibri"/>
                <a:ea typeface="ＭＳ Ｐゴシック"/>
                <a:cs typeface="+mn-cs"/>
              </a:rPr>
              <a:t>金融機関</a:t>
            </a:r>
          </a:p>
        </p:txBody>
      </p:sp>
      <p:sp>
        <p:nvSpPr>
          <p:cNvPr id="76" name="テキスト ボックス 75"/>
          <p:cNvSpPr txBox="1"/>
          <p:nvPr/>
        </p:nvSpPr>
        <p:spPr bwMode="auto">
          <a:xfrm>
            <a:off x="7776898" y="4383089"/>
            <a:ext cx="1286404" cy="485775"/>
          </a:xfrm>
          <a:prstGeom prst="rect">
            <a:avLst/>
          </a:prstGeom>
          <a:solidFill>
            <a:sysClr val="window" lastClr="FFFFFF"/>
          </a:solidFill>
          <a:ln w="25400" cap="flat" cmpd="sng" algn="ctr">
            <a:solidFill>
              <a:srgbClr val="4BACC6"/>
            </a:solidFill>
            <a:prstDash val="solid"/>
          </a:ln>
          <a:effectLst/>
        </p:spPr>
        <p:txBody>
          <a:bodyPr anchor="ctr"/>
          <a:lstStyle/>
          <a:p>
            <a:pPr fontAlgn="auto">
              <a:spcBef>
                <a:spcPts val="0"/>
              </a:spcBef>
              <a:spcAft>
                <a:spcPts val="0"/>
              </a:spcAft>
              <a:defRPr/>
            </a:pPr>
            <a:r>
              <a:rPr kumimoji="0" lang="ja-JP" altLang="en-US" sz="900" kern="0" dirty="0">
                <a:solidFill>
                  <a:sysClr val="windowText" lastClr="000000"/>
                </a:solidFill>
                <a:latin typeface="Calibri"/>
                <a:ea typeface="ＭＳ Ｐゴシック"/>
                <a:cs typeface="+mn-cs"/>
              </a:rPr>
              <a:t>金融機関における</a:t>
            </a:r>
            <a:endParaRPr kumimoji="0" lang="en-US" altLang="ja-JP" sz="900" kern="0" dirty="0">
              <a:solidFill>
                <a:sysClr val="windowText" lastClr="000000"/>
              </a:solidFill>
              <a:latin typeface="Calibri"/>
              <a:ea typeface="ＭＳ Ｐゴシック"/>
              <a:cs typeface="+mn-cs"/>
            </a:endParaRPr>
          </a:p>
          <a:p>
            <a:pPr fontAlgn="auto">
              <a:spcBef>
                <a:spcPts val="0"/>
              </a:spcBef>
              <a:spcAft>
                <a:spcPts val="0"/>
              </a:spcAft>
              <a:defRPr/>
            </a:pPr>
            <a:r>
              <a:rPr kumimoji="0" lang="ja-JP" altLang="en-US" sz="900" kern="0" dirty="0">
                <a:solidFill>
                  <a:sysClr val="windowText" lastClr="000000"/>
                </a:solidFill>
                <a:latin typeface="Calibri"/>
                <a:ea typeface="ＭＳ Ｐゴシック"/>
                <a:cs typeface="+mn-cs"/>
              </a:rPr>
              <a:t>リスク回避等の観点から確認</a:t>
            </a:r>
          </a:p>
        </p:txBody>
      </p:sp>
      <p:sp>
        <p:nvSpPr>
          <p:cNvPr id="56" name="正方形/長方形 55"/>
          <p:cNvSpPr/>
          <p:nvPr/>
        </p:nvSpPr>
        <p:spPr bwMode="auto">
          <a:xfrm>
            <a:off x="5137018" y="4094164"/>
            <a:ext cx="1444625" cy="847725"/>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lstStyle/>
          <a:p>
            <a:pPr algn="ctr" fontAlgn="auto">
              <a:spcBef>
                <a:spcPts val="0"/>
              </a:spcBef>
              <a:spcAft>
                <a:spcPts val="0"/>
              </a:spcAft>
              <a:defRPr/>
            </a:pPr>
            <a:r>
              <a:rPr kumimoji="0" lang="ja-JP" altLang="en-US" sz="1200" b="1" kern="0" dirty="0">
                <a:solidFill>
                  <a:sysClr val="windowText" lastClr="000000"/>
                </a:solidFill>
                <a:latin typeface="Calibri"/>
                <a:ea typeface="ＭＳ Ｐゴシック"/>
                <a:cs typeface="+mn-cs"/>
              </a:rPr>
              <a:t>融資先事業者</a:t>
            </a:r>
            <a:endParaRPr kumimoji="0" lang="ja-JP" altLang="en-US" sz="1200" b="1" u="sng" kern="0" dirty="0">
              <a:solidFill>
                <a:sysClr val="windowText" lastClr="000000"/>
              </a:solidFill>
              <a:latin typeface="Calibri"/>
              <a:ea typeface="ＭＳ Ｐゴシック"/>
              <a:cs typeface="+mn-cs"/>
            </a:endParaRPr>
          </a:p>
        </p:txBody>
      </p:sp>
      <p:sp>
        <p:nvSpPr>
          <p:cNvPr id="62" name="テキスト ボックス 61"/>
          <p:cNvSpPr txBox="1"/>
          <p:nvPr/>
        </p:nvSpPr>
        <p:spPr bwMode="auto">
          <a:xfrm>
            <a:off x="5214409" y="4340226"/>
            <a:ext cx="1303602" cy="557213"/>
          </a:xfrm>
          <a:prstGeom prst="rect">
            <a:avLst/>
          </a:prstGeom>
          <a:solidFill>
            <a:sysClr val="window" lastClr="FFFFFF"/>
          </a:solidFill>
          <a:ln w="25400" cap="flat" cmpd="sng" algn="ctr">
            <a:solidFill>
              <a:srgbClr val="4BACC6"/>
            </a:solidFill>
            <a:prstDash val="solid"/>
          </a:ln>
          <a:effectLst/>
        </p:spPr>
        <p:txBody>
          <a:bodyPr wrap="none" anchor="b"/>
          <a:lstStyle/>
          <a:p>
            <a:pPr algn="ctr" fontAlgn="auto">
              <a:spcBef>
                <a:spcPts val="0"/>
              </a:spcBef>
              <a:spcAft>
                <a:spcPts val="0"/>
              </a:spcAft>
              <a:defRPr/>
            </a:pPr>
            <a:r>
              <a:rPr kumimoji="0" lang="ja-JP" altLang="en-US" sz="900" kern="0" dirty="0">
                <a:solidFill>
                  <a:sysClr val="windowText" lastClr="000000"/>
                </a:solidFill>
                <a:latin typeface="Calibri"/>
                <a:ea typeface="ＭＳ Ｐゴシック"/>
                <a:cs typeface="+mn-cs"/>
              </a:rPr>
              <a:t>環境影響等調査</a:t>
            </a:r>
            <a:endParaRPr kumimoji="0" lang="en-US" altLang="ja-JP" sz="900" kern="0" dirty="0">
              <a:solidFill>
                <a:sysClr val="windowText" lastClr="000000"/>
              </a:solidFill>
              <a:latin typeface="Calibri"/>
              <a:ea typeface="ＭＳ Ｐゴシック"/>
              <a:cs typeface="+mn-cs"/>
            </a:endParaRPr>
          </a:p>
          <a:p>
            <a:pPr algn="ctr" fontAlgn="auto">
              <a:spcBef>
                <a:spcPts val="0"/>
              </a:spcBef>
              <a:spcAft>
                <a:spcPts val="0"/>
              </a:spcAft>
              <a:defRPr/>
            </a:pPr>
            <a:r>
              <a:rPr kumimoji="0" lang="ja-JP" altLang="en-US" sz="900" kern="0" dirty="0">
                <a:solidFill>
                  <a:sysClr val="windowText" lastClr="000000"/>
                </a:solidFill>
                <a:latin typeface="Calibri"/>
                <a:ea typeface="ＭＳ Ｐゴシック"/>
                <a:cs typeface="+mn-cs"/>
              </a:rPr>
              <a:t>環境配慮計画</a:t>
            </a:r>
          </a:p>
        </p:txBody>
      </p:sp>
      <p:sp>
        <p:nvSpPr>
          <p:cNvPr id="79" name="角丸四角形 78"/>
          <p:cNvSpPr/>
          <p:nvPr/>
        </p:nvSpPr>
        <p:spPr bwMode="auto">
          <a:xfrm>
            <a:off x="5364031" y="4386263"/>
            <a:ext cx="997479" cy="152400"/>
          </a:xfrm>
          <a:prstGeom prst="roundRect">
            <a:avLst/>
          </a:prstGeom>
          <a:ln w="19050"/>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900" dirty="0"/>
              <a:t>プロジェクト</a:t>
            </a:r>
          </a:p>
        </p:txBody>
      </p:sp>
      <p:sp>
        <p:nvSpPr>
          <p:cNvPr id="78" name="角丸四角形 77"/>
          <p:cNvSpPr/>
          <p:nvPr/>
        </p:nvSpPr>
        <p:spPr bwMode="auto">
          <a:xfrm>
            <a:off x="6206729" y="4818063"/>
            <a:ext cx="751548" cy="171450"/>
          </a:xfrm>
          <a:prstGeom prst="roundRect">
            <a:avLst>
              <a:gd name="adj" fmla="val 25"/>
            </a:avLst>
          </a:prstGeom>
          <a:ln w="12700"/>
        </p:spPr>
        <p:style>
          <a:lnRef idx="3">
            <a:schemeClr val="lt1"/>
          </a:lnRef>
          <a:fillRef idx="1">
            <a:schemeClr val="accent6"/>
          </a:fillRef>
          <a:effectRef idx="1">
            <a:schemeClr val="accent6"/>
          </a:effectRef>
          <a:fontRef idx="minor">
            <a:schemeClr val="lt1"/>
          </a:fontRef>
        </p:style>
        <p:txBody>
          <a:bodyPr/>
          <a:lstStyle/>
          <a:p>
            <a:pPr algn="ctr">
              <a:defRPr/>
            </a:pPr>
            <a:r>
              <a:rPr lang="ja-JP" altLang="en-US" sz="800" dirty="0"/>
              <a:t>専門家</a:t>
            </a:r>
          </a:p>
        </p:txBody>
      </p:sp>
      <p:sp>
        <p:nvSpPr>
          <p:cNvPr id="3" name="テキスト ボックス 2"/>
          <p:cNvSpPr txBox="1"/>
          <p:nvPr/>
        </p:nvSpPr>
        <p:spPr>
          <a:xfrm>
            <a:off x="5876529" y="606425"/>
            <a:ext cx="2982119" cy="254000"/>
          </a:xfrm>
          <a:prstGeom prst="rect">
            <a:avLst/>
          </a:prstGeom>
          <a:noFill/>
        </p:spPr>
        <p:txBody>
          <a:bodyPr>
            <a:spAutoFit/>
          </a:bodyPr>
          <a:lstStyle/>
          <a:p>
            <a:pPr>
              <a:defRPr/>
            </a:pPr>
            <a:r>
              <a:rPr lang="en-US" altLang="ja-JP" sz="1050" dirty="0"/>
              <a:t>※</a:t>
            </a:r>
            <a:r>
              <a:rPr lang="ja-JP" altLang="en-US" sz="1050" dirty="0"/>
              <a:t>本事業は平成</a:t>
            </a:r>
            <a:r>
              <a:rPr lang="en-US" altLang="ja-JP" sz="1050" dirty="0"/>
              <a:t>19</a:t>
            </a:r>
            <a:r>
              <a:rPr lang="ja-JP" altLang="en-US" sz="1050" dirty="0"/>
              <a:t>年度より実施。</a:t>
            </a:r>
            <a:endParaRPr lang="en-US" altLang="ja-JP" sz="1050" dirty="0"/>
          </a:p>
        </p:txBody>
      </p:sp>
      <p:sp>
        <p:nvSpPr>
          <p:cNvPr id="7" name="スライド番号プレースホルダー 6"/>
          <p:cNvSpPr>
            <a:spLocks noGrp="1"/>
          </p:cNvSpPr>
          <p:nvPr>
            <p:ph type="sldNum" sz="quarter" idx="12"/>
          </p:nvPr>
        </p:nvSpPr>
        <p:spPr>
          <a:xfrm>
            <a:off x="7594601" y="6492875"/>
            <a:ext cx="2311400" cy="365125"/>
          </a:xfrm>
        </p:spPr>
        <p:txBody>
          <a:bodyPr/>
          <a:lstStyle/>
          <a:p>
            <a:pPr>
              <a:defRPr/>
            </a:pPr>
            <a:fld id="{04DE037C-A4D6-4C78-B650-194B79451FAD}" type="slidenum">
              <a:rPr lang="ja-JP" altLang="en-US" smtClean="0"/>
              <a:pPr>
                <a:defRPr/>
              </a:pPr>
              <a:t>38</a:t>
            </a:fld>
            <a:endParaRPr lang="ja-JP" altLang="en-US" dirty="0"/>
          </a:p>
        </p:txBody>
      </p:sp>
    </p:spTree>
    <p:extLst>
      <p:ext uri="{BB962C8B-B14F-4D97-AF65-F5344CB8AC3E}">
        <p14:creationId xmlns:p14="http://schemas.microsoft.com/office/powerpoint/2010/main" val="3062922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1588"/>
            <a:ext cx="9906000" cy="54927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地球温暖化の影響回避に必要な削減率</a:t>
            </a:r>
            <a:endParaRPr lang="ja-JP" altLang="en-US" sz="2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219" name="グループ化 1"/>
          <p:cNvGrpSpPr>
            <a:grpSpLocks/>
          </p:cNvGrpSpPr>
          <p:nvPr/>
        </p:nvGrpSpPr>
        <p:grpSpPr bwMode="auto">
          <a:xfrm>
            <a:off x="57150" y="3505200"/>
            <a:ext cx="9745663" cy="3346450"/>
            <a:chOff x="52388" y="3505200"/>
            <a:chExt cx="8996362" cy="3346450"/>
          </a:xfrm>
        </p:grpSpPr>
        <p:pic>
          <p:nvPicPr>
            <p:cNvPr id="92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3505200"/>
              <a:ext cx="4913313" cy="301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223" name="グループ化 3"/>
            <p:cNvGrpSpPr>
              <a:grpSpLocks/>
            </p:cNvGrpSpPr>
            <p:nvPr/>
          </p:nvGrpSpPr>
          <p:grpSpPr bwMode="auto">
            <a:xfrm>
              <a:off x="52388" y="3617913"/>
              <a:ext cx="4667250" cy="2360612"/>
              <a:chOff x="3007130" y="2308449"/>
              <a:chExt cx="5390830" cy="2907816"/>
            </a:xfrm>
          </p:grpSpPr>
          <p:sp>
            <p:nvSpPr>
              <p:cNvPr id="29" name="正方形/長方形 28"/>
              <p:cNvSpPr/>
              <p:nvPr/>
            </p:nvSpPr>
            <p:spPr>
              <a:xfrm>
                <a:off x="4373089" y="2955716"/>
                <a:ext cx="2257978" cy="1165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厳しい温暖化対策を</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とらなかった場合</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4.8</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℃上昇</a:t>
                </a:r>
              </a:p>
            </p:txBody>
          </p:sp>
          <p:sp>
            <p:nvSpPr>
              <p:cNvPr id="30" name="正方形/長方形 29"/>
              <p:cNvSpPr/>
              <p:nvPr/>
            </p:nvSpPr>
            <p:spPr>
              <a:xfrm>
                <a:off x="4483110" y="4688282"/>
                <a:ext cx="3915070" cy="527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厳しい温暖化対策をとった場合</a:t>
                </a:r>
                <a:endParaRPr lang="en-US" altLang="ja-JP"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en-US" altLang="ja-JP"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0.3</a:t>
                </a:r>
                <a:r>
                  <a:rPr lang="ja-JP" altLang="en-US"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上昇</a:t>
                </a:r>
              </a:p>
            </p:txBody>
          </p:sp>
          <p:sp>
            <p:nvSpPr>
              <p:cNvPr id="9230" name="テキスト ボックス 34"/>
              <p:cNvSpPr txBox="1">
                <a:spLocks noChangeArrowheads="1"/>
              </p:cNvSpPr>
              <p:nvPr/>
            </p:nvSpPr>
            <p:spPr bwMode="auto">
              <a:xfrm>
                <a:off x="3007130" y="2308449"/>
                <a:ext cx="521616" cy="34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b="1">
                    <a:solidFill>
                      <a:srgbClr val="000000"/>
                    </a:solidFill>
                    <a:latin typeface="メイリオ" pitchFamily="50" charset="-128"/>
                    <a:ea typeface="メイリオ" pitchFamily="50" charset="-128"/>
                    <a:cs typeface="メイリオ" pitchFamily="50" charset="-128"/>
                  </a:rPr>
                  <a:t>(</a:t>
                </a:r>
                <a:r>
                  <a:rPr lang="ja-JP" altLang="en-US" sz="1200" b="1">
                    <a:solidFill>
                      <a:srgbClr val="000000"/>
                    </a:solidFill>
                    <a:latin typeface="メイリオ" pitchFamily="50" charset="-128"/>
                    <a:ea typeface="メイリオ" pitchFamily="50" charset="-128"/>
                    <a:cs typeface="メイリオ" pitchFamily="50" charset="-128"/>
                  </a:rPr>
                  <a:t>℃</a:t>
                </a:r>
                <a:r>
                  <a:rPr lang="en-US" altLang="ja-JP" sz="1200" b="1">
                    <a:solidFill>
                      <a:srgbClr val="000000"/>
                    </a:solidFill>
                    <a:latin typeface="メイリオ" pitchFamily="50" charset="-128"/>
                    <a:ea typeface="メイリオ" pitchFamily="50" charset="-128"/>
                    <a:cs typeface="メイリオ" pitchFamily="50" charset="-128"/>
                  </a:rPr>
                  <a:t>)</a:t>
                </a:r>
                <a:endParaRPr lang="ja-JP" altLang="en-US" sz="1200" b="1">
                  <a:solidFill>
                    <a:srgbClr val="000000"/>
                  </a:solidFill>
                  <a:latin typeface="メイリオ" pitchFamily="50" charset="-128"/>
                  <a:ea typeface="メイリオ" pitchFamily="50" charset="-128"/>
                  <a:cs typeface="メイリオ" pitchFamily="50" charset="-128"/>
                </a:endParaRPr>
              </a:p>
            </p:txBody>
          </p:sp>
        </p:grpSp>
        <p:sp>
          <p:nvSpPr>
            <p:cNvPr id="4" name="角丸四角形吹き出し 3"/>
            <p:cNvSpPr/>
            <p:nvPr/>
          </p:nvSpPr>
          <p:spPr>
            <a:xfrm>
              <a:off x="5508237" y="5589588"/>
              <a:ext cx="3527324" cy="682625"/>
            </a:xfrm>
            <a:prstGeom prst="wedgeRoundRectCallout">
              <a:avLst>
                <a:gd name="adj1" fmla="val -59879"/>
                <a:gd name="adj2" fmla="val -110080"/>
                <a:gd name="adj3" fmla="val 16667"/>
              </a:avLst>
            </a:prstGeom>
            <a:solidFill>
              <a:srgbClr val="FFFF99">
                <a:alpha val="69000"/>
              </a:srgb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2">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１℃上昇：極端現象（熱波、極端な降水、沿岸域氾濫等）のリスク</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吹き出し 30"/>
            <p:cNvSpPr/>
            <p:nvPr/>
          </p:nvSpPr>
          <p:spPr>
            <a:xfrm>
              <a:off x="5508237" y="4614863"/>
              <a:ext cx="3527324" cy="719137"/>
            </a:xfrm>
            <a:prstGeom prst="wedgeRoundRectCallout">
              <a:avLst>
                <a:gd name="adj1" fmla="val -60240"/>
                <a:gd name="adj2" fmla="val -15933"/>
                <a:gd name="adj3" fmla="val 16667"/>
              </a:avLst>
            </a:prstGeom>
            <a:solidFill>
              <a:schemeClr val="accent6">
                <a:lumMod val="40000"/>
                <a:lumOff val="60000"/>
                <a:alpha val="7000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2">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２℃上昇：北極海氷やサンゴ礁に非常に高いリスク</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吹き出し 31"/>
            <p:cNvSpPr/>
            <p:nvPr/>
          </p:nvSpPr>
          <p:spPr>
            <a:xfrm>
              <a:off x="5508237" y="3617913"/>
              <a:ext cx="3540513" cy="774700"/>
            </a:xfrm>
            <a:prstGeom prst="wedgeRoundRectCallout">
              <a:avLst>
                <a:gd name="adj1" fmla="val -59998"/>
                <a:gd name="adj2" fmla="val 72146"/>
                <a:gd name="adj3" fmla="val 16667"/>
              </a:avLst>
            </a:prstGeom>
            <a:solidFill>
              <a:srgbClr val="FFA7A7"/>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2">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３℃上昇：大規模で不可逆的な氷床の消失による海面上昇等のリスク</a:t>
              </a:r>
            </a:p>
          </p:txBody>
        </p:sp>
        <p:sp>
          <p:nvSpPr>
            <p:cNvPr id="9227" name="テキスト ボックス 21"/>
            <p:cNvSpPr txBox="1">
              <a:spLocks noChangeArrowheads="1"/>
            </p:cNvSpPr>
            <p:nvPr/>
          </p:nvSpPr>
          <p:spPr bwMode="auto">
            <a:xfrm>
              <a:off x="454025" y="6543675"/>
              <a:ext cx="8235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a:solidFill>
                    <a:srgbClr val="000000"/>
                  </a:solidFill>
                  <a:latin typeface="メイリオ" pitchFamily="50" charset="-128"/>
                  <a:ea typeface="メイリオ" pitchFamily="50" charset="-128"/>
                  <a:cs typeface="メイリオ" pitchFamily="50" charset="-128"/>
                </a:rPr>
                <a:t>出典：気候変動に関する政府間パネル（</a:t>
              </a:r>
              <a:r>
                <a:rPr lang="en-US" altLang="ja-JP" sz="1400">
                  <a:solidFill>
                    <a:srgbClr val="000000"/>
                  </a:solidFill>
                  <a:latin typeface="メイリオ" pitchFamily="50" charset="-128"/>
                  <a:ea typeface="メイリオ" pitchFamily="50" charset="-128"/>
                  <a:cs typeface="メイリオ" pitchFamily="50" charset="-128"/>
                </a:rPr>
                <a:t>IPCC</a:t>
              </a:r>
              <a:r>
                <a:rPr lang="ja-JP" altLang="en-US" sz="1400">
                  <a:solidFill>
                    <a:srgbClr val="000000"/>
                  </a:solidFill>
                  <a:latin typeface="メイリオ" pitchFamily="50" charset="-128"/>
                  <a:ea typeface="メイリオ" pitchFamily="50" charset="-128"/>
                  <a:cs typeface="メイリオ" pitchFamily="50" charset="-128"/>
                </a:rPr>
                <a:t>）第</a:t>
              </a:r>
              <a:r>
                <a:rPr lang="en-US" altLang="ja-JP" sz="1400">
                  <a:solidFill>
                    <a:srgbClr val="000000"/>
                  </a:solidFill>
                  <a:latin typeface="メイリオ" pitchFamily="50" charset="-128"/>
                  <a:ea typeface="メイリオ" pitchFamily="50" charset="-128"/>
                  <a:cs typeface="メイリオ" pitchFamily="50" charset="-128"/>
                </a:rPr>
                <a:t>5</a:t>
              </a:r>
              <a:r>
                <a:rPr lang="ja-JP" altLang="en-US" sz="1400">
                  <a:solidFill>
                    <a:srgbClr val="000000"/>
                  </a:solidFill>
                  <a:latin typeface="メイリオ" pitchFamily="50" charset="-128"/>
                  <a:ea typeface="メイリオ" pitchFamily="50" charset="-128"/>
                  <a:cs typeface="メイリオ" pitchFamily="50" charset="-128"/>
                </a:rPr>
                <a:t>次評価報告書統合報告書</a:t>
              </a:r>
              <a:endParaRPr lang="en-US" altLang="ja-JP" sz="1400">
                <a:solidFill>
                  <a:srgbClr val="000000"/>
                </a:solidFill>
                <a:latin typeface="メイリオ" pitchFamily="50" charset="-128"/>
                <a:ea typeface="メイリオ" pitchFamily="50" charset="-128"/>
                <a:cs typeface="メイリオ" pitchFamily="50" charset="-128"/>
              </a:endParaRPr>
            </a:p>
          </p:txBody>
        </p:sp>
      </p:grpSp>
      <p:sp>
        <p:nvSpPr>
          <p:cNvPr id="14" name="角丸四角形 13"/>
          <p:cNvSpPr/>
          <p:nvPr/>
        </p:nvSpPr>
        <p:spPr>
          <a:xfrm>
            <a:off x="193675" y="765175"/>
            <a:ext cx="9609138" cy="2457450"/>
          </a:xfrm>
          <a:prstGeom prst="round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a:spAutoFit/>
          </a:bodyPr>
          <a:lstStyle/>
          <a:p>
            <a:pPr marL="268288" indent="-268288">
              <a:spcBef>
                <a:spcPts val="1000"/>
              </a:spcBef>
              <a:buFont typeface="Wingdings" panose="05000000000000000000" pitchFamily="2" charset="2"/>
              <a:buChar char="l"/>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地球温暖化に疑う余地はなく、危険な影響を避けるには、</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度以上の気温上昇を防ぐ必要</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2009</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COP15</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＠コペンハーゲンで各国が確認）</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8288" indent="-268288">
              <a:spcBef>
                <a:spcPts val="1000"/>
              </a:spcBef>
              <a:buFont typeface="Wingdings" panose="05000000000000000000" pitchFamily="2" charset="2"/>
              <a:buChar char="l"/>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厳しい温暖化対策を取らないと</a:t>
            </a:r>
            <a:r>
              <a:rPr lang="en-US" altLang="ja-JP"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4.8</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℃の上昇</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（今世紀末）</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度以上の気温上昇を防ぐ」には、世界全体の排出量を、</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a:spcBef>
                <a:spcPts val="600"/>
              </a:spcBef>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2050</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年に</a:t>
            </a:r>
            <a:r>
              <a:rPr lang="en-US" altLang="ja-JP"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％削減</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2010</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年比</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73050">
              <a:spcBef>
                <a:spcPts val="600"/>
              </a:spcBef>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世紀末までに排出をほぼゼロ</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にすることが必要</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605713" y="6486525"/>
            <a:ext cx="2311400" cy="365125"/>
          </a:xfrm>
        </p:spPr>
        <p:txBody>
          <a:bodyPr/>
          <a:lstStyle/>
          <a:p>
            <a:pPr>
              <a:defRPr/>
            </a:pPr>
            <a:fld id="{E8705637-61AD-4624-BF0F-0A1FD510BA29}" type="slidenum">
              <a:rPr lang="ja-JP" altLang="en-US" smtClean="0"/>
              <a:pPr>
                <a:defRPr/>
              </a:pPr>
              <a:t>3</a:t>
            </a:fld>
            <a:endParaRPr lang="ja-JP" altLang="en-US" dirty="0"/>
          </a:p>
        </p:txBody>
      </p:sp>
    </p:spTree>
    <p:extLst>
      <p:ext uri="{BB962C8B-B14F-4D97-AF65-F5344CB8AC3E}">
        <p14:creationId xmlns:p14="http://schemas.microsoft.com/office/powerpoint/2010/main" val="2166441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278960" y="5876926"/>
            <a:ext cx="3432704" cy="79216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5" name="正方形/長方形 4"/>
          <p:cNvSpPr/>
          <p:nvPr/>
        </p:nvSpPr>
        <p:spPr>
          <a:xfrm>
            <a:off x="56754" y="539750"/>
            <a:ext cx="9759817" cy="28892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ja-JP" altLang="en-US" dirty="0"/>
          </a:p>
        </p:txBody>
      </p:sp>
      <p:sp>
        <p:nvSpPr>
          <p:cNvPr id="12" name="テキスト ボックス 11"/>
          <p:cNvSpPr txBox="1"/>
          <p:nvPr/>
        </p:nvSpPr>
        <p:spPr>
          <a:xfrm>
            <a:off x="4870490" y="539056"/>
            <a:ext cx="902811"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r>
              <a:rPr lang="ja-JP" altLang="en-US" dirty="0"/>
              <a:t>事業概要</a:t>
            </a:r>
          </a:p>
        </p:txBody>
      </p:sp>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9" y="0"/>
            <a:ext cx="75498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3"/>
          <p:cNvSpPr/>
          <p:nvPr/>
        </p:nvSpPr>
        <p:spPr>
          <a:xfrm>
            <a:off x="780786" y="0"/>
            <a:ext cx="9125215" cy="477838"/>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エコリース</a:t>
            </a: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促進事業</a:t>
            </a:r>
            <a:endPar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165830" y="553344"/>
            <a:ext cx="992579"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r>
              <a:rPr lang="ja-JP" altLang="en-US" dirty="0"/>
              <a:t>背景・目的</a:t>
            </a:r>
          </a:p>
        </p:txBody>
      </p:sp>
      <p:sp>
        <p:nvSpPr>
          <p:cNvPr id="35" name="テキスト ボックス 34"/>
          <p:cNvSpPr txBox="1"/>
          <p:nvPr/>
        </p:nvSpPr>
        <p:spPr>
          <a:xfrm>
            <a:off x="116946" y="836614"/>
            <a:ext cx="4445662" cy="769937"/>
          </a:xfrm>
          <a:prstGeom prst="rect">
            <a:avLst/>
          </a:prstGeom>
          <a:noFill/>
        </p:spPr>
        <p:txBody>
          <a:bodyPr>
            <a:spAutoFit/>
          </a:bodyPr>
          <a:lstStyle/>
          <a:p>
            <a:pPr fontAlgn="auto">
              <a:spcBef>
                <a:spcPts val="0"/>
              </a:spcBef>
              <a:spcAft>
                <a:spcPts val="0"/>
              </a:spcAft>
              <a:buClr>
                <a:schemeClr val="bg2">
                  <a:lumMod val="50000"/>
                </a:schemeClr>
              </a:buClr>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低炭素機器の普及を進めるにあたり、多額の初期投資</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頭金</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が必要となる点を解決する必要がある。頭金を要しないリースという金融手法を活用し、低炭素機器の導入を加速し、生産増に伴う製品価格の低下、内需の拡大を通じて経済成長を促進する。</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145979" y="1844775"/>
            <a:ext cx="1226618"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r>
              <a:rPr lang="ja-JP" altLang="en-US" dirty="0"/>
              <a:t>事業スキーム</a:t>
            </a:r>
          </a:p>
        </p:txBody>
      </p:sp>
      <p:sp>
        <p:nvSpPr>
          <p:cNvPr id="44" name="テキスト ボックス 43"/>
          <p:cNvSpPr txBox="1"/>
          <p:nvPr/>
        </p:nvSpPr>
        <p:spPr>
          <a:xfrm>
            <a:off x="4846373" y="835026"/>
            <a:ext cx="4965040" cy="938213"/>
          </a:xfrm>
          <a:prstGeom prst="rect">
            <a:avLst/>
          </a:prstGeom>
          <a:noFill/>
        </p:spPr>
        <p:txBody>
          <a:bodyPr wrap="square">
            <a:spAutoFit/>
          </a:bodyPr>
          <a:lstStyle/>
          <a:p>
            <a:pPr fontAlgn="auto">
              <a:spcBef>
                <a:spcPts val="0"/>
              </a:spcBef>
              <a:spcAft>
                <a:spcPts val="0"/>
              </a:spcAft>
              <a:buClr>
                <a:schemeClr val="bg2">
                  <a:lumMod val="50000"/>
                </a:schemeClr>
              </a:buClr>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エコリース促進事業（</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1,800</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百万円）</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中小企業や個人事業主等が、リースにより低炭素機器を導入した場合に</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、リース</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総額の５％以下</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指定リース事業者</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に助成</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（ただし東北３県に係るリース契約は１０％）し、リース料の低減を行う（他に補助制度がある場合はどちらかを選択する。）</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p:cNvSpPr txBox="1"/>
          <p:nvPr/>
        </p:nvSpPr>
        <p:spPr>
          <a:xfrm>
            <a:off x="4966826" y="2306738"/>
            <a:ext cx="1375698" cy="30777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r>
              <a:rPr lang="ja-JP" altLang="en-US" dirty="0"/>
              <a:t>期待される効果</a:t>
            </a:r>
          </a:p>
        </p:txBody>
      </p:sp>
      <p:sp>
        <p:nvSpPr>
          <p:cNvPr id="46" name="テキスト ボックス 45"/>
          <p:cNvSpPr txBox="1"/>
          <p:nvPr/>
        </p:nvSpPr>
        <p:spPr>
          <a:xfrm>
            <a:off x="4829176" y="2636839"/>
            <a:ext cx="4982237" cy="769441"/>
          </a:xfrm>
          <a:prstGeom prst="rect">
            <a:avLst/>
          </a:prstGeom>
          <a:noFill/>
        </p:spPr>
        <p:txBody>
          <a:bodyPr wrap="square">
            <a:spAutoFit/>
          </a:bodyPr>
          <a:lstStyle/>
          <a:p>
            <a:pPr fontAlgn="auto">
              <a:spcBef>
                <a:spcPts val="0"/>
              </a:spcBef>
              <a:spcAft>
                <a:spcPts val="0"/>
              </a:spcAft>
              <a:buClr>
                <a:schemeClr val="bg2">
                  <a:lumMod val="50000"/>
                </a:schemeClr>
              </a:buClr>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平成３２年度までに、中小企業へのリースによる低炭素機器導入率が１０％になることを目指す。加えて、平成３２年度までに、低炭素機器を取り扱うリース事業者の割合が全リース事業者の３０％である９０社となることを目指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58474" y="3408363"/>
            <a:ext cx="9752939" cy="333375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ja-JP" altLang="en-US" dirty="0">
              <a:latin typeface="+mn-ea"/>
            </a:endParaRPr>
          </a:p>
        </p:txBody>
      </p:sp>
      <p:sp>
        <p:nvSpPr>
          <p:cNvPr id="62" name="正方形/長方形 61"/>
          <p:cNvSpPr/>
          <p:nvPr/>
        </p:nvSpPr>
        <p:spPr>
          <a:xfrm>
            <a:off x="8819092" y="3406690"/>
            <a:ext cx="1005403" cy="338554"/>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fontAlgn="auto">
              <a:spcBef>
                <a:spcPts val="0"/>
              </a:spcBef>
              <a:spcAft>
                <a:spcPts val="0"/>
              </a:spcAft>
            </a:pPr>
            <a:r>
              <a:rPr kumimoji="0" lang="ja-JP" altLang="en-US" sz="1600" b="1" kern="0" dirty="0">
                <a:solidFill>
                  <a:sysClr val="window" lastClr="FFFFFF"/>
                </a:solidFill>
                <a:latin typeface="Cambria"/>
                <a:ea typeface="メイリオ"/>
              </a:rPr>
              <a:t>イメージ</a:t>
            </a:r>
          </a:p>
        </p:txBody>
      </p:sp>
      <p:sp>
        <p:nvSpPr>
          <p:cNvPr id="2065" name="テキスト ボックス 28"/>
          <p:cNvSpPr txBox="1">
            <a:spLocks noChangeArrowheads="1"/>
          </p:cNvSpPr>
          <p:nvPr/>
        </p:nvSpPr>
        <p:spPr bwMode="auto">
          <a:xfrm>
            <a:off x="4934083" y="1700214"/>
            <a:ext cx="487733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r>
              <a:rPr lang="ja-JP" altLang="ja-JP" sz="1100" dirty="0">
                <a:latin typeface="メイリオ" panose="020B0604030504040204" pitchFamily="50" charset="-128"/>
              </a:rPr>
              <a:t>※低炭素機器の例：</a:t>
            </a:r>
            <a:r>
              <a:rPr lang="ja-JP" altLang="en-US" sz="1100" dirty="0">
                <a:latin typeface="メイリオ" panose="020B0604030504040204" pitchFamily="50" charset="-128"/>
              </a:rPr>
              <a:t>太陽光パネル、発光ダイオード照明装置</a:t>
            </a:r>
            <a:r>
              <a:rPr lang="en-US" altLang="ja-JP" sz="1100" dirty="0">
                <a:latin typeface="メイリオ" panose="020B0604030504040204" pitchFamily="50" charset="-128"/>
              </a:rPr>
              <a:t>(LED)</a:t>
            </a:r>
            <a:r>
              <a:rPr lang="ja-JP" altLang="en-US" sz="1100" dirty="0" err="1">
                <a:latin typeface="メイリオ" panose="020B0604030504040204" pitchFamily="50" charset="-128"/>
              </a:rPr>
              <a:t>、</a:t>
            </a:r>
            <a:r>
              <a:rPr lang="ja-JP" altLang="en-US" sz="1100" dirty="0">
                <a:latin typeface="メイリオ" panose="020B0604030504040204" pitchFamily="50" charset="-128"/>
              </a:rPr>
              <a:t>高効率ボイラー、高効率ヒートポンプ給湯、高効率冷凍冷蔵庫、ハイブリッド建機</a:t>
            </a:r>
            <a:r>
              <a:rPr lang="ja-JP" altLang="ja-JP" sz="1100" dirty="0">
                <a:latin typeface="メイリオ" panose="020B0604030504040204" pitchFamily="50" charset="-128"/>
              </a:rPr>
              <a:t>　等</a:t>
            </a:r>
          </a:p>
        </p:txBody>
      </p:sp>
      <p:sp>
        <p:nvSpPr>
          <p:cNvPr id="30" name="正方形/長方形 29"/>
          <p:cNvSpPr/>
          <p:nvPr/>
        </p:nvSpPr>
        <p:spPr>
          <a:xfrm>
            <a:off x="271727" y="2349501"/>
            <a:ext cx="545175" cy="34131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900" dirty="0"/>
              <a:t>国</a:t>
            </a:r>
          </a:p>
        </p:txBody>
      </p:sp>
      <p:sp>
        <p:nvSpPr>
          <p:cNvPr id="31" name="正方形/長方形 30"/>
          <p:cNvSpPr/>
          <p:nvPr/>
        </p:nvSpPr>
        <p:spPr>
          <a:xfrm>
            <a:off x="3253846" y="2349501"/>
            <a:ext cx="1210733" cy="34131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800" dirty="0"/>
              <a:t>指定リース事業者</a:t>
            </a:r>
            <a:endParaRPr lang="en-US" altLang="ja-JP" sz="800" dirty="0"/>
          </a:p>
          <a:p>
            <a:pPr algn="ctr">
              <a:defRPr/>
            </a:pPr>
            <a:r>
              <a:rPr lang="ja-JP" altLang="en-US" sz="800" dirty="0"/>
              <a:t>（間接補助事業者）</a:t>
            </a:r>
            <a:endParaRPr lang="en-US" altLang="ja-JP" sz="800" dirty="0"/>
          </a:p>
        </p:txBody>
      </p:sp>
      <p:sp>
        <p:nvSpPr>
          <p:cNvPr id="32" name="正方形/長方形 31"/>
          <p:cNvSpPr/>
          <p:nvPr/>
        </p:nvSpPr>
        <p:spPr>
          <a:xfrm>
            <a:off x="1477302" y="2349501"/>
            <a:ext cx="1006078" cy="34131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800" dirty="0"/>
              <a:t>民間団体</a:t>
            </a:r>
            <a:endParaRPr lang="en-US" altLang="ja-JP" sz="800" dirty="0"/>
          </a:p>
          <a:p>
            <a:pPr algn="ctr">
              <a:defRPr/>
            </a:pPr>
            <a:r>
              <a:rPr lang="ja-JP" altLang="en-US" sz="800" dirty="0"/>
              <a:t>（補助事業者）</a:t>
            </a:r>
          </a:p>
        </p:txBody>
      </p:sp>
      <p:cxnSp>
        <p:nvCxnSpPr>
          <p:cNvPr id="33" name="直線矢印コネクタ 32"/>
          <p:cNvCxnSpPr/>
          <p:nvPr/>
        </p:nvCxnSpPr>
        <p:spPr>
          <a:xfrm>
            <a:off x="2483379" y="2492375"/>
            <a:ext cx="76530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70" name="テキスト ボックス 55"/>
          <p:cNvSpPr txBox="1">
            <a:spLocks noChangeArrowheads="1"/>
          </p:cNvSpPr>
          <p:nvPr/>
        </p:nvSpPr>
        <p:spPr bwMode="auto">
          <a:xfrm>
            <a:off x="2433506" y="2205039"/>
            <a:ext cx="804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800"/>
              <a:t>（補助率）</a:t>
            </a:r>
            <a:endParaRPr lang="en-US" altLang="ja-JP" sz="800"/>
          </a:p>
          <a:p>
            <a:pPr algn="ctr" eaLnBrk="1" hangingPunct="1"/>
            <a:r>
              <a:rPr lang="ja-JP" altLang="en-US" sz="800"/>
              <a:t>一定割合</a:t>
            </a:r>
          </a:p>
        </p:txBody>
      </p:sp>
      <p:sp>
        <p:nvSpPr>
          <p:cNvPr id="2071" name="テキスト ボックス 59"/>
          <p:cNvSpPr txBox="1">
            <a:spLocks noChangeArrowheads="1"/>
          </p:cNvSpPr>
          <p:nvPr/>
        </p:nvSpPr>
        <p:spPr bwMode="auto">
          <a:xfrm>
            <a:off x="2543573" y="2503489"/>
            <a:ext cx="6432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800"/>
              <a:t>補助金</a:t>
            </a:r>
          </a:p>
        </p:txBody>
      </p:sp>
      <p:sp>
        <p:nvSpPr>
          <p:cNvPr id="2072" name="テキスト ボックス 60"/>
          <p:cNvSpPr txBox="1">
            <a:spLocks noChangeArrowheads="1"/>
          </p:cNvSpPr>
          <p:nvPr/>
        </p:nvSpPr>
        <p:spPr bwMode="auto">
          <a:xfrm>
            <a:off x="842699" y="2492375"/>
            <a:ext cx="4924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eaLnBrk="1" hangingPunct="1"/>
            <a:r>
              <a:rPr lang="ja-JP" altLang="en-US" sz="800"/>
              <a:t>補助金</a:t>
            </a:r>
          </a:p>
        </p:txBody>
      </p:sp>
      <p:cxnSp>
        <p:nvCxnSpPr>
          <p:cNvPr id="42" name="直線矢印コネクタ 41"/>
          <p:cNvCxnSpPr/>
          <p:nvPr/>
        </p:nvCxnSpPr>
        <p:spPr>
          <a:xfrm flipV="1">
            <a:off x="815181" y="2492376"/>
            <a:ext cx="662120" cy="11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74" name="テキスト ボックス 55"/>
          <p:cNvSpPr txBox="1">
            <a:spLocks noChangeArrowheads="1"/>
          </p:cNvSpPr>
          <p:nvPr/>
        </p:nvSpPr>
        <p:spPr bwMode="auto">
          <a:xfrm>
            <a:off x="718873" y="2205039"/>
            <a:ext cx="749829"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800"/>
              <a:t>（補助率）</a:t>
            </a:r>
            <a:endParaRPr lang="en-US" altLang="ja-JP" sz="800"/>
          </a:p>
          <a:p>
            <a:pPr algn="ctr" eaLnBrk="1" hangingPunct="1"/>
            <a:r>
              <a:rPr lang="ja-JP" altLang="en-US" sz="800"/>
              <a:t>定額</a:t>
            </a:r>
          </a:p>
        </p:txBody>
      </p:sp>
      <p:sp>
        <p:nvSpPr>
          <p:cNvPr id="39" name="テキスト ボックス 38"/>
          <p:cNvSpPr txBox="1"/>
          <p:nvPr/>
        </p:nvSpPr>
        <p:spPr>
          <a:xfrm>
            <a:off x="7826773" y="42863"/>
            <a:ext cx="1984640" cy="400050"/>
          </a:xfrm>
          <a:prstGeom prst="rect">
            <a:avLst/>
          </a:prstGeom>
          <a:noFill/>
          <a:ln w="15875">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ja-JP" altLang="en-US" sz="1000" dirty="0">
                <a:solidFill>
                  <a:schemeClr val="bg1"/>
                </a:solidFill>
              </a:rPr>
              <a:t>平成</a:t>
            </a:r>
            <a:r>
              <a:rPr lang="en-US" altLang="ja-JP" sz="1000" dirty="0">
                <a:solidFill>
                  <a:schemeClr val="bg1"/>
                </a:solidFill>
              </a:rPr>
              <a:t>28</a:t>
            </a:r>
            <a:r>
              <a:rPr lang="ja-JP" altLang="en-US" sz="1000" dirty="0">
                <a:solidFill>
                  <a:schemeClr val="bg1"/>
                </a:solidFill>
              </a:rPr>
              <a:t>年度予算</a:t>
            </a:r>
            <a:endParaRPr lang="en-US" altLang="ja-JP" sz="1000" dirty="0">
              <a:solidFill>
                <a:schemeClr val="bg1"/>
              </a:solidFill>
            </a:endParaRPr>
          </a:p>
          <a:p>
            <a:pPr fontAlgn="auto">
              <a:spcBef>
                <a:spcPts val="0"/>
              </a:spcBef>
              <a:spcAft>
                <a:spcPts val="0"/>
              </a:spcAft>
              <a:defRPr/>
            </a:pPr>
            <a:r>
              <a:rPr lang="en-US" altLang="ja-JP" sz="1000" dirty="0">
                <a:solidFill>
                  <a:schemeClr val="bg1"/>
                </a:solidFill>
              </a:rPr>
              <a:t>1,800</a:t>
            </a:r>
            <a:r>
              <a:rPr lang="ja-JP" altLang="en-US" sz="1000" dirty="0">
                <a:solidFill>
                  <a:schemeClr val="bg1"/>
                </a:solidFill>
              </a:rPr>
              <a:t>百万円（</a:t>
            </a:r>
            <a:r>
              <a:rPr lang="en-US" altLang="ja-JP" sz="1000" dirty="0">
                <a:solidFill>
                  <a:schemeClr val="bg1"/>
                </a:solidFill>
              </a:rPr>
              <a:t>1,800</a:t>
            </a:r>
            <a:r>
              <a:rPr lang="ja-JP" altLang="en-US" sz="1000" dirty="0">
                <a:solidFill>
                  <a:schemeClr val="bg1"/>
                </a:solidFill>
              </a:rPr>
              <a:t>百万円）</a:t>
            </a:r>
            <a:endParaRPr lang="en-US" altLang="ja-JP" sz="1000" dirty="0">
              <a:solidFill>
                <a:schemeClr val="bg1"/>
              </a:solidFill>
            </a:endParaRPr>
          </a:p>
        </p:txBody>
      </p:sp>
      <p:grpSp>
        <p:nvGrpSpPr>
          <p:cNvPr id="2076" name="グループ化 1"/>
          <p:cNvGrpSpPr>
            <a:grpSpLocks/>
          </p:cNvGrpSpPr>
          <p:nvPr/>
        </p:nvGrpSpPr>
        <p:grpSpPr bwMode="auto">
          <a:xfrm>
            <a:off x="507340" y="3500438"/>
            <a:ext cx="8251560" cy="2305050"/>
            <a:chOff x="755650" y="3433763"/>
            <a:chExt cx="7524750" cy="3060700"/>
          </a:xfrm>
        </p:grpSpPr>
        <p:cxnSp>
          <p:nvCxnSpPr>
            <p:cNvPr id="40" name="直線矢印コネクタ 39"/>
            <p:cNvCxnSpPr/>
            <p:nvPr/>
          </p:nvCxnSpPr>
          <p:spPr>
            <a:xfrm flipV="1">
              <a:off x="5940482" y="4323305"/>
              <a:ext cx="1439708" cy="63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866771" y="4964113"/>
              <a:ext cx="15275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1619788" y="4962004"/>
              <a:ext cx="1223282" cy="42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779351" y="5765123"/>
              <a:ext cx="1224849"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3779351" y="4323305"/>
              <a:ext cx="1224849" cy="0"/>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4" name="角丸四角形 63"/>
            <p:cNvSpPr/>
            <p:nvPr/>
          </p:nvSpPr>
          <p:spPr>
            <a:xfrm>
              <a:off x="2879141" y="3433763"/>
              <a:ext cx="900210" cy="3060700"/>
            </a:xfrm>
            <a:prstGeom prst="roundRect">
              <a:avLst/>
            </a:prstGeom>
            <a:gradFill flip="none" rotWithShape="1">
              <a:gsLst>
                <a:gs pos="0">
                  <a:srgbClr val="FFFFCC"/>
                </a:gs>
                <a:gs pos="50000">
                  <a:schemeClr val="bg1"/>
                </a:gs>
                <a:gs pos="100000">
                  <a:srgbClr val="FFFFCC"/>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600" dirty="0">
                  <a:solidFill>
                    <a:schemeClr val="tx1"/>
                  </a:solidFill>
                  <a:latin typeface="+mn-ea"/>
                </a:rPr>
                <a:t>民間団体</a:t>
              </a:r>
              <a:endParaRPr lang="en-US" altLang="ja-JP" sz="1600" dirty="0">
                <a:solidFill>
                  <a:schemeClr val="tx1"/>
                </a:solidFill>
                <a:latin typeface="+mn-ea"/>
              </a:endParaRPr>
            </a:p>
            <a:p>
              <a:pPr algn="ctr">
                <a:defRPr/>
              </a:pPr>
              <a:r>
                <a:rPr lang="ja-JP" altLang="en-US" sz="1600" dirty="0">
                  <a:solidFill>
                    <a:schemeClr val="tx1"/>
                  </a:solidFill>
                  <a:latin typeface="+mn-ea"/>
                </a:rPr>
                <a:t>（公募・補助事業者）</a:t>
              </a:r>
            </a:p>
          </p:txBody>
        </p:sp>
        <p:sp>
          <p:nvSpPr>
            <p:cNvPr id="65" name="角丸四角形 64"/>
            <p:cNvSpPr/>
            <p:nvPr/>
          </p:nvSpPr>
          <p:spPr>
            <a:xfrm>
              <a:off x="5004201" y="3433763"/>
              <a:ext cx="900210" cy="3060700"/>
            </a:xfrm>
            <a:prstGeom prst="roundRect">
              <a:avLst/>
            </a:prstGeom>
            <a:gradFill flip="none" rotWithShape="1">
              <a:gsLst>
                <a:gs pos="0">
                  <a:srgbClr val="FFFF00"/>
                </a:gs>
                <a:gs pos="50000">
                  <a:schemeClr val="bg1"/>
                </a:gs>
                <a:gs pos="100000">
                  <a:srgbClr val="FFFF00"/>
                </a:gs>
              </a:gsLst>
              <a:lin ang="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600" dirty="0">
                  <a:solidFill>
                    <a:schemeClr val="tx1"/>
                  </a:solidFill>
                  <a:latin typeface="+mn-ea"/>
                </a:rPr>
                <a:t>指定リース事業者</a:t>
              </a:r>
              <a:endParaRPr lang="en-US" altLang="ja-JP" sz="1600" dirty="0">
                <a:solidFill>
                  <a:schemeClr val="tx1"/>
                </a:solidFill>
                <a:latin typeface="+mn-ea"/>
              </a:endParaRPr>
            </a:p>
            <a:p>
              <a:pPr algn="ctr">
                <a:defRPr/>
              </a:pPr>
              <a:r>
                <a:rPr lang="ja-JP" altLang="en-US" sz="1600" dirty="0">
                  <a:solidFill>
                    <a:schemeClr val="tx1"/>
                  </a:solidFill>
                  <a:latin typeface="+mn-ea"/>
                </a:rPr>
                <a:t>（間接補助事業者）</a:t>
              </a:r>
            </a:p>
          </p:txBody>
        </p:sp>
        <p:sp>
          <p:nvSpPr>
            <p:cNvPr id="66" name="角丸四角形 65"/>
            <p:cNvSpPr/>
            <p:nvPr/>
          </p:nvSpPr>
          <p:spPr>
            <a:xfrm>
              <a:off x="755650" y="3433763"/>
              <a:ext cx="900210" cy="3060700"/>
            </a:xfrm>
            <a:prstGeom prst="roundRect">
              <a:avLst/>
            </a:prstGeom>
            <a:gradFill flip="none" rotWithShape="1">
              <a:gsLst>
                <a:gs pos="0">
                  <a:schemeClr val="accent6">
                    <a:lumMod val="40000"/>
                    <a:lumOff val="60000"/>
                  </a:schemeClr>
                </a:gs>
                <a:gs pos="50000">
                  <a:schemeClr val="accent6">
                    <a:lumMod val="20000"/>
                    <a:lumOff val="80000"/>
                  </a:schemeClr>
                </a:gs>
                <a:gs pos="100000">
                  <a:schemeClr val="accent6">
                    <a:lumMod val="40000"/>
                    <a:lumOff val="60000"/>
                  </a:schemeClr>
                </a:gs>
              </a:gsLst>
              <a:lin ang="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600" dirty="0">
                  <a:solidFill>
                    <a:schemeClr val="tx1"/>
                  </a:solidFill>
                  <a:latin typeface="+mn-ea"/>
                </a:rPr>
                <a:t> 国（環境省）</a:t>
              </a:r>
            </a:p>
          </p:txBody>
        </p:sp>
        <p:sp>
          <p:nvSpPr>
            <p:cNvPr id="67" name="正方形/長方形 66"/>
            <p:cNvSpPr/>
            <p:nvPr/>
          </p:nvSpPr>
          <p:spPr>
            <a:xfrm>
              <a:off x="6227482" y="3838484"/>
              <a:ext cx="657122" cy="22512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400" dirty="0">
                  <a:solidFill>
                    <a:schemeClr val="tx1"/>
                  </a:solidFill>
                  <a:latin typeface="+mn-ea"/>
                </a:rPr>
                <a:t>リース実行／リース料低減</a:t>
              </a:r>
              <a:endParaRPr lang="en-US" altLang="ja-JP" sz="1400" dirty="0">
                <a:solidFill>
                  <a:schemeClr val="tx1"/>
                </a:solidFill>
                <a:latin typeface="+mn-ea"/>
              </a:endParaRPr>
            </a:p>
          </p:txBody>
        </p:sp>
        <p:sp>
          <p:nvSpPr>
            <p:cNvPr id="68" name="正方形/長方形 67"/>
            <p:cNvSpPr/>
            <p:nvPr/>
          </p:nvSpPr>
          <p:spPr>
            <a:xfrm>
              <a:off x="2051074" y="4357032"/>
              <a:ext cx="468924" cy="121416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400" dirty="0">
                  <a:solidFill>
                    <a:schemeClr val="tx1"/>
                  </a:solidFill>
                  <a:latin typeface="+mn-ea"/>
                </a:rPr>
                <a:t>補助金</a:t>
              </a:r>
            </a:p>
          </p:txBody>
        </p:sp>
        <p:sp>
          <p:nvSpPr>
            <p:cNvPr id="69" name="正方形/長方形 68"/>
            <p:cNvSpPr/>
            <p:nvPr/>
          </p:nvSpPr>
          <p:spPr>
            <a:xfrm>
              <a:off x="4212205" y="5183337"/>
              <a:ext cx="465787" cy="121205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400" dirty="0">
                  <a:solidFill>
                    <a:schemeClr val="tx1"/>
                  </a:solidFill>
                  <a:latin typeface="+mn-ea"/>
                </a:rPr>
                <a:t>審査・</a:t>
              </a:r>
              <a:endParaRPr lang="en-US" altLang="ja-JP" sz="1400" dirty="0">
                <a:solidFill>
                  <a:schemeClr val="tx1"/>
                </a:solidFill>
                <a:latin typeface="+mn-ea"/>
              </a:endParaRPr>
            </a:p>
            <a:p>
              <a:pPr algn="ctr">
                <a:defRPr/>
              </a:pPr>
              <a:r>
                <a:rPr lang="ja-JP" altLang="en-US" sz="1400" dirty="0">
                  <a:solidFill>
                    <a:schemeClr val="tx1"/>
                  </a:solidFill>
                  <a:latin typeface="+mn-ea"/>
                </a:rPr>
                <a:t>交付</a:t>
              </a:r>
            </a:p>
          </p:txBody>
        </p:sp>
        <p:sp>
          <p:nvSpPr>
            <p:cNvPr id="70" name="正方形/長方形 69"/>
            <p:cNvSpPr/>
            <p:nvPr/>
          </p:nvSpPr>
          <p:spPr>
            <a:xfrm>
              <a:off x="4212205" y="3716224"/>
              <a:ext cx="465787" cy="121416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400" dirty="0">
                  <a:solidFill>
                    <a:schemeClr val="tx1"/>
                  </a:solidFill>
                  <a:latin typeface="+mn-ea"/>
                </a:rPr>
                <a:t>補助金</a:t>
              </a:r>
              <a:endParaRPr lang="en-US" altLang="ja-JP" sz="1400" dirty="0">
                <a:solidFill>
                  <a:schemeClr val="tx1"/>
                </a:solidFill>
                <a:latin typeface="+mn-ea"/>
              </a:endParaRPr>
            </a:p>
            <a:p>
              <a:pPr algn="ctr">
                <a:defRPr/>
              </a:pPr>
              <a:r>
                <a:rPr lang="ja-JP" altLang="en-US" sz="1400" dirty="0">
                  <a:solidFill>
                    <a:schemeClr val="tx1"/>
                  </a:solidFill>
                  <a:latin typeface="+mn-ea"/>
                </a:rPr>
                <a:t>申請</a:t>
              </a:r>
              <a:endParaRPr lang="en-US" altLang="ja-JP" sz="1400" dirty="0">
                <a:solidFill>
                  <a:schemeClr val="tx1"/>
                </a:solidFill>
                <a:latin typeface="+mn-ea"/>
              </a:endParaRPr>
            </a:p>
          </p:txBody>
        </p:sp>
        <p:sp>
          <p:nvSpPr>
            <p:cNvPr id="41" name="角丸四角形 40"/>
            <p:cNvSpPr/>
            <p:nvPr/>
          </p:nvSpPr>
          <p:spPr>
            <a:xfrm>
              <a:off x="7380190" y="3433763"/>
              <a:ext cx="900210" cy="3060700"/>
            </a:xfrm>
            <a:prstGeom prst="roundRect">
              <a:avLst/>
            </a:prstGeom>
            <a:gradFill flip="none" rotWithShape="1">
              <a:gsLst>
                <a:gs pos="0">
                  <a:srgbClr val="FFC000"/>
                </a:gs>
                <a:gs pos="50000">
                  <a:srgbClr val="FFFFCC"/>
                </a:gs>
                <a:gs pos="100000">
                  <a:srgbClr val="FFC000"/>
                </a:gs>
              </a:gsLst>
              <a:lin ang="0" scaled="1"/>
              <a:tileRect/>
            </a:gra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600" dirty="0">
                  <a:solidFill>
                    <a:schemeClr val="tx1"/>
                  </a:solidFill>
                  <a:latin typeface="+mn-ea"/>
                </a:rPr>
                <a:t>機器利用者</a:t>
              </a:r>
              <a:endParaRPr lang="en-US" altLang="ja-JP" sz="1600" dirty="0">
                <a:solidFill>
                  <a:schemeClr val="tx1"/>
                </a:solidFill>
                <a:latin typeface="+mn-ea"/>
              </a:endParaRPr>
            </a:p>
            <a:p>
              <a:pPr algn="ctr">
                <a:defRPr/>
              </a:pPr>
              <a:r>
                <a:rPr lang="ja-JP" altLang="en-US" sz="1600" dirty="0">
                  <a:solidFill>
                    <a:schemeClr val="tx1"/>
                  </a:solidFill>
                  <a:latin typeface="+mn-ea"/>
                </a:rPr>
                <a:t>（中小企業等）</a:t>
              </a:r>
              <a:endParaRPr lang="en-US" altLang="ja-JP" sz="1600" dirty="0">
                <a:solidFill>
                  <a:schemeClr val="tx1"/>
                </a:solidFill>
                <a:latin typeface="+mn-ea"/>
              </a:endParaRPr>
            </a:p>
          </p:txBody>
        </p:sp>
      </p:grpSp>
      <p:sp>
        <p:nvSpPr>
          <p:cNvPr id="43" name="テキスト ボックス 2"/>
          <p:cNvSpPr txBox="1"/>
          <p:nvPr/>
        </p:nvSpPr>
        <p:spPr>
          <a:xfrm>
            <a:off x="5811177" y="582613"/>
            <a:ext cx="2982119" cy="254000"/>
          </a:xfrm>
          <a:prstGeom prst="rect">
            <a:avLst/>
          </a:prstGeom>
          <a:noFill/>
        </p:spPr>
        <p:txBody>
          <a:bodyPr>
            <a:spAutoFit/>
          </a:bodyPr>
          <a:lstStyle>
            <a:defPPr>
              <a:defRPr lang="ja-JP"/>
            </a:defPPr>
            <a:lvl1pPr algn="l" rtl="0" fontAlgn="base">
              <a:spcBef>
                <a:spcPct val="0"/>
              </a:spcBef>
              <a:spcAft>
                <a:spcPct val="0"/>
              </a:spcAft>
              <a:defRPr kumimoji="1" kern="1200">
                <a:solidFill>
                  <a:schemeClr val="tx1"/>
                </a:solidFill>
                <a:latin typeface="Cambria" pitchFamily="18" charset="0"/>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Cambria" pitchFamily="18" charset="0"/>
                <a:ea typeface="メイリオ" pitchFamily="50" charset="-128"/>
                <a:cs typeface="メイリオ" pitchFamily="50" charset="-128"/>
              </a:defRPr>
            </a:lvl2pPr>
            <a:lvl3pPr marL="914400" algn="l" rtl="0" fontAlgn="base">
              <a:spcBef>
                <a:spcPct val="0"/>
              </a:spcBef>
              <a:spcAft>
                <a:spcPct val="0"/>
              </a:spcAft>
              <a:defRPr kumimoji="1" kern="1200">
                <a:solidFill>
                  <a:schemeClr val="tx1"/>
                </a:solidFill>
                <a:latin typeface="Cambria" pitchFamily="18" charset="0"/>
                <a:ea typeface="メイリオ" pitchFamily="50" charset="-128"/>
                <a:cs typeface="メイリオ" pitchFamily="50" charset="-128"/>
              </a:defRPr>
            </a:lvl3pPr>
            <a:lvl4pPr marL="1371600" algn="l" rtl="0" fontAlgn="base">
              <a:spcBef>
                <a:spcPct val="0"/>
              </a:spcBef>
              <a:spcAft>
                <a:spcPct val="0"/>
              </a:spcAft>
              <a:defRPr kumimoji="1" kern="1200">
                <a:solidFill>
                  <a:schemeClr val="tx1"/>
                </a:solidFill>
                <a:latin typeface="Cambria" pitchFamily="18" charset="0"/>
                <a:ea typeface="メイリオ" pitchFamily="50" charset="-128"/>
                <a:cs typeface="メイリオ" pitchFamily="50" charset="-128"/>
              </a:defRPr>
            </a:lvl4pPr>
            <a:lvl5pPr marL="1828800" algn="l" rtl="0" fontAlgn="base">
              <a:spcBef>
                <a:spcPct val="0"/>
              </a:spcBef>
              <a:spcAft>
                <a:spcPct val="0"/>
              </a:spcAft>
              <a:defRPr kumimoji="1" kern="1200">
                <a:solidFill>
                  <a:schemeClr val="tx1"/>
                </a:solidFill>
                <a:latin typeface="Cambria" pitchFamily="18" charset="0"/>
                <a:ea typeface="メイリオ" pitchFamily="50" charset="-128"/>
                <a:cs typeface="メイリオ" pitchFamily="50" charset="-128"/>
              </a:defRPr>
            </a:lvl5pPr>
            <a:lvl6pPr marL="2286000" algn="l" defTabSz="914400" rtl="0" eaLnBrk="1" latinLnBrk="0" hangingPunct="1">
              <a:defRPr kumimoji="1" kern="1200">
                <a:solidFill>
                  <a:schemeClr val="tx1"/>
                </a:solidFill>
                <a:latin typeface="Cambria" pitchFamily="18" charset="0"/>
                <a:ea typeface="メイリオ" pitchFamily="50" charset="-128"/>
                <a:cs typeface="メイリオ" pitchFamily="50" charset="-128"/>
              </a:defRPr>
            </a:lvl6pPr>
            <a:lvl7pPr marL="2743200" algn="l" defTabSz="914400" rtl="0" eaLnBrk="1" latinLnBrk="0" hangingPunct="1">
              <a:defRPr kumimoji="1" kern="1200">
                <a:solidFill>
                  <a:schemeClr val="tx1"/>
                </a:solidFill>
                <a:latin typeface="Cambria" pitchFamily="18" charset="0"/>
                <a:ea typeface="メイリオ" pitchFamily="50" charset="-128"/>
                <a:cs typeface="メイリオ" pitchFamily="50" charset="-128"/>
              </a:defRPr>
            </a:lvl7pPr>
            <a:lvl8pPr marL="3200400" algn="l" defTabSz="914400" rtl="0" eaLnBrk="1" latinLnBrk="0" hangingPunct="1">
              <a:defRPr kumimoji="1" kern="1200">
                <a:solidFill>
                  <a:schemeClr val="tx1"/>
                </a:solidFill>
                <a:latin typeface="Cambria" pitchFamily="18" charset="0"/>
                <a:ea typeface="メイリオ" pitchFamily="50" charset="-128"/>
                <a:cs typeface="メイリオ" pitchFamily="50" charset="-128"/>
              </a:defRPr>
            </a:lvl8pPr>
            <a:lvl9pPr marL="3657600" algn="l" defTabSz="914400" rtl="0" eaLnBrk="1" latinLnBrk="0" hangingPunct="1">
              <a:defRPr kumimoji="1" kern="1200">
                <a:solidFill>
                  <a:schemeClr val="tx1"/>
                </a:solidFill>
                <a:latin typeface="Cambria" pitchFamily="18" charset="0"/>
                <a:ea typeface="メイリオ" pitchFamily="50" charset="-128"/>
                <a:cs typeface="メイリオ" pitchFamily="50" charset="-128"/>
              </a:defRPr>
            </a:lvl9pPr>
          </a:lstStyle>
          <a:p>
            <a:pPr>
              <a:defRPr/>
            </a:pPr>
            <a:r>
              <a:rPr lang="en-US" altLang="ja-JP" sz="1050" dirty="0"/>
              <a:t>※</a:t>
            </a:r>
            <a:r>
              <a:rPr lang="ja-JP" altLang="en-US" sz="1050" dirty="0"/>
              <a:t>本事業は</a:t>
            </a:r>
            <a:r>
              <a:rPr lang="ja-JP" altLang="en-US" sz="1050" dirty="0" smtClean="0"/>
              <a:t>平成</a:t>
            </a:r>
            <a:r>
              <a:rPr lang="en-US" altLang="ja-JP" sz="1050" dirty="0" smtClean="0"/>
              <a:t>23</a:t>
            </a:r>
            <a:r>
              <a:rPr lang="ja-JP" altLang="en-US" sz="1050" dirty="0" smtClean="0"/>
              <a:t>年度</a:t>
            </a:r>
            <a:r>
              <a:rPr lang="ja-JP" altLang="en-US" sz="1050" dirty="0"/>
              <a:t>より実施。</a:t>
            </a:r>
            <a:endParaRPr lang="en-US" altLang="ja-JP" sz="1050" dirty="0"/>
          </a:p>
        </p:txBody>
      </p:sp>
      <p:pic>
        <p:nvPicPr>
          <p:cNvPr id="2078" name="図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461" y="5949950"/>
            <a:ext cx="94072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imgb" descr="http://www.kobelco-kenki.co.jp/corporateinfo/news/2009/img/091113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9218" y="5926139"/>
            <a:ext cx="86505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0" name="テキスト ボックス 6"/>
          <p:cNvSpPr txBox="1">
            <a:spLocks noChangeArrowheads="1"/>
          </p:cNvSpPr>
          <p:nvPr/>
        </p:nvSpPr>
        <p:spPr bwMode="auto">
          <a:xfrm>
            <a:off x="4602163" y="5959476"/>
            <a:ext cx="1910689"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eaLnBrk="1" hangingPunct="1"/>
            <a:r>
              <a:rPr lang="ja-JP" altLang="en-US" sz="1200"/>
              <a:t>対象製品イメージ</a:t>
            </a:r>
          </a:p>
        </p:txBody>
      </p:sp>
      <p:pic>
        <p:nvPicPr>
          <p:cNvPr id="2081" name="図 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4919" y="5965826"/>
            <a:ext cx="101467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7613518" y="6492875"/>
            <a:ext cx="2311400" cy="365125"/>
          </a:xfrm>
        </p:spPr>
        <p:txBody>
          <a:bodyPr/>
          <a:lstStyle/>
          <a:p>
            <a:pPr>
              <a:defRPr/>
            </a:pPr>
            <a:fld id="{04DE037C-A4D6-4C78-B650-194B79451FAD}" type="slidenum">
              <a:rPr lang="ja-JP" altLang="en-US" smtClean="0"/>
              <a:pPr>
                <a:defRPr/>
              </a:pPr>
              <a:t>39</a:t>
            </a:fld>
            <a:endParaRPr lang="ja-JP" altLang="en-US" dirty="0"/>
          </a:p>
        </p:txBody>
      </p:sp>
    </p:spTree>
    <p:extLst>
      <p:ext uri="{BB962C8B-B14F-4D97-AF65-F5344CB8AC3E}">
        <p14:creationId xmlns:p14="http://schemas.microsoft.com/office/powerpoint/2010/main" val="3338531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a:spLocks noChangeArrowheads="1"/>
          </p:cNvSpPr>
          <p:nvPr/>
        </p:nvSpPr>
        <p:spPr bwMode="auto">
          <a:xfrm>
            <a:off x="781050" y="0"/>
            <a:ext cx="9124950" cy="468313"/>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a:defRPr/>
            </a:pPr>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経済と連携した省</a:t>
            </a:r>
            <a:r>
              <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化手法促進モデル事業</a:t>
            </a:r>
          </a:p>
        </p:txBody>
      </p:sp>
      <p:sp>
        <p:nvSpPr>
          <p:cNvPr id="5" name="正方形/長方形 4"/>
          <p:cNvSpPr/>
          <p:nvPr/>
        </p:nvSpPr>
        <p:spPr>
          <a:xfrm>
            <a:off x="25400" y="622300"/>
            <a:ext cx="4854575" cy="62293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200">
              <a:solidFill>
                <a:srgbClr val="000000"/>
              </a:solidFill>
              <a:latin typeface="Cambria" charset="0"/>
              <a:ea typeface="メイリオ" charset="0"/>
              <a:cs typeface="メイリオ" charset="0"/>
            </a:endParaRPr>
          </a:p>
        </p:txBody>
      </p:sp>
      <p:sp>
        <p:nvSpPr>
          <p:cNvPr id="11" name="テキスト ボックス 10"/>
          <p:cNvSpPr txBox="1"/>
          <p:nvPr/>
        </p:nvSpPr>
        <p:spPr>
          <a:xfrm>
            <a:off x="57150" y="642938"/>
            <a:ext cx="992188"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pPr>
              <a:defRPr/>
            </a:pPr>
            <a:r>
              <a:rPr lang="ja-JP" altLang="en-US" dirty="0"/>
              <a:t>背景・目的</a:t>
            </a:r>
          </a:p>
        </p:txBody>
      </p:sp>
      <p:sp>
        <p:nvSpPr>
          <p:cNvPr id="12" name="テキスト ボックス 11"/>
          <p:cNvSpPr txBox="1"/>
          <p:nvPr/>
        </p:nvSpPr>
        <p:spPr>
          <a:xfrm>
            <a:off x="57150" y="4386263"/>
            <a:ext cx="903288"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pPr>
              <a:defRPr/>
            </a:pPr>
            <a:r>
              <a:rPr lang="ja-JP" altLang="en-US" dirty="0"/>
              <a:t>事業概要</a:t>
            </a:r>
          </a:p>
        </p:txBody>
      </p:sp>
      <p:sp>
        <p:nvSpPr>
          <p:cNvPr id="86022" name="テキスト ボックス 19"/>
          <p:cNvSpPr txBox="1">
            <a:spLocks noChangeArrowheads="1"/>
          </p:cNvSpPr>
          <p:nvPr/>
        </p:nvSpPr>
        <p:spPr bwMode="auto">
          <a:xfrm>
            <a:off x="39688" y="1062038"/>
            <a:ext cx="4913312"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Clr>
                <a:srgbClr val="6F6F6F"/>
              </a:buClr>
              <a:buFont typeface="Wingdings" pitchFamily="2" charset="2"/>
              <a:buChar char="l"/>
            </a:pPr>
            <a:r>
              <a:rPr lang="ja-JP" altLang="en-US" sz="1200">
                <a:latin typeface="メイリオ" pitchFamily="50" charset="-128"/>
                <a:ea typeface="メイリオ" pitchFamily="50" charset="-128"/>
                <a:cs typeface="メイリオ" pitchFamily="50" charset="-128"/>
              </a:rPr>
              <a:t>低炭素設備への改修は、長期的には経済的メリットがあるものが多いものの、導入のための初期投資コストが高いことから導入が進んでいない。特に、中小規模の自治体においては、初期投資コストを負担する財政体力が無い場合が多く、低炭素設備導入のネックになっている。</a:t>
            </a:r>
            <a:endParaRPr lang="en-US" altLang="ja-JP" sz="1200">
              <a:latin typeface="メイリオ" pitchFamily="50" charset="-128"/>
              <a:ea typeface="メイリオ" pitchFamily="50" charset="-128"/>
              <a:cs typeface="メイリオ" pitchFamily="50" charset="-128"/>
            </a:endParaRPr>
          </a:p>
          <a:p>
            <a:pPr eaLnBrk="1" hangingPunct="1">
              <a:spcBef>
                <a:spcPct val="0"/>
              </a:spcBef>
              <a:buClr>
                <a:srgbClr val="6F6F6F"/>
              </a:buClr>
              <a:buFont typeface="Wingdings" pitchFamily="2" charset="2"/>
              <a:buChar char="l"/>
            </a:pPr>
            <a:endParaRPr lang="en-US" altLang="ja-JP" sz="600">
              <a:latin typeface="メイリオ" pitchFamily="50" charset="-128"/>
              <a:ea typeface="メイリオ" pitchFamily="50" charset="-128"/>
              <a:cs typeface="メイリオ" pitchFamily="50" charset="-128"/>
            </a:endParaRPr>
          </a:p>
          <a:p>
            <a:pPr eaLnBrk="1" hangingPunct="1">
              <a:spcBef>
                <a:spcPct val="0"/>
              </a:spcBef>
              <a:buClr>
                <a:srgbClr val="6F6F6F"/>
              </a:buClr>
              <a:buFont typeface="Wingdings" pitchFamily="2" charset="2"/>
              <a:buChar char="l"/>
            </a:pPr>
            <a:r>
              <a:rPr lang="ja-JP" altLang="en-US" sz="1200">
                <a:latin typeface="メイリオ" pitchFamily="50" charset="-128"/>
                <a:ea typeface="メイリオ" pitchFamily="50" charset="-128"/>
                <a:cs typeface="メイリオ" pitchFamily="50" charset="-128"/>
              </a:rPr>
              <a:t>このような問題の解決策として、リース手法を用いて自治体の複数の公共施設を一括で省</a:t>
            </a:r>
            <a:r>
              <a:rPr lang="en-US" altLang="ja-JP" sz="1200">
                <a:latin typeface="メイリオ" pitchFamily="50" charset="-128"/>
                <a:ea typeface="メイリオ" pitchFamily="50" charset="-128"/>
                <a:cs typeface="メイリオ" pitchFamily="50" charset="-128"/>
              </a:rPr>
              <a:t>CO2</a:t>
            </a:r>
            <a:r>
              <a:rPr lang="ja-JP" altLang="en-US" sz="1200">
                <a:latin typeface="メイリオ" pitchFamily="50" charset="-128"/>
                <a:ea typeface="メイリオ" pitchFamily="50" charset="-128"/>
                <a:cs typeface="メイリオ" pitchFamily="50" charset="-128"/>
              </a:rPr>
              <a:t>改修し、初期コストを低減しつつコストメリットを享受する方式（</a:t>
            </a:r>
            <a:r>
              <a:rPr lang="ja-JP" altLang="en-US" sz="1200" b="1" u="sng">
                <a:solidFill>
                  <a:srgbClr val="FF0000"/>
                </a:solidFill>
                <a:latin typeface="メイリオ" pitchFamily="50" charset="-128"/>
                <a:ea typeface="メイリオ" pitchFamily="50" charset="-128"/>
                <a:cs typeface="メイリオ" pitchFamily="50" charset="-128"/>
              </a:rPr>
              <a:t>バルクリース</a:t>
            </a:r>
            <a:r>
              <a:rPr lang="ja-JP" altLang="en-US" sz="1200">
                <a:latin typeface="メイリオ" pitchFamily="50" charset="-128"/>
                <a:ea typeface="メイリオ" pitchFamily="50" charset="-128"/>
                <a:cs typeface="メイリオ" pitchFamily="50" charset="-128"/>
              </a:rPr>
              <a:t>）が効果的であるが、このような方式を全国的に普及させるためには、</a:t>
            </a:r>
            <a:r>
              <a:rPr lang="ja-JP" altLang="en-US" sz="1200" b="1" u="sng">
                <a:solidFill>
                  <a:srgbClr val="FF0000"/>
                </a:solidFill>
                <a:latin typeface="メイリオ" pitchFamily="50" charset="-128"/>
                <a:ea typeface="メイリオ" pitchFamily="50" charset="-128"/>
                <a:cs typeface="メイリオ" pitchFamily="50" charset="-128"/>
              </a:rPr>
              <a:t>低炭素化</a:t>
            </a:r>
            <a:r>
              <a:rPr lang="ja-JP" altLang="en-US" sz="1200">
                <a:latin typeface="メイリオ" pitchFamily="50" charset="-128"/>
                <a:ea typeface="メイリオ" pitchFamily="50" charset="-128"/>
                <a:cs typeface="メイリオ" pitchFamily="50" charset="-128"/>
              </a:rPr>
              <a:t>と</a:t>
            </a:r>
            <a:r>
              <a:rPr lang="ja-JP" altLang="en-US" sz="1200" b="1" u="sng">
                <a:solidFill>
                  <a:srgbClr val="FF0000"/>
                </a:solidFill>
                <a:latin typeface="メイリオ" pitchFamily="50" charset="-128"/>
                <a:ea typeface="メイリオ" pitchFamily="50" charset="-128"/>
                <a:cs typeface="メイリオ" pitchFamily="50" charset="-128"/>
              </a:rPr>
              <a:t>地域活性化</a:t>
            </a:r>
            <a:r>
              <a:rPr lang="ja-JP" altLang="en-US" sz="1200">
                <a:latin typeface="メイリオ" pitchFamily="50" charset="-128"/>
                <a:ea typeface="メイリオ" pitchFamily="50" charset="-128"/>
                <a:cs typeface="メイリオ" pitchFamily="50" charset="-128"/>
              </a:rPr>
              <a:t>の両方を実現する実施事例を作る必要がある。</a:t>
            </a:r>
            <a:endParaRPr lang="en-US" altLang="ja-JP" sz="1200">
              <a:latin typeface="メイリオ" pitchFamily="50" charset="-128"/>
              <a:ea typeface="メイリオ" pitchFamily="50" charset="-128"/>
              <a:cs typeface="メイリオ" pitchFamily="50" charset="-128"/>
            </a:endParaRPr>
          </a:p>
          <a:p>
            <a:pPr eaLnBrk="1" hangingPunct="1">
              <a:spcBef>
                <a:spcPct val="0"/>
              </a:spcBef>
              <a:buClr>
                <a:srgbClr val="6F6F6F"/>
              </a:buClr>
              <a:buFont typeface="Wingdings" pitchFamily="2" charset="2"/>
              <a:buChar char="l"/>
            </a:pPr>
            <a:endParaRPr lang="en-US" altLang="ja-JP" sz="600">
              <a:latin typeface="メイリオ" pitchFamily="50" charset="-128"/>
              <a:ea typeface="メイリオ" pitchFamily="50" charset="-128"/>
              <a:cs typeface="メイリオ" pitchFamily="50" charset="-128"/>
            </a:endParaRPr>
          </a:p>
          <a:p>
            <a:pPr eaLnBrk="1" hangingPunct="1">
              <a:spcBef>
                <a:spcPct val="0"/>
              </a:spcBef>
              <a:buClr>
                <a:srgbClr val="6F6F6F"/>
              </a:buClr>
              <a:buFont typeface="Wingdings" pitchFamily="2" charset="2"/>
              <a:buChar char="l"/>
            </a:pPr>
            <a:r>
              <a:rPr lang="ja-JP" altLang="en-US" sz="1200">
                <a:latin typeface="メイリオ" pitchFamily="50" charset="-128"/>
                <a:ea typeface="メイリオ" pitchFamily="50" charset="-128"/>
                <a:cs typeface="メイリオ" pitchFamily="50" charset="-128"/>
              </a:rPr>
              <a:t>そこで、本事業では、バルクリースによる</a:t>
            </a:r>
            <a:r>
              <a:rPr lang="en-US" altLang="ja-JP" sz="1200">
                <a:latin typeface="メイリオ" pitchFamily="50" charset="-128"/>
                <a:ea typeface="メイリオ" pitchFamily="50" charset="-128"/>
                <a:cs typeface="メイリオ" pitchFamily="50" charset="-128"/>
              </a:rPr>
              <a:t>CO2</a:t>
            </a:r>
            <a:r>
              <a:rPr lang="ja-JP" altLang="en-US" sz="1200">
                <a:latin typeface="メイリオ" pitchFamily="50" charset="-128"/>
                <a:ea typeface="メイリオ" pitchFamily="50" charset="-128"/>
                <a:cs typeface="メイリオ" pitchFamily="50" charset="-128"/>
              </a:rPr>
              <a:t>削減効果、経済的メリットを検証するとともに、中小自治体が、地域のリース会社・地元工事会社等を活用して行うバルクリースに対し、導入に係る費用の一部を支援することで、</a:t>
            </a:r>
            <a:r>
              <a:rPr lang="ja-JP" altLang="en-US" sz="1200" b="1" u="sng">
                <a:solidFill>
                  <a:srgbClr val="FF0000"/>
                </a:solidFill>
                <a:latin typeface="メイリオ" pitchFamily="50" charset="-128"/>
                <a:ea typeface="メイリオ" pitchFamily="50" charset="-128"/>
                <a:cs typeface="メイリオ" pitchFamily="50" charset="-128"/>
              </a:rPr>
              <a:t>地域内で資金を循環</a:t>
            </a:r>
            <a:r>
              <a:rPr lang="ja-JP" altLang="en-US" sz="1200">
                <a:latin typeface="メイリオ" pitchFamily="50" charset="-128"/>
                <a:ea typeface="メイリオ" pitchFamily="50" charset="-128"/>
                <a:cs typeface="メイリオ" pitchFamily="50" charset="-128"/>
              </a:rPr>
              <a:t>させながら公共施設を一括改修するスキームのモデルを形成することを目的とする。</a:t>
            </a:r>
            <a:endParaRPr lang="en-US" altLang="ja-JP" sz="1200">
              <a:latin typeface="メイリオ" pitchFamily="50" charset="-128"/>
              <a:ea typeface="メイリオ" pitchFamily="50" charset="-128"/>
              <a:cs typeface="メイリオ" pitchFamily="50" charset="-128"/>
            </a:endParaRPr>
          </a:p>
        </p:txBody>
      </p:sp>
      <p:pic>
        <p:nvPicPr>
          <p:cNvPr id="2066" name="Picture 2"/>
          <p:cNvPicPr>
            <a:picLocks noChangeAspect="1" noChangeArrowheads="1"/>
          </p:cNvPicPr>
          <p:nvPr/>
        </p:nvPicPr>
        <p:blipFill>
          <a:blip r:embed="rId2"/>
          <a:srcRect/>
          <a:stretch>
            <a:fillRect/>
          </a:stretch>
        </p:blipFill>
        <p:spPr bwMode="auto">
          <a:xfrm>
            <a:off x="7938" y="28575"/>
            <a:ext cx="7556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4" name="テキスト ボックス 23"/>
          <p:cNvSpPr txBox="1"/>
          <p:nvPr/>
        </p:nvSpPr>
        <p:spPr>
          <a:xfrm>
            <a:off x="4905375" y="3813175"/>
            <a:ext cx="1376363"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pPr>
              <a:defRPr/>
            </a:pPr>
            <a:r>
              <a:rPr lang="ja-JP" altLang="en-US" dirty="0"/>
              <a:t>期待される効果</a:t>
            </a:r>
          </a:p>
        </p:txBody>
      </p:sp>
      <p:sp>
        <p:nvSpPr>
          <p:cNvPr id="86025" name="テキスト ボックス 32"/>
          <p:cNvSpPr txBox="1">
            <a:spLocks noChangeArrowheads="1"/>
          </p:cNvSpPr>
          <p:nvPr/>
        </p:nvSpPr>
        <p:spPr bwMode="auto">
          <a:xfrm>
            <a:off x="4954588" y="4149725"/>
            <a:ext cx="490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Clr>
                <a:srgbClr val="6F6F6F"/>
              </a:buClr>
              <a:buFontTx/>
              <a:buNone/>
            </a:pPr>
            <a:r>
              <a:rPr lang="ja-JP" altLang="en-US" sz="1200">
                <a:latin typeface="メイリオ" pitchFamily="50" charset="-128"/>
                <a:ea typeface="メイリオ" pitchFamily="50" charset="-128"/>
                <a:cs typeface="メイリオ" pitchFamily="50" charset="-128"/>
              </a:rPr>
              <a:t>　バルクリースの手法により初期投資費用を抑制し、投資回収が成り立つモデルを示すことにより、本モデルを活用できる全ての公共施設等において自立的な省</a:t>
            </a:r>
            <a:r>
              <a:rPr lang="en-US" altLang="ja-JP" sz="1200">
                <a:latin typeface="メイリオ" pitchFamily="50" charset="-128"/>
                <a:ea typeface="メイリオ" pitchFamily="50" charset="-128"/>
                <a:cs typeface="メイリオ" pitchFamily="50" charset="-128"/>
              </a:rPr>
              <a:t>CO2</a:t>
            </a:r>
            <a:r>
              <a:rPr lang="ja-JP" altLang="en-US" sz="1200">
                <a:latin typeface="メイリオ" pitchFamily="50" charset="-128"/>
                <a:ea typeface="メイリオ" pitchFamily="50" charset="-128"/>
                <a:cs typeface="メイリオ" pitchFamily="50" charset="-128"/>
              </a:rPr>
              <a:t>改修の普及を促進し、</a:t>
            </a:r>
            <a:r>
              <a:rPr lang="en-US" altLang="ja-JP" sz="1200">
                <a:latin typeface="メイリオ" pitchFamily="50" charset="-128"/>
                <a:ea typeface="メイリオ" pitchFamily="50" charset="-128"/>
                <a:cs typeface="メイリオ" pitchFamily="50" charset="-128"/>
              </a:rPr>
              <a:t>2030</a:t>
            </a:r>
            <a:r>
              <a:rPr lang="ja-JP" altLang="en-US" sz="1200">
                <a:latin typeface="メイリオ" pitchFamily="50" charset="-128"/>
                <a:ea typeface="メイリオ" pitchFamily="50" charset="-128"/>
                <a:cs typeface="メイリオ" pitchFamily="50" charset="-128"/>
              </a:rPr>
              <a:t>年度までに</a:t>
            </a:r>
            <a:r>
              <a:rPr lang="en-US" altLang="ja-JP" sz="1200">
                <a:latin typeface="メイリオ" pitchFamily="50" charset="-128"/>
                <a:ea typeface="メイリオ" pitchFamily="50" charset="-128"/>
                <a:cs typeface="メイリオ" pitchFamily="50" charset="-128"/>
              </a:rPr>
              <a:t>120</a:t>
            </a:r>
            <a:r>
              <a:rPr lang="ja-JP" altLang="en-US" sz="1200">
                <a:latin typeface="メイリオ" pitchFamily="50" charset="-128"/>
                <a:ea typeface="メイリオ" pitchFamily="50" charset="-128"/>
                <a:cs typeface="メイリオ" pitchFamily="50" charset="-128"/>
              </a:rPr>
              <a:t>件の導入を見込む。</a:t>
            </a:r>
            <a:endParaRPr lang="en-US" altLang="ja-JP" sz="1200">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7977188" y="28575"/>
            <a:ext cx="1908175" cy="433388"/>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algn="ctr" fontAlgn="auto">
              <a:spcBef>
                <a:spcPts val="0"/>
              </a:spcBef>
              <a:spcAft>
                <a:spcPts val="0"/>
              </a:spcAft>
              <a:defRPr/>
            </a:pPr>
            <a:r>
              <a:rPr lang="ja-JP" altLang="en-US" sz="1200" dirty="0">
                <a:solidFill>
                  <a:schemeClr val="bg1"/>
                </a:solidFill>
              </a:rPr>
              <a:t>平成</a:t>
            </a:r>
            <a:r>
              <a:rPr lang="en-US" altLang="ja-JP" sz="1200" dirty="0">
                <a:solidFill>
                  <a:schemeClr val="bg1"/>
                </a:solidFill>
              </a:rPr>
              <a:t>28</a:t>
            </a:r>
            <a:r>
              <a:rPr lang="ja-JP" altLang="en-US" sz="1200" dirty="0">
                <a:solidFill>
                  <a:schemeClr val="bg1"/>
                </a:solidFill>
              </a:rPr>
              <a:t>年度予算</a:t>
            </a:r>
            <a:endParaRPr lang="en-US" altLang="ja-JP" sz="1200" dirty="0">
              <a:solidFill>
                <a:schemeClr val="bg1"/>
              </a:solidFill>
            </a:endParaRPr>
          </a:p>
          <a:p>
            <a:pPr algn="ctr" fontAlgn="auto">
              <a:spcBef>
                <a:spcPts val="0"/>
              </a:spcBef>
              <a:spcAft>
                <a:spcPts val="0"/>
              </a:spcAft>
              <a:defRPr/>
            </a:pPr>
            <a:r>
              <a:rPr lang="ja-JP" altLang="en-US" sz="1200" dirty="0">
                <a:solidFill>
                  <a:schemeClr val="bg1"/>
                </a:solidFill>
              </a:rPr>
              <a:t>　</a:t>
            </a:r>
            <a:r>
              <a:rPr lang="en-US" altLang="ja-JP" sz="1200" dirty="0">
                <a:solidFill>
                  <a:schemeClr val="bg1"/>
                </a:solidFill>
              </a:rPr>
              <a:t>400</a:t>
            </a:r>
            <a:r>
              <a:rPr lang="ja-JP" altLang="en-US" sz="1200" dirty="0">
                <a:solidFill>
                  <a:schemeClr val="bg1"/>
                </a:solidFill>
              </a:rPr>
              <a:t>百万円（新規）</a:t>
            </a:r>
          </a:p>
        </p:txBody>
      </p:sp>
      <p:sp>
        <p:nvSpPr>
          <p:cNvPr id="86027" name="テキスト ボックス 20"/>
          <p:cNvSpPr txBox="1">
            <a:spLocks noChangeArrowheads="1"/>
          </p:cNvSpPr>
          <p:nvPr/>
        </p:nvSpPr>
        <p:spPr bwMode="auto">
          <a:xfrm>
            <a:off x="57150" y="4791075"/>
            <a:ext cx="482282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marL="85725" indent="-8572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Clr>
                <a:srgbClr val="6F6F6F"/>
              </a:buClr>
              <a:buFontTx/>
              <a:buNone/>
            </a:pPr>
            <a:r>
              <a:rPr lang="ja-JP" altLang="en-US" sz="1200">
                <a:latin typeface="メイリオ" pitchFamily="50" charset="-128"/>
                <a:ea typeface="メイリオ" pitchFamily="50" charset="-128"/>
                <a:cs typeface="メイリオ" pitchFamily="50" charset="-128"/>
              </a:rPr>
              <a:t>１．バルクリースによる</a:t>
            </a:r>
            <a:r>
              <a:rPr lang="en-US" altLang="ja-JP" sz="1200">
                <a:latin typeface="メイリオ" pitchFamily="50" charset="-128"/>
                <a:ea typeface="メイリオ" pitchFamily="50" charset="-128"/>
                <a:cs typeface="メイリオ" pitchFamily="50" charset="-128"/>
              </a:rPr>
              <a:t>CO2</a:t>
            </a:r>
            <a:r>
              <a:rPr lang="ja-JP" altLang="en-US" sz="1200">
                <a:latin typeface="メイリオ" pitchFamily="50" charset="-128"/>
                <a:ea typeface="メイリオ" pitchFamily="50" charset="-128"/>
                <a:cs typeface="メイリオ" pitchFamily="50" charset="-128"/>
              </a:rPr>
              <a:t>削減・コスト低減効果検証事業＜委託＞</a:t>
            </a:r>
            <a:endParaRPr lang="en-US" altLang="ja-JP" sz="1200">
              <a:latin typeface="メイリオ" pitchFamily="50" charset="-128"/>
              <a:ea typeface="メイリオ" pitchFamily="50" charset="-128"/>
              <a:cs typeface="メイリオ" pitchFamily="50" charset="-128"/>
            </a:endParaRPr>
          </a:p>
          <a:p>
            <a:pPr eaLnBrk="1" hangingPunct="1">
              <a:spcBef>
                <a:spcPct val="0"/>
              </a:spcBef>
              <a:buClr>
                <a:srgbClr val="6F6F6F"/>
              </a:buClr>
              <a:buFontTx/>
              <a:buNone/>
            </a:pPr>
            <a:endParaRPr lang="en-US" altLang="ja-JP" sz="500">
              <a:latin typeface="メイリオ" pitchFamily="50" charset="-128"/>
              <a:ea typeface="メイリオ" pitchFamily="50" charset="-128"/>
              <a:cs typeface="メイリオ" pitchFamily="50" charset="-128"/>
            </a:endParaRPr>
          </a:p>
          <a:p>
            <a:pPr eaLnBrk="1" hangingPunct="1">
              <a:spcBef>
                <a:spcPct val="0"/>
              </a:spcBef>
              <a:buClr>
                <a:srgbClr val="6F6F6F"/>
              </a:buClr>
              <a:buFontTx/>
              <a:buNone/>
            </a:pPr>
            <a:r>
              <a:rPr lang="ja-JP" altLang="en-US" sz="1200">
                <a:latin typeface="メイリオ" pitchFamily="50" charset="-128"/>
                <a:ea typeface="メイリオ" pitchFamily="50" charset="-128"/>
                <a:cs typeface="メイリオ" pitchFamily="50" charset="-128"/>
              </a:rPr>
              <a:t>２．地域でのバルクリース活用モデル事業＜補助＞</a:t>
            </a:r>
            <a:endParaRPr lang="en-US" altLang="ja-JP" sz="1200">
              <a:latin typeface="メイリオ" pitchFamily="50" charset="-128"/>
              <a:ea typeface="メイリオ" pitchFamily="50" charset="-128"/>
              <a:cs typeface="メイリオ" pitchFamily="50" charset="-128"/>
            </a:endParaRPr>
          </a:p>
          <a:p>
            <a:pPr eaLnBrk="1" hangingPunct="1">
              <a:spcBef>
                <a:spcPct val="0"/>
              </a:spcBef>
              <a:buClr>
                <a:srgbClr val="6F6F6F"/>
              </a:buClr>
              <a:buFontTx/>
              <a:buNone/>
            </a:pPr>
            <a:endParaRPr lang="en-US" altLang="ja-JP" sz="400">
              <a:latin typeface="メイリオ" pitchFamily="50" charset="-128"/>
              <a:ea typeface="メイリオ" pitchFamily="50" charset="-128"/>
              <a:cs typeface="メイリオ" pitchFamily="50" charset="-128"/>
            </a:endParaRPr>
          </a:p>
          <a:p>
            <a:pPr eaLnBrk="1" hangingPunct="1">
              <a:spcBef>
                <a:spcPct val="0"/>
              </a:spcBef>
              <a:buClr>
                <a:srgbClr val="6F6F6F"/>
              </a:buClr>
              <a:buFontTx/>
              <a:buNone/>
            </a:pPr>
            <a:r>
              <a:rPr lang="ja-JP" altLang="en-US" sz="1200">
                <a:latin typeface="メイリオ" pitchFamily="50" charset="-128"/>
                <a:ea typeface="メイリオ" pitchFamily="50" charset="-128"/>
                <a:cs typeface="メイリオ" pitchFamily="50" charset="-128"/>
              </a:rPr>
              <a:t>　①バルクリース活用による低炭素設備導入調査事業</a:t>
            </a:r>
            <a:endParaRPr lang="en-US" altLang="ja-JP" sz="1200">
              <a:latin typeface="メイリオ" pitchFamily="50" charset="-128"/>
              <a:ea typeface="メイリオ" pitchFamily="50" charset="-128"/>
              <a:cs typeface="メイリオ" pitchFamily="50" charset="-128"/>
            </a:endParaRPr>
          </a:p>
          <a:p>
            <a:pPr eaLnBrk="1" hangingPunct="1">
              <a:spcBef>
                <a:spcPct val="0"/>
              </a:spcBef>
              <a:buClr>
                <a:srgbClr val="6F6F6F"/>
              </a:buClr>
              <a:buFontTx/>
              <a:buNone/>
            </a:pPr>
            <a:r>
              <a:rPr lang="ja-JP" altLang="en-US" sz="1200">
                <a:latin typeface="メイリオ" pitchFamily="50" charset="-128"/>
                <a:ea typeface="メイリオ" pitchFamily="50" charset="-128"/>
                <a:cs typeface="メイリオ" pitchFamily="50" charset="-128"/>
              </a:rPr>
              <a:t>　　低炭素設備の導入を検討する中小自治体の複数施設において、　</a:t>
            </a:r>
            <a:endParaRPr lang="en-US" altLang="ja-JP" sz="1200">
              <a:latin typeface="メイリオ" pitchFamily="50" charset="-128"/>
              <a:ea typeface="メイリオ" pitchFamily="50" charset="-128"/>
              <a:cs typeface="メイリオ" pitchFamily="50" charset="-128"/>
            </a:endParaRPr>
          </a:p>
          <a:p>
            <a:pPr eaLnBrk="1" hangingPunct="1">
              <a:spcBef>
                <a:spcPct val="0"/>
              </a:spcBef>
              <a:buClr>
                <a:srgbClr val="6F6F6F"/>
              </a:buClr>
              <a:buFontTx/>
              <a:buNone/>
            </a:pPr>
            <a:r>
              <a:rPr lang="ja-JP" altLang="en-US" sz="1200">
                <a:latin typeface="メイリオ" pitchFamily="50" charset="-128"/>
                <a:ea typeface="メイリオ" pitchFamily="50" charset="-128"/>
                <a:cs typeface="メイリオ" pitchFamily="50" charset="-128"/>
              </a:rPr>
              <a:t>　　改修による</a:t>
            </a:r>
            <a:r>
              <a:rPr lang="en-US" altLang="ja-JP" sz="1200">
                <a:latin typeface="メイリオ" pitchFamily="50" charset="-128"/>
                <a:ea typeface="メイリオ" pitchFamily="50" charset="-128"/>
                <a:cs typeface="メイリオ" pitchFamily="50" charset="-128"/>
              </a:rPr>
              <a:t>CO2</a:t>
            </a:r>
            <a:r>
              <a:rPr lang="ja-JP" altLang="en-US" sz="1200">
                <a:latin typeface="メイリオ" pitchFamily="50" charset="-128"/>
                <a:ea typeface="メイリオ" pitchFamily="50" charset="-128"/>
                <a:cs typeface="メイリオ" pitchFamily="50" charset="-128"/>
              </a:rPr>
              <a:t>削減効果や、バルクリースを活用した場合の</a:t>
            </a:r>
            <a:endParaRPr lang="en-US" altLang="ja-JP" sz="1200">
              <a:latin typeface="メイリオ" pitchFamily="50" charset="-128"/>
              <a:ea typeface="メイリオ" pitchFamily="50" charset="-128"/>
              <a:cs typeface="メイリオ" pitchFamily="50" charset="-128"/>
            </a:endParaRPr>
          </a:p>
          <a:p>
            <a:pPr eaLnBrk="1" hangingPunct="1">
              <a:spcBef>
                <a:spcPct val="0"/>
              </a:spcBef>
              <a:buClr>
                <a:srgbClr val="6F6F6F"/>
              </a:buClr>
              <a:buFontTx/>
              <a:buNone/>
            </a:pPr>
            <a:r>
              <a:rPr lang="ja-JP" altLang="en-US" sz="1200">
                <a:latin typeface="メイリオ" pitchFamily="50" charset="-128"/>
                <a:ea typeface="メイリオ" pitchFamily="50" charset="-128"/>
                <a:cs typeface="メイリオ" pitchFamily="50" charset="-128"/>
              </a:rPr>
              <a:t>　　費用対効果投資回収に必要な年数等について調査を行う。</a:t>
            </a:r>
            <a:endParaRPr lang="en-US" altLang="ja-JP" sz="1200">
              <a:latin typeface="メイリオ" pitchFamily="50" charset="-128"/>
              <a:ea typeface="メイリオ" pitchFamily="50" charset="-128"/>
              <a:cs typeface="メイリオ" pitchFamily="50" charset="-128"/>
            </a:endParaRPr>
          </a:p>
          <a:p>
            <a:pPr eaLnBrk="1" hangingPunct="1">
              <a:spcBef>
                <a:spcPct val="0"/>
              </a:spcBef>
              <a:buClr>
                <a:srgbClr val="6F6F6F"/>
              </a:buClr>
              <a:buFontTx/>
              <a:buNone/>
            </a:pPr>
            <a:endParaRPr lang="en-US" altLang="ja-JP" sz="500">
              <a:latin typeface="メイリオ" pitchFamily="50" charset="-128"/>
              <a:ea typeface="メイリオ" pitchFamily="50" charset="-128"/>
              <a:cs typeface="メイリオ" pitchFamily="50" charset="-128"/>
            </a:endParaRPr>
          </a:p>
          <a:p>
            <a:pPr eaLnBrk="1" hangingPunct="1">
              <a:spcBef>
                <a:spcPct val="0"/>
              </a:spcBef>
              <a:buClr>
                <a:srgbClr val="6F6F6F"/>
              </a:buClr>
              <a:buFontTx/>
              <a:buNone/>
            </a:pPr>
            <a:r>
              <a:rPr lang="ja-JP" altLang="en-US" sz="1200">
                <a:latin typeface="メイリオ" pitchFamily="50" charset="-128"/>
                <a:ea typeface="メイリオ" pitchFamily="50" charset="-128"/>
                <a:cs typeface="メイリオ" pitchFamily="50" charset="-128"/>
              </a:rPr>
              <a:t>　②バルクリースを活用した低炭素設備導入支援事業</a:t>
            </a:r>
            <a:endParaRPr lang="en-US" altLang="ja-JP" sz="1200">
              <a:latin typeface="メイリオ" pitchFamily="50" charset="-128"/>
              <a:ea typeface="メイリオ" pitchFamily="50" charset="-128"/>
              <a:cs typeface="メイリオ" pitchFamily="50" charset="-128"/>
            </a:endParaRPr>
          </a:p>
          <a:p>
            <a:pPr eaLnBrk="1" hangingPunct="1">
              <a:spcBef>
                <a:spcPct val="0"/>
              </a:spcBef>
              <a:buClr>
                <a:srgbClr val="6F6F6F"/>
              </a:buClr>
              <a:buFontTx/>
              <a:buNone/>
            </a:pPr>
            <a:r>
              <a:rPr lang="ja-JP" altLang="en-US" sz="1200">
                <a:latin typeface="メイリオ" pitchFamily="50" charset="-128"/>
                <a:ea typeface="メイリオ" pitchFamily="50" charset="-128"/>
                <a:cs typeface="メイリオ" pitchFamily="50" charset="-128"/>
              </a:rPr>
              <a:t>　　バルクリースを活用した低炭素設備の導入に対して、支援する</a:t>
            </a:r>
            <a:endParaRPr lang="en-US" altLang="ja-JP" sz="1200">
              <a:latin typeface="メイリオ" pitchFamily="50" charset="-128"/>
              <a:ea typeface="メイリオ" pitchFamily="50" charset="-128"/>
              <a:cs typeface="メイリオ" pitchFamily="50" charset="-128"/>
            </a:endParaRPr>
          </a:p>
          <a:p>
            <a:pPr eaLnBrk="1" hangingPunct="1">
              <a:spcBef>
                <a:spcPct val="0"/>
              </a:spcBef>
              <a:buClr>
                <a:srgbClr val="6F6F6F"/>
              </a:buClr>
              <a:buFontTx/>
              <a:buNone/>
            </a:pPr>
            <a:r>
              <a:rPr lang="ja-JP" altLang="en-US" sz="1200">
                <a:latin typeface="メイリオ" pitchFamily="50" charset="-128"/>
                <a:ea typeface="メイリオ" pitchFamily="50" charset="-128"/>
                <a:cs typeface="メイリオ" pitchFamily="50" charset="-128"/>
              </a:rPr>
              <a:t>　　事業。</a:t>
            </a:r>
            <a:endParaRPr lang="en-US" altLang="ja-JP" sz="1200">
              <a:latin typeface="メイリオ" pitchFamily="50" charset="-128"/>
              <a:ea typeface="メイリオ" pitchFamily="50" charset="-128"/>
              <a:cs typeface="メイリオ" pitchFamily="50" charset="-128"/>
            </a:endParaRPr>
          </a:p>
        </p:txBody>
      </p:sp>
      <p:sp>
        <p:nvSpPr>
          <p:cNvPr id="28" name="正方形/長方形 4"/>
          <p:cNvSpPr/>
          <p:nvPr/>
        </p:nvSpPr>
        <p:spPr>
          <a:xfrm>
            <a:off x="4881563" y="622300"/>
            <a:ext cx="4979987" cy="6227763"/>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dirty="0">
              <a:solidFill>
                <a:srgbClr val="000000"/>
              </a:solidFill>
              <a:latin typeface="Cambria" charset="0"/>
              <a:ea typeface="メイリオ" charset="0"/>
              <a:cs typeface="メイリオ" charset="0"/>
            </a:endParaRPr>
          </a:p>
        </p:txBody>
      </p:sp>
      <p:sp>
        <p:nvSpPr>
          <p:cNvPr id="26" name="テキスト ボックス 25"/>
          <p:cNvSpPr txBox="1"/>
          <p:nvPr/>
        </p:nvSpPr>
        <p:spPr>
          <a:xfrm>
            <a:off x="4905375" y="5019675"/>
            <a:ext cx="976313"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pPr>
              <a:defRPr/>
            </a:pPr>
            <a:r>
              <a:rPr lang="ja-JP" altLang="en-US" dirty="0"/>
              <a:t>イメージ図</a:t>
            </a:r>
          </a:p>
        </p:txBody>
      </p:sp>
      <p:sp>
        <p:nvSpPr>
          <p:cNvPr id="21" name="正方形/長方形 20"/>
          <p:cNvSpPr/>
          <p:nvPr/>
        </p:nvSpPr>
        <p:spPr>
          <a:xfrm>
            <a:off x="4881563" y="981075"/>
            <a:ext cx="5075237" cy="31432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buClr>
                <a:schemeClr val="bg2">
                  <a:lumMod val="50000"/>
                </a:schemeClr>
              </a:buClr>
              <a:defRPr/>
            </a:pPr>
            <a:r>
              <a:rPr lang="ja-JP" altLang="en-US" sz="1200" dirty="0">
                <a:latin typeface="メイリオ" panose="020B0604030504040204" pitchFamily="50" charset="-128"/>
              </a:rPr>
              <a:t>１．</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委託：民間団体等（実施期間：３年間・平成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r>
              <a:rPr lang="ja-JP" altLang="en-US" sz="1200" dirty="0">
                <a:latin typeface="メイリオ" panose="020B0604030504040204" pitchFamily="50" charset="-128"/>
              </a:rPr>
              <a:t>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補助：</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補助率　：①定額（上限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申請）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②設備費及び工事費の１</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３（上限：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8,000</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申請）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実施期間：平成</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年度～平成</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endParaRPr lang="en-US" altLang="ja-JP" sz="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fontAlgn="auto">
              <a:spcBef>
                <a:spcPts val="0"/>
              </a:spcBef>
              <a:spcAft>
                <a:spcPts val="0"/>
              </a:spcAft>
              <a:buClr>
                <a:schemeClr val="bg2">
                  <a:lumMod val="50000"/>
                </a:schemeClr>
              </a:buClr>
              <a:buFont typeface="Wingdings" panose="05000000000000000000" pitchFamily="2" charset="2"/>
              <a:buChar char="l"/>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中小規模自治体（人口</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万人未満の自治体）の所有する施設におい</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buClr>
                <a:schemeClr val="bg2">
                  <a:lumMod val="50000"/>
                </a:schemeClr>
              </a:buCl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て、バルクリースにより一括で低炭素設備を導入。</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fontAlgn="auto">
              <a:spcBef>
                <a:spcPts val="0"/>
              </a:spcBef>
              <a:spcAft>
                <a:spcPts val="0"/>
              </a:spcAft>
              <a:buClr>
                <a:schemeClr val="bg2">
                  <a:lumMod val="50000"/>
                </a:schemeClr>
              </a:buClr>
              <a:buFont typeface="Wingdings" panose="05000000000000000000" pitchFamily="2" charset="2"/>
              <a:buChar char="l"/>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当該自治体が存在する都道府県内に本社を置く</a:t>
            </a:r>
            <a:r>
              <a:rPr lang="ja-JP" altLang="en-US" sz="1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地元の金融機関やリース会社等</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の資金調達力を活用するなど、地域経済の活力を最大限に活かして事業を実施。</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4905375" y="642938"/>
            <a:ext cx="1227138"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defPPr>
              <a:defRPr lang="ja-JP"/>
            </a:defPPr>
            <a:lvl1pPr fontAlgn="auto">
              <a:spcBef>
                <a:spcPts val="0"/>
              </a:spcBef>
              <a:spcAft>
                <a:spcPts val="0"/>
              </a:spcAft>
              <a:defRPr sz="1400"/>
            </a:lvl1pPr>
          </a:lstStyle>
          <a:p>
            <a:pPr>
              <a:defRPr/>
            </a:pPr>
            <a:r>
              <a:rPr lang="ja-JP" altLang="en-US" dirty="0"/>
              <a:t>事業スキーム</a:t>
            </a:r>
          </a:p>
        </p:txBody>
      </p:sp>
      <p:sp>
        <p:nvSpPr>
          <p:cNvPr id="29" name="角丸四角形 28"/>
          <p:cNvSpPr/>
          <p:nvPr/>
        </p:nvSpPr>
        <p:spPr>
          <a:xfrm>
            <a:off x="5902325" y="5508625"/>
            <a:ext cx="1552575" cy="3127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1200" dirty="0"/>
              <a:t>リース会社</a:t>
            </a:r>
          </a:p>
        </p:txBody>
      </p:sp>
      <p:sp>
        <p:nvSpPr>
          <p:cNvPr id="30" name="角丸四角形 29"/>
          <p:cNvSpPr/>
          <p:nvPr/>
        </p:nvSpPr>
        <p:spPr>
          <a:xfrm>
            <a:off x="5024438" y="6103938"/>
            <a:ext cx="1800225" cy="47783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dirty="0"/>
              <a:t>Ａ自治体</a:t>
            </a:r>
            <a:endParaRPr lang="en-US" altLang="ja-JP" sz="1200" dirty="0"/>
          </a:p>
          <a:p>
            <a:pPr algn="ctr">
              <a:defRPr/>
            </a:pPr>
            <a:r>
              <a:rPr lang="ja-JP" altLang="en-US" sz="1200" dirty="0"/>
              <a:t>Ｘ施設、Ｙ施設、･･･</a:t>
            </a:r>
          </a:p>
        </p:txBody>
      </p:sp>
      <p:sp>
        <p:nvSpPr>
          <p:cNvPr id="31" name="角丸四角形 30"/>
          <p:cNvSpPr/>
          <p:nvPr/>
        </p:nvSpPr>
        <p:spPr>
          <a:xfrm>
            <a:off x="6969125" y="6103938"/>
            <a:ext cx="1800225" cy="47783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dirty="0"/>
              <a:t>Ｂ自治体</a:t>
            </a:r>
            <a:endParaRPr lang="en-US" altLang="ja-JP" sz="1200" dirty="0"/>
          </a:p>
          <a:p>
            <a:pPr algn="ctr">
              <a:defRPr/>
            </a:pPr>
            <a:r>
              <a:rPr lang="en-US" altLang="ja-JP" sz="1200" dirty="0"/>
              <a:t>x</a:t>
            </a:r>
            <a:r>
              <a:rPr lang="ja-JP" altLang="en-US" sz="1200" dirty="0"/>
              <a:t>施設、</a:t>
            </a:r>
            <a:r>
              <a:rPr lang="en-US" altLang="ja-JP" sz="1200" dirty="0"/>
              <a:t>y</a:t>
            </a:r>
            <a:r>
              <a:rPr lang="ja-JP" altLang="en-US" sz="1200" dirty="0"/>
              <a:t>施設、･･･</a:t>
            </a:r>
          </a:p>
        </p:txBody>
      </p:sp>
      <p:sp>
        <p:nvSpPr>
          <p:cNvPr id="34" name="角丸四角形 33"/>
          <p:cNvSpPr/>
          <p:nvPr/>
        </p:nvSpPr>
        <p:spPr>
          <a:xfrm>
            <a:off x="8926513" y="6103938"/>
            <a:ext cx="779462" cy="47783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200" dirty="0"/>
              <a:t>･･･</a:t>
            </a:r>
          </a:p>
        </p:txBody>
      </p:sp>
      <p:sp>
        <p:nvSpPr>
          <p:cNvPr id="36" name="角丸四角形 35"/>
          <p:cNvSpPr/>
          <p:nvPr/>
        </p:nvSpPr>
        <p:spPr>
          <a:xfrm>
            <a:off x="8137525" y="5508625"/>
            <a:ext cx="1423988" cy="31273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sz="1200" dirty="0"/>
              <a:t>地元工事会社</a:t>
            </a:r>
          </a:p>
        </p:txBody>
      </p:sp>
      <p:sp>
        <p:nvSpPr>
          <p:cNvPr id="37" name="テキスト ボックス 36"/>
          <p:cNvSpPr txBox="1"/>
          <p:nvPr/>
        </p:nvSpPr>
        <p:spPr>
          <a:xfrm>
            <a:off x="7424738" y="5378450"/>
            <a:ext cx="1163637" cy="2063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36000" bIns="0">
            <a:spAutoFit/>
          </a:bodyPr>
          <a:lstStyle/>
          <a:p>
            <a:pPr fontAlgn="auto">
              <a:spcBef>
                <a:spcPts val="0"/>
              </a:spcBef>
              <a:spcAft>
                <a:spcPts val="0"/>
              </a:spcAft>
              <a:buClr>
                <a:schemeClr val="bg2">
                  <a:lumMod val="50000"/>
                </a:schemeClr>
              </a:buClr>
              <a:defRPr/>
            </a:pPr>
            <a:r>
              <a:rPr lang="ja-JP" altLang="en-US" sz="1100" dirty="0"/>
              <a:t>工事発注</a:t>
            </a:r>
            <a:endParaRPr lang="en-US" altLang="ja-JP" sz="1100" dirty="0"/>
          </a:p>
        </p:txBody>
      </p:sp>
      <p:cxnSp>
        <p:nvCxnSpPr>
          <p:cNvPr id="41" name="直線矢印コネクタ 40"/>
          <p:cNvCxnSpPr>
            <a:endCxn id="36" idx="1"/>
          </p:cNvCxnSpPr>
          <p:nvPr/>
        </p:nvCxnSpPr>
        <p:spPr>
          <a:xfrm>
            <a:off x="7454900" y="5664200"/>
            <a:ext cx="682625"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6280150" y="5862638"/>
            <a:ext cx="0" cy="2413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7281863" y="5862638"/>
            <a:ext cx="0" cy="2413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7616825" y="5853113"/>
            <a:ext cx="1465263" cy="23971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299200" y="5876925"/>
            <a:ext cx="1606550" cy="2063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36000" bIns="0">
            <a:spAutoFit/>
          </a:bodyPr>
          <a:lstStyle/>
          <a:p>
            <a:pPr fontAlgn="auto">
              <a:spcBef>
                <a:spcPts val="0"/>
              </a:spcBef>
              <a:spcAft>
                <a:spcPts val="0"/>
              </a:spcAft>
              <a:buClr>
                <a:schemeClr val="bg2">
                  <a:lumMod val="50000"/>
                </a:schemeClr>
              </a:buClr>
              <a:defRPr/>
            </a:pPr>
            <a:r>
              <a:rPr lang="ja-JP" altLang="en-US" sz="1100" dirty="0"/>
              <a:t>バルクリース</a:t>
            </a:r>
          </a:p>
        </p:txBody>
      </p:sp>
      <p:sp>
        <p:nvSpPr>
          <p:cNvPr id="2055" name="雲 2054"/>
          <p:cNvSpPr/>
          <p:nvPr/>
        </p:nvSpPr>
        <p:spPr>
          <a:xfrm>
            <a:off x="7905750" y="4930775"/>
            <a:ext cx="1835150" cy="488950"/>
          </a:xfrm>
          <a:prstGeom prst="cloud">
            <a:avLst/>
          </a:prstGeom>
          <a:ln>
            <a:solidFill>
              <a:srgbClr val="00B0F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ja-JP" altLang="en-US" sz="1000" dirty="0">
                <a:latin typeface="HG創英角ｺﾞｼｯｸUB" panose="020B0909000000000000" pitchFamily="49" charset="-128"/>
                <a:ea typeface="HG創英角ｺﾞｼｯｸUB" panose="020B0909000000000000" pitchFamily="49" charset="-128"/>
              </a:rPr>
              <a:t>地域経済の循環</a:t>
            </a:r>
          </a:p>
        </p:txBody>
      </p:sp>
      <p:sp>
        <p:nvSpPr>
          <p:cNvPr id="54" name="雲 53"/>
          <p:cNvSpPr/>
          <p:nvPr/>
        </p:nvSpPr>
        <p:spPr>
          <a:xfrm>
            <a:off x="8131175" y="6426200"/>
            <a:ext cx="1728788" cy="360363"/>
          </a:xfrm>
          <a:prstGeom prst="cloud">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000" dirty="0">
                <a:latin typeface="HG創英角ｺﾞｼｯｸUB" panose="020B0909000000000000" pitchFamily="49" charset="-128"/>
                <a:ea typeface="HG創英角ｺﾞｼｯｸUB" panose="020B0909000000000000" pitchFamily="49" charset="-128"/>
              </a:rPr>
              <a:t>低炭素化の推進</a:t>
            </a:r>
          </a:p>
        </p:txBody>
      </p:sp>
      <p:sp>
        <p:nvSpPr>
          <p:cNvPr id="32" name="テキスト ボックス 31"/>
          <p:cNvSpPr txBox="1"/>
          <p:nvPr/>
        </p:nvSpPr>
        <p:spPr>
          <a:xfrm>
            <a:off x="4887913" y="6611938"/>
            <a:ext cx="2784475" cy="2063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72000" tIns="36000" rIns="36000" bIns="0">
            <a:spAutoFit/>
          </a:bodyPr>
          <a:lstStyle/>
          <a:p>
            <a:pPr fontAlgn="auto">
              <a:spcBef>
                <a:spcPts val="0"/>
              </a:spcBef>
              <a:spcAft>
                <a:spcPts val="0"/>
              </a:spcAft>
              <a:buClr>
                <a:schemeClr val="bg2">
                  <a:lumMod val="50000"/>
                </a:schemeClr>
              </a:buClr>
              <a:defRPr/>
            </a:pPr>
            <a:r>
              <a:rPr lang="ja-JP" altLang="en-US" sz="1100" dirty="0"/>
              <a:t>＊複数の地方自治体による共同申請も可</a:t>
            </a:r>
          </a:p>
        </p:txBody>
      </p:sp>
      <p:sp>
        <p:nvSpPr>
          <p:cNvPr id="38" name="正方形/長方形 37"/>
          <p:cNvSpPr/>
          <p:nvPr/>
        </p:nvSpPr>
        <p:spPr bwMode="auto">
          <a:xfrm>
            <a:off x="5803900" y="1498600"/>
            <a:ext cx="228600" cy="4413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00" dirty="0"/>
              <a:t>国</a:t>
            </a:r>
          </a:p>
        </p:txBody>
      </p:sp>
      <p:sp>
        <p:nvSpPr>
          <p:cNvPr id="39" name="正方形/長方形 38"/>
          <p:cNvSpPr/>
          <p:nvPr/>
        </p:nvSpPr>
        <p:spPr bwMode="auto">
          <a:xfrm>
            <a:off x="6918325" y="1498600"/>
            <a:ext cx="1706563" cy="4381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900" dirty="0"/>
              <a:t>①地方自治体　　　　　</a:t>
            </a:r>
            <a:endParaRPr lang="en-US" altLang="ja-JP" sz="900" dirty="0"/>
          </a:p>
          <a:p>
            <a:pPr>
              <a:defRPr/>
            </a:pPr>
            <a:r>
              <a:rPr lang="ja-JP" altLang="en-US" sz="900" dirty="0"/>
              <a:t>②民間事業者（リース会社）</a:t>
            </a:r>
            <a:endParaRPr lang="en-US" altLang="ja-JP" sz="900" dirty="0"/>
          </a:p>
        </p:txBody>
      </p:sp>
      <p:cxnSp>
        <p:nvCxnSpPr>
          <p:cNvPr id="43" name="直線矢印コネクタ 42"/>
          <p:cNvCxnSpPr/>
          <p:nvPr/>
        </p:nvCxnSpPr>
        <p:spPr bwMode="auto">
          <a:xfrm>
            <a:off x="6046788" y="1771650"/>
            <a:ext cx="87153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6049" name="テキスト ボックス 53"/>
          <p:cNvSpPr txBox="1">
            <a:spLocks noChangeArrowheads="1"/>
          </p:cNvSpPr>
          <p:nvPr/>
        </p:nvSpPr>
        <p:spPr bwMode="auto">
          <a:xfrm>
            <a:off x="5908675" y="1454150"/>
            <a:ext cx="1089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900">
                <a:latin typeface="Cambria" pitchFamily="18" charset="0"/>
                <a:ea typeface="メイリオ" pitchFamily="50" charset="-128"/>
                <a:cs typeface="メイリオ" pitchFamily="50" charset="-128"/>
              </a:rPr>
              <a:t>（補助率）</a:t>
            </a:r>
            <a:endParaRPr lang="en-US" altLang="ja-JP" sz="900">
              <a:solidFill>
                <a:srgbClr val="FF0000"/>
              </a:solidFill>
              <a:latin typeface="Cambria" pitchFamily="18" charset="0"/>
              <a:ea typeface="メイリオ" pitchFamily="50" charset="-128"/>
              <a:cs typeface="メイリオ" pitchFamily="50" charset="-128"/>
            </a:endParaRPr>
          </a:p>
          <a:p>
            <a:pPr algn="ctr" eaLnBrk="1" hangingPunct="1">
              <a:spcBef>
                <a:spcPct val="0"/>
              </a:spcBef>
              <a:buFontTx/>
              <a:buNone/>
            </a:pPr>
            <a:r>
              <a:rPr lang="ja-JP" altLang="en-US" sz="900">
                <a:latin typeface="Cambria" pitchFamily="18" charset="0"/>
                <a:ea typeface="メイリオ" pitchFamily="50" charset="-128"/>
                <a:cs typeface="メイリオ" pitchFamily="50" charset="-128"/>
              </a:rPr>
              <a:t>定額・</a:t>
            </a:r>
            <a:r>
              <a:rPr lang="en-US" altLang="ja-JP" sz="900">
                <a:latin typeface="Cambria" pitchFamily="18" charset="0"/>
                <a:ea typeface="メイリオ" pitchFamily="50" charset="-128"/>
                <a:cs typeface="メイリオ" pitchFamily="50" charset="-128"/>
              </a:rPr>
              <a:t>1/</a:t>
            </a:r>
            <a:r>
              <a:rPr lang="ja-JP" altLang="en-US" sz="900">
                <a:latin typeface="Cambria" pitchFamily="18" charset="0"/>
                <a:ea typeface="メイリオ" pitchFamily="50" charset="-128"/>
                <a:cs typeface="メイリオ" pitchFamily="50" charset="-128"/>
              </a:rPr>
              <a:t>３</a:t>
            </a:r>
            <a:endParaRPr lang="en-US" altLang="ja-JP" sz="900">
              <a:latin typeface="Cambria" pitchFamily="18" charset="0"/>
              <a:ea typeface="メイリオ" pitchFamily="50" charset="-128"/>
              <a:cs typeface="メイリオ" pitchFamily="50" charset="-128"/>
            </a:endParaRPr>
          </a:p>
        </p:txBody>
      </p:sp>
      <p:sp>
        <p:nvSpPr>
          <p:cNvPr id="86050" name="テキスト ボックス 56"/>
          <p:cNvSpPr txBox="1">
            <a:spLocks noChangeArrowheads="1"/>
          </p:cNvSpPr>
          <p:nvPr/>
        </p:nvSpPr>
        <p:spPr bwMode="auto">
          <a:xfrm>
            <a:off x="6176963" y="1792288"/>
            <a:ext cx="531812"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a:latin typeface="Cambria" pitchFamily="18" charset="0"/>
                <a:ea typeface="メイリオ" pitchFamily="50" charset="-128"/>
                <a:cs typeface="メイリオ" pitchFamily="50" charset="-128"/>
              </a:rPr>
              <a:t>補助金</a:t>
            </a:r>
          </a:p>
        </p:txBody>
      </p:sp>
      <p:sp>
        <p:nvSpPr>
          <p:cNvPr id="2" name="スライド番号プレースホルダー 1"/>
          <p:cNvSpPr>
            <a:spLocks noGrp="1"/>
          </p:cNvSpPr>
          <p:nvPr>
            <p:ph type="sldNum" sz="quarter" idx="12"/>
          </p:nvPr>
        </p:nvSpPr>
        <p:spPr>
          <a:xfrm>
            <a:off x="7594600" y="6532562"/>
            <a:ext cx="2311400" cy="365125"/>
          </a:xfrm>
        </p:spPr>
        <p:txBody>
          <a:bodyPr/>
          <a:lstStyle/>
          <a:p>
            <a:pPr>
              <a:defRPr/>
            </a:pPr>
            <a:fld id="{7C6BE0BD-55CF-4578-8898-28356ACA76AC}" type="slidenum">
              <a:rPr lang="ja-JP" altLang="en-US" smtClean="0"/>
              <a:pPr>
                <a:defRPr/>
              </a:pPr>
              <a:t>40</a:t>
            </a:fld>
            <a:endParaRPr lang="ja-JP" altLang="en-US" dirty="0"/>
          </a:p>
        </p:txBody>
      </p:sp>
    </p:spTree>
    <p:extLst>
      <p:ext uri="{BB962C8B-B14F-4D97-AF65-F5344CB8AC3E}">
        <p14:creationId xmlns:p14="http://schemas.microsoft.com/office/powerpoint/2010/main" val="2006746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86595" y="5457418"/>
            <a:ext cx="7410823" cy="707886"/>
          </a:xfrm>
          <a:prstGeom prst="rect">
            <a:avLst/>
          </a:prstGeom>
          <a:noFill/>
          <a:ln>
            <a:noFill/>
          </a:ln>
        </p:spPr>
        <p:txBody>
          <a:bodyPr wrap="square">
            <a:spAutoFit/>
          </a:bodyPr>
          <a:lstStyle/>
          <a:p>
            <a:pPr algn="ctr" eaLnBrk="0" hangingPunct="0"/>
            <a:r>
              <a:rPr lang="ja-JP" altLang="en-US" sz="4000" b="1" dirty="0" smtClean="0">
                <a:solidFill>
                  <a:prstClr val="black"/>
                </a:solidFill>
                <a:latin typeface="Meiryo UI" pitchFamily="50" charset="-128"/>
                <a:ea typeface="Meiryo UI" pitchFamily="50" charset="-128"/>
                <a:cs typeface="Meiryo UI" pitchFamily="50" charset="-128"/>
              </a:rPr>
              <a:t>御清聴ありがとうございました</a:t>
            </a:r>
            <a:endParaRPr lang="ja-JP" altLang="en-US" sz="4000" b="1" dirty="0">
              <a:solidFill>
                <a:prstClr val="black"/>
              </a:solidFill>
              <a:ea typeface="ＭＳ Ｐゴシック" pitchFamily="50" charset="-128"/>
            </a:endParaRPr>
          </a:p>
        </p:txBody>
      </p:sp>
      <p:pic>
        <p:nvPicPr>
          <p:cNvPr id="7"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4014" y="908720"/>
            <a:ext cx="7563402"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22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0" y="1588"/>
            <a:ext cx="9906000" cy="54927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世界の二酸化炭素濃度</a:t>
            </a:r>
          </a:p>
        </p:txBody>
      </p:sp>
      <p:sp>
        <p:nvSpPr>
          <p:cNvPr id="4" name="正方形/長方形 3"/>
          <p:cNvSpPr/>
          <p:nvPr/>
        </p:nvSpPr>
        <p:spPr>
          <a:xfrm>
            <a:off x="200025" y="692150"/>
            <a:ext cx="9361488" cy="7207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schemeClr val="tx1"/>
                </a:solidFill>
              </a:rPr>
              <a:t>全大気平均二酸化炭素濃度が初めて</a:t>
            </a:r>
            <a:r>
              <a:rPr lang="en-US" altLang="ja-JP" b="1" dirty="0">
                <a:solidFill>
                  <a:schemeClr val="tx1"/>
                </a:solidFill>
              </a:rPr>
              <a:t>400 ppm</a:t>
            </a:r>
            <a:r>
              <a:rPr lang="ja-JP" altLang="en-US" b="1" dirty="0">
                <a:solidFill>
                  <a:schemeClr val="tx1"/>
                </a:solidFill>
              </a:rPr>
              <a:t>を超えました </a:t>
            </a:r>
            <a:br>
              <a:rPr lang="ja-JP" altLang="en-US" b="1" dirty="0">
                <a:solidFill>
                  <a:schemeClr val="tx1"/>
                </a:solidFill>
              </a:rPr>
            </a:br>
            <a:r>
              <a:rPr lang="ja-JP" altLang="en-US" b="1" dirty="0">
                <a:solidFill>
                  <a:schemeClr val="tx1"/>
                </a:solidFill>
              </a:rPr>
              <a:t>～温室効果ガス観測技術衛星「いぶき」（</a:t>
            </a:r>
            <a:r>
              <a:rPr lang="en-US" altLang="ja-JP" b="1" dirty="0">
                <a:solidFill>
                  <a:schemeClr val="tx1"/>
                </a:solidFill>
              </a:rPr>
              <a:t>GOSAT</a:t>
            </a:r>
            <a:r>
              <a:rPr lang="ja-JP" altLang="en-US" b="1" dirty="0">
                <a:solidFill>
                  <a:schemeClr val="tx1"/>
                </a:solidFill>
              </a:rPr>
              <a:t>）による観測速報～</a:t>
            </a:r>
            <a:r>
              <a:rPr lang="en-US" altLang="ja-JP" b="1" dirty="0">
                <a:solidFill>
                  <a:schemeClr val="tx1"/>
                </a:solidFill>
              </a:rPr>
              <a:t>	</a:t>
            </a:r>
            <a:r>
              <a:rPr lang="en-US" altLang="ja-JP" dirty="0">
                <a:solidFill>
                  <a:schemeClr val="tx1"/>
                </a:solidFill>
              </a:rPr>
              <a:t>2016</a:t>
            </a:r>
            <a:r>
              <a:rPr lang="ja-JP" altLang="en-US" dirty="0">
                <a:solidFill>
                  <a:schemeClr val="tx1"/>
                </a:solidFill>
              </a:rPr>
              <a:t>年</a:t>
            </a:r>
            <a:r>
              <a:rPr lang="en-US" altLang="ja-JP" dirty="0">
                <a:solidFill>
                  <a:schemeClr val="tx1"/>
                </a:solidFill>
              </a:rPr>
              <a:t>5</a:t>
            </a:r>
            <a:r>
              <a:rPr lang="ja-JP" altLang="en-US" dirty="0">
                <a:solidFill>
                  <a:schemeClr val="tx1"/>
                </a:solidFill>
              </a:rPr>
              <a:t>月</a:t>
            </a:r>
            <a:r>
              <a:rPr lang="en-US" altLang="ja-JP" dirty="0">
                <a:solidFill>
                  <a:schemeClr val="tx1"/>
                </a:solidFill>
              </a:rPr>
              <a:t>20</a:t>
            </a:r>
            <a:r>
              <a:rPr lang="ja-JP" altLang="en-US" dirty="0">
                <a:solidFill>
                  <a:schemeClr val="tx1"/>
                </a:solidFill>
              </a:rPr>
              <a:t>日</a:t>
            </a:r>
          </a:p>
        </p:txBody>
      </p:sp>
      <p:pic>
        <p:nvPicPr>
          <p:cNvPr id="10244" name="Picture 2" descr="https://www.nies.go.jp/whatsnew/2016/jqjm10000007gtab-img/jqjm10000007gtt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412875"/>
            <a:ext cx="7705725"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p:cNvSpPr>
            <a:spLocks noGrp="1"/>
          </p:cNvSpPr>
          <p:nvPr>
            <p:ph type="sldNum" sz="quarter" idx="12"/>
          </p:nvPr>
        </p:nvSpPr>
        <p:spPr>
          <a:xfrm>
            <a:off x="7594600" y="6492875"/>
            <a:ext cx="2311400" cy="365125"/>
          </a:xfrm>
        </p:spPr>
        <p:txBody>
          <a:bodyPr/>
          <a:lstStyle/>
          <a:p>
            <a:pPr>
              <a:defRPr/>
            </a:pPr>
            <a:fld id="{EE45DBD6-2B66-4D28-928E-AA0780EBCBB0}"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1825603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ctrTitle"/>
          </p:nvPr>
        </p:nvSpPr>
        <p:spPr>
          <a:xfrm>
            <a:off x="0" y="1916911"/>
            <a:ext cx="9906000" cy="1470025"/>
          </a:xfrm>
        </p:spPr>
        <p:txBody>
          <a:bodyPr/>
          <a:lstStyle/>
          <a:p>
            <a:pPr eaLnBrk="1" hangingPunct="1"/>
            <a:r>
              <a:rPr lang="ja-JP" altLang="en-US" dirty="0">
                <a:latin typeface="HGP創英角ｺﾞｼｯｸUB" pitchFamily="50" charset="-128"/>
                <a:ea typeface="HGP創英角ｺﾞｼｯｸUB" pitchFamily="50" charset="-128"/>
              </a:rPr>
              <a:t>１</a:t>
            </a:r>
            <a:r>
              <a:rPr lang="ja-JP" altLang="en-US" dirty="0" smtClean="0">
                <a:latin typeface="HGP創英角ｺﾞｼｯｸUB" pitchFamily="50" charset="-128"/>
                <a:ea typeface="HGP創英角ｺﾞｼｯｸUB" pitchFamily="50" charset="-128"/>
              </a:rPr>
              <a:t>．パリ協定の意義と世界の動き</a:t>
            </a:r>
            <a:endParaRPr lang="ja-JP" altLang="en-US" sz="3200" dirty="0">
              <a:latin typeface="HGP創英角ｺﾞｼｯｸUB" pitchFamily="50" charset="-128"/>
              <a:ea typeface="HGP創英角ｺﾞｼｯｸUB" pitchFamily="50" charset="-128"/>
            </a:endParaRPr>
          </a:p>
        </p:txBody>
      </p:sp>
      <p:graphicFrame>
        <p:nvGraphicFramePr>
          <p:cNvPr id="5" name="表 4"/>
          <p:cNvGraphicFramePr>
            <a:graphicFrameLocks noGrp="1"/>
          </p:cNvGraphicFramePr>
          <p:nvPr/>
        </p:nvGraphicFramePr>
        <p:xfrm>
          <a:off x="8" y="3295730"/>
          <a:ext cx="9945688" cy="168275"/>
        </p:xfrm>
        <a:graphic>
          <a:graphicData uri="http://schemas.openxmlformats.org/drawingml/2006/table">
            <a:tbl>
              <a:tblPr firstRow="1" bandRow="1">
                <a:tableStyleId>{2D5ABB26-0587-4C30-8999-92F81FD0307C}</a:tableStyleId>
              </a:tblPr>
              <a:tblGrid>
                <a:gridCol w="9945688"/>
              </a:tblGrid>
              <a:tr h="168275">
                <a:tc>
                  <a:txBody>
                    <a:bodyPr/>
                    <a:lstStyle/>
                    <a:p>
                      <a:endParaRPr kumimoji="1" lang="ja-JP" altLang="en-US" sz="500" dirty="0"/>
                    </a:p>
                  </a:txBody>
                  <a:tcPr marL="99052" marR="99052" marT="45765" marB="45765">
                    <a:solidFill>
                      <a:srgbClr val="00B0F0"/>
                    </a:solidFill>
                  </a:tcPr>
                </a:tc>
              </a:tr>
            </a:tbl>
          </a:graphicData>
        </a:graphic>
      </p:graphicFrame>
      <p:sp>
        <p:nvSpPr>
          <p:cNvPr id="7" name="スライド番号プレースホルダー 4"/>
          <p:cNvSpPr>
            <a:spLocks noGrp="1"/>
          </p:cNvSpPr>
          <p:nvPr>
            <p:ph type="sldNum" sz="quarter" idx="12"/>
          </p:nvPr>
        </p:nvSpPr>
        <p:spPr bwMode="auto">
          <a:xfrm>
            <a:off x="7594600" y="6503739"/>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39605" indent="-284469" eaLnBrk="0" hangingPunct="0">
              <a:defRPr kumimoji="1">
                <a:solidFill>
                  <a:schemeClr val="tx1"/>
                </a:solidFill>
                <a:latin typeface="Arial" pitchFamily="34" charset="0"/>
                <a:ea typeface="ＭＳ Ｐゴシック" pitchFamily="50" charset="-128"/>
              </a:defRPr>
            </a:lvl2pPr>
            <a:lvl3pPr marL="1137863" indent="-227573" eaLnBrk="0" hangingPunct="0">
              <a:defRPr kumimoji="1">
                <a:solidFill>
                  <a:schemeClr val="tx1"/>
                </a:solidFill>
                <a:latin typeface="Arial" pitchFamily="34" charset="0"/>
                <a:ea typeface="ＭＳ Ｐゴシック" pitchFamily="50" charset="-128"/>
              </a:defRPr>
            </a:lvl3pPr>
            <a:lvl4pPr marL="1592999" indent="-227573" eaLnBrk="0" hangingPunct="0">
              <a:defRPr kumimoji="1">
                <a:solidFill>
                  <a:schemeClr val="tx1"/>
                </a:solidFill>
                <a:latin typeface="Arial" pitchFamily="34" charset="0"/>
                <a:ea typeface="ＭＳ Ｐゴシック" pitchFamily="50" charset="-128"/>
              </a:defRPr>
            </a:lvl4pPr>
            <a:lvl5pPr marL="2048143" indent="-227573" eaLnBrk="0" hangingPunct="0">
              <a:defRPr kumimoji="1">
                <a:solidFill>
                  <a:schemeClr val="tx1"/>
                </a:solidFill>
                <a:latin typeface="Arial" pitchFamily="34" charset="0"/>
                <a:ea typeface="ＭＳ Ｐゴシック" pitchFamily="50" charset="-128"/>
              </a:defRPr>
            </a:lvl5pPr>
            <a:lvl6pPr marL="2503289"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58431"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1357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68716" indent="-227573"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C03D51E9-A733-4B71-B61C-A2DEB9C5C42B}" type="slidenum">
              <a:rPr lang="ja-JP" altLang="en-US" sz="1600" b="1">
                <a:solidFill>
                  <a:srgbClr val="000000"/>
                </a:solidFill>
                <a:latin typeface="ＭＳ ゴシック" pitchFamily="49" charset="-128"/>
                <a:ea typeface="ＭＳ ゴシック" pitchFamily="49" charset="-128"/>
              </a:rPr>
              <a:pPr eaLnBrk="1" fontAlgn="base" hangingPunct="1">
                <a:spcBef>
                  <a:spcPct val="0"/>
                </a:spcBef>
                <a:spcAft>
                  <a:spcPct val="0"/>
                </a:spcAft>
              </a:pPr>
              <a:t>5</a:t>
            </a:fld>
            <a:endParaRPr lang="ja-JP" altLang="en-US" sz="1600" b="1" dirty="0">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4204302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0168" y="1715939"/>
            <a:ext cx="9781248" cy="4953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ltLang="ja-JP"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 3"/>
          <p:cNvSpPr txBox="1">
            <a:spLocks/>
          </p:cNvSpPr>
          <p:nvPr/>
        </p:nvSpPr>
        <p:spPr>
          <a:xfrm>
            <a:off x="7264400" y="6510559"/>
            <a:ext cx="2311400" cy="365125"/>
          </a:xfrm>
          <a:prstGeom prst="rect">
            <a:avLst/>
          </a:prstGeom>
        </p:spPr>
        <p:txBody>
          <a:bodyPr vert="horz" lIns="91440" tIns="45720" rIns="91440" bIns="45720" rtlCol="0" anchor="ctr"/>
          <a:lstStyle/>
          <a:p>
            <a:pPr algn="r" fontAlgn="auto">
              <a:spcBef>
                <a:spcPts val="0"/>
              </a:spcBef>
              <a:spcAft>
                <a:spcPts val="0"/>
              </a:spcAft>
              <a:defRPr/>
            </a:pP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69666072"/>
              </p:ext>
            </p:extLst>
          </p:nvPr>
        </p:nvGraphicFramePr>
        <p:xfrm>
          <a:off x="212299" y="840615"/>
          <a:ext cx="9493232" cy="5852160"/>
        </p:xfrm>
        <a:graphic>
          <a:graphicData uri="http://schemas.openxmlformats.org/drawingml/2006/table">
            <a:tbl>
              <a:tblPr firstRow="1" firstCol="1" bandRow="1">
                <a:tableStyleId>{5C22544A-7EE6-4342-B048-85BDC9FD1C3A}</a:tableStyleId>
              </a:tblPr>
              <a:tblGrid>
                <a:gridCol w="2148416"/>
                <a:gridCol w="7344816"/>
              </a:tblGrid>
              <a:tr h="0">
                <a:tc>
                  <a:txBody>
                    <a:bodyPr/>
                    <a:lstStyle/>
                    <a:p>
                      <a:pPr algn="just">
                        <a:lnSpc>
                          <a:spcPct val="100000"/>
                        </a:lnSpc>
                        <a:spcAft>
                          <a:spcPts val="0"/>
                        </a:spcAft>
                      </a:pPr>
                      <a:r>
                        <a:rPr lang="ja-JP" sz="2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目的</a:t>
                      </a:r>
                    </a:p>
                  </a:txBody>
                  <a:tcPr marL="68580" marR="68580" marT="0" marB="0"/>
                </a:tc>
                <a:tc>
                  <a:txBody>
                    <a:bodyPr/>
                    <a:lstStyle/>
                    <a:p>
                      <a:pPr algn="just">
                        <a:lnSpc>
                          <a:spcPct val="100000"/>
                        </a:lnSpc>
                        <a:spcAft>
                          <a:spcPts val="0"/>
                        </a:spcAft>
                      </a:pP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世界共通の</a:t>
                      </a:r>
                      <a:r>
                        <a:rPr lang="ja-JP"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長期目標として、産業革命前からの地球平均気温の上昇を２</a:t>
                      </a:r>
                      <a:r>
                        <a:rPr lang="en-US"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より十分下方に保持</a:t>
                      </a: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a:t>
                      </a:r>
                      <a:r>
                        <a:rPr lang="en-US"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に抑える努力を追求。</a:t>
                      </a:r>
                    </a:p>
                  </a:txBody>
                  <a:tcPr marL="68580" marR="68580" marT="0" marB="0">
                    <a:solidFill>
                      <a:schemeClr val="accent1">
                        <a:lumMod val="20000"/>
                        <a:lumOff val="80000"/>
                      </a:schemeClr>
                    </a:solidFill>
                  </a:tcPr>
                </a:tc>
              </a:tr>
              <a:tr h="0">
                <a:tc>
                  <a:txBody>
                    <a:bodyPr/>
                    <a:lstStyle/>
                    <a:p>
                      <a:pPr algn="just">
                        <a:lnSpc>
                          <a:spcPct val="100000"/>
                        </a:lnSpc>
                        <a:spcAft>
                          <a:spcPts val="0"/>
                        </a:spcAft>
                      </a:pPr>
                      <a:r>
                        <a:rPr lang="ja-JP" sz="2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目標</a:t>
                      </a:r>
                    </a:p>
                  </a:txBody>
                  <a:tcPr marL="68580" marR="68580" marT="0" marB="0"/>
                </a:tc>
                <a:tc>
                  <a:txBody>
                    <a:bodyPr/>
                    <a:lstStyle/>
                    <a:p>
                      <a:pPr algn="just">
                        <a:lnSpc>
                          <a:spcPct val="100000"/>
                        </a:lnSpc>
                        <a:spcAft>
                          <a:spcPts val="0"/>
                        </a:spcAft>
                      </a:pP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上記の目的を達するため、</a:t>
                      </a:r>
                      <a:r>
                        <a:rPr lang="ja-JP"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今世紀後半に温室効果ガスの人為的な排出と吸収のバランスを達成</a:t>
                      </a: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できるよう、排出ピークをできるだけ早期に迎え、最新の科学に従って</a:t>
                      </a:r>
                      <a:r>
                        <a:rPr lang="ja-JP"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急激に削減</a:t>
                      </a: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solidFill>
                      <a:schemeClr val="accent1">
                        <a:lumMod val="20000"/>
                        <a:lumOff val="80000"/>
                      </a:schemeClr>
                    </a:solidFill>
                  </a:tcPr>
                </a:tc>
              </a:tr>
              <a:tr h="0">
                <a:tc>
                  <a:txBody>
                    <a:bodyPr/>
                    <a:lstStyle/>
                    <a:p>
                      <a:pPr algn="just">
                        <a:lnSpc>
                          <a:spcPct val="100000"/>
                        </a:lnSpc>
                        <a:spcAft>
                          <a:spcPts val="0"/>
                        </a:spcAft>
                      </a:pPr>
                      <a:r>
                        <a:rPr lang="ja-JP" sz="2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各国</a:t>
                      </a:r>
                      <a:r>
                        <a:rPr lang="ja-JP" sz="2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の目標</a:t>
                      </a:r>
                      <a:endParaRPr lang="ja-JP" sz="2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lnSpc>
                          <a:spcPct val="100000"/>
                        </a:lnSpc>
                        <a:spcAft>
                          <a:spcPts val="0"/>
                        </a:spcAft>
                      </a:pP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各国は、約束（削減目標）を作成・提出・維持する。削減目標の目的を達成するための国内対策をとる。</a:t>
                      </a:r>
                      <a:r>
                        <a:rPr lang="ja-JP"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削減目標は、</a:t>
                      </a:r>
                      <a:r>
                        <a:rPr lang="en-US"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年毎に提出・更新し、従来より前進を示す</a:t>
                      </a: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solidFill>
                      <a:schemeClr val="accent1">
                        <a:lumMod val="20000"/>
                        <a:lumOff val="80000"/>
                      </a:schemeClr>
                    </a:solidFill>
                  </a:tcPr>
                </a:tc>
              </a:tr>
              <a:tr h="0">
                <a:tc>
                  <a:txBody>
                    <a:bodyPr/>
                    <a:lstStyle/>
                    <a:p>
                      <a:pPr algn="just">
                        <a:lnSpc>
                          <a:spcPct val="100000"/>
                        </a:lnSpc>
                        <a:spcAft>
                          <a:spcPts val="0"/>
                        </a:spcAft>
                      </a:pPr>
                      <a:r>
                        <a:rPr lang="ja-JP" sz="2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長期戦略</a:t>
                      </a:r>
                    </a:p>
                  </a:txBody>
                  <a:tcPr marL="68580" marR="68580" marT="0" marB="0"/>
                </a:tc>
                <a:tc>
                  <a:txBody>
                    <a:bodyPr/>
                    <a:lstStyle/>
                    <a:p>
                      <a:pPr algn="just">
                        <a:lnSpc>
                          <a:spcPct val="100000"/>
                        </a:lnSpc>
                        <a:spcAft>
                          <a:spcPts val="0"/>
                        </a:spcAft>
                      </a:pPr>
                      <a:r>
                        <a:rPr lang="ja-JP"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全ての国が長期の温室効果ガス低排出開発戦略</a:t>
                      </a: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を策定・提出するよう努めるべき。　（関連する</a:t>
                      </a:r>
                      <a:r>
                        <a:rPr lang="en-US"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COP</a:t>
                      </a: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決定において、</a:t>
                      </a:r>
                      <a:r>
                        <a:rPr lang="en-US"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年までの提出を招請）</a:t>
                      </a:r>
                    </a:p>
                  </a:txBody>
                  <a:tcPr marL="68580" marR="68580" marT="0" marB="0">
                    <a:solidFill>
                      <a:schemeClr val="accent1">
                        <a:lumMod val="20000"/>
                        <a:lumOff val="80000"/>
                      </a:schemeClr>
                    </a:solidFill>
                  </a:tcPr>
                </a:tc>
              </a:tr>
              <a:tr h="0">
                <a:tc>
                  <a:txBody>
                    <a:bodyPr/>
                    <a:lstStyle/>
                    <a:p>
                      <a:pPr algn="just">
                        <a:lnSpc>
                          <a:spcPct val="100000"/>
                        </a:lnSpc>
                        <a:spcAft>
                          <a:spcPts val="0"/>
                        </a:spcAft>
                      </a:pPr>
                      <a:r>
                        <a:rPr lang="ja-JP" sz="2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グローバル</a:t>
                      </a:r>
                      <a:r>
                        <a:rPr lang="ja-JP" sz="2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2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br>
                      <a:r>
                        <a:rPr lang="ja-JP" sz="24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ストックテイク</a:t>
                      </a:r>
                      <a:endParaRPr lang="ja-JP" sz="24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c>
                  <a:txBody>
                    <a:bodyPr/>
                    <a:lstStyle/>
                    <a:p>
                      <a:pPr algn="just">
                        <a:lnSpc>
                          <a:spcPct val="100000"/>
                        </a:lnSpc>
                        <a:spcAft>
                          <a:spcPts val="0"/>
                        </a:spcAft>
                      </a:pP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協定の目的・長期目標のため</a:t>
                      </a:r>
                      <a:r>
                        <a:rPr lang="en-US"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年毎に全体進捗を評価するため</a:t>
                      </a:r>
                      <a:r>
                        <a:rPr lang="ja-JP" sz="2400" b="1"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、協定</a:t>
                      </a:r>
                      <a:r>
                        <a:rPr lang="ja-JP" sz="24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の実施を定期的に確認</a:t>
                      </a:r>
                      <a:r>
                        <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する。世界全体の実施状況の確認結果は、各国の行動及び支援を更新する際の情報となる</a:t>
                      </a:r>
                      <a:r>
                        <a:rPr lang="ja-JP" sz="2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solidFill>
                      <a:schemeClr val="accent1">
                        <a:lumMod val="20000"/>
                        <a:lumOff val="80000"/>
                      </a:schemeClr>
                    </a:solidFill>
                  </a:tcPr>
                </a:tc>
              </a:tr>
            </a:tbl>
          </a:graphicData>
        </a:graphic>
      </p:graphicFrame>
      <p:sp>
        <p:nvSpPr>
          <p:cNvPr id="7" name="Rectangle 22"/>
          <p:cNvSpPr>
            <a:spLocks noChangeArrowheads="1"/>
          </p:cNvSpPr>
          <p:nvPr/>
        </p:nvSpPr>
        <p:spPr bwMode="auto">
          <a:xfrm>
            <a:off x="0" y="2"/>
            <a:ext cx="9944100" cy="646331"/>
          </a:xfrm>
          <a:prstGeom prst="rect">
            <a:avLst/>
          </a:prstGeom>
          <a:solidFill>
            <a:schemeClr val="tx2">
              <a:lumMod val="60000"/>
              <a:lumOff val="4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ja-JP" altLang="en-US" sz="3600" dirty="0" smtClean="0">
                <a:solidFill>
                  <a:prstClr val="white"/>
                </a:solidFill>
                <a:latin typeface="HGP創英角ｺﾞｼｯｸUB" panose="020B0900000000000000" pitchFamily="50" charset="-128"/>
                <a:ea typeface="HGP創英角ｺﾞｼｯｸUB" panose="020B0900000000000000" pitchFamily="50" charset="-128"/>
                <a:cs typeface="Arial" pitchFamily="34" charset="0"/>
              </a:rPr>
              <a:t>気温上昇は２℃以内に抑える</a:t>
            </a:r>
            <a:r>
              <a:rPr lang="ja-JP" altLang="en-US" sz="3600" dirty="0">
                <a:solidFill>
                  <a:prstClr val="white"/>
                </a:solidFill>
                <a:latin typeface="HGP創英角ｺﾞｼｯｸUB" panose="020B0900000000000000" pitchFamily="50" charset="-128"/>
                <a:ea typeface="HGP創英角ｺﾞｼｯｸUB" panose="020B0900000000000000" pitchFamily="50" charset="-128"/>
                <a:cs typeface="Arial" pitchFamily="34" charset="0"/>
              </a:rPr>
              <a:t>（</a:t>
            </a:r>
            <a:r>
              <a:rPr lang="ja-JP" altLang="en-US" sz="3600" dirty="0" smtClean="0">
                <a:solidFill>
                  <a:prstClr val="white"/>
                </a:solidFill>
                <a:latin typeface="HGP創英角ｺﾞｼｯｸUB" panose="020B0900000000000000" pitchFamily="50" charset="-128"/>
                <a:ea typeface="HGP創英角ｺﾞｼｯｸUB" panose="020B0900000000000000" pitchFamily="50" charset="-128"/>
                <a:cs typeface="Arial" pitchFamily="34" charset="0"/>
              </a:rPr>
              <a:t>パリ協定）</a:t>
            </a:r>
            <a:endParaRPr lang="en-US" altLang="ja-JP" sz="3600" dirty="0">
              <a:solidFill>
                <a:prstClr val="white"/>
              </a:solidFill>
              <a:latin typeface="HGP創英角ｺﾞｼｯｸUB" panose="020B0900000000000000" pitchFamily="50" charset="-128"/>
              <a:ea typeface="HGP創英角ｺﾞｼｯｸUB" panose="020B0900000000000000" pitchFamily="50" charset="-128"/>
              <a:cs typeface="Arial" pitchFamily="34" charset="0"/>
            </a:endParaRPr>
          </a:p>
        </p:txBody>
      </p:sp>
      <p:sp>
        <p:nvSpPr>
          <p:cNvPr id="4" name="スライド番号プレースホルダー 3"/>
          <p:cNvSpPr>
            <a:spLocks noGrp="1"/>
          </p:cNvSpPr>
          <p:nvPr>
            <p:ph type="sldNum" sz="quarter" idx="12"/>
          </p:nvPr>
        </p:nvSpPr>
        <p:spPr>
          <a:xfrm>
            <a:off x="7511529" y="6337553"/>
            <a:ext cx="2311400" cy="365125"/>
          </a:xfrm>
        </p:spPr>
        <p:txBody>
          <a:bodyPr/>
          <a:lstStyle/>
          <a:p>
            <a:pPr>
              <a:defRPr/>
            </a:pPr>
            <a:fld id="{69BBAD92-C740-4CDF-9ADA-277729A421A4}"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3709760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下矢印 9"/>
          <p:cNvSpPr/>
          <p:nvPr/>
        </p:nvSpPr>
        <p:spPr bwMode="auto">
          <a:xfrm>
            <a:off x="3801653" y="5878566"/>
            <a:ext cx="2028225" cy="371531"/>
          </a:xfrm>
          <a:prstGeom prst="downArrow">
            <a:avLst>
              <a:gd name="adj1" fmla="val 50000"/>
              <a:gd name="adj2" fmla="val 54899"/>
            </a:avLst>
          </a:prstGeom>
          <a:gradFill>
            <a:gsLst>
              <a:gs pos="92000">
                <a:srgbClr val="00B050"/>
              </a:gs>
              <a:gs pos="93000">
                <a:schemeClr val="accent1">
                  <a:tint val="44500"/>
                  <a:satMod val="160000"/>
                </a:schemeClr>
              </a:gs>
              <a:gs pos="6000">
                <a:schemeClr val="accent1">
                  <a:tint val="23500"/>
                  <a:satMod val="160000"/>
                </a:schemeClr>
              </a:gs>
            </a:gsLst>
            <a:lin ang="5400000" scaled="0"/>
          </a:gradFill>
          <a:ln w="19050" cap="sq">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lin ang="10800000" scaled="1"/>
              <a:tileRect/>
            </a:gradFill>
            <a:prstDash val="solid"/>
            <a:miter lim="800000"/>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sz="1200" b="1" dirty="0">
              <a:solidFill>
                <a:srgbClr val="000000"/>
              </a:solidFill>
            </a:endParaRPr>
          </a:p>
        </p:txBody>
      </p:sp>
      <p:sp>
        <p:nvSpPr>
          <p:cNvPr id="9" name="正方形/長方形 8"/>
          <p:cNvSpPr/>
          <p:nvPr/>
        </p:nvSpPr>
        <p:spPr>
          <a:xfrm>
            <a:off x="603647" y="6276683"/>
            <a:ext cx="8425259" cy="59213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b="1" dirty="0">
                <a:solidFill>
                  <a:prstClr val="white"/>
                </a:solidFill>
              </a:rPr>
              <a:t>世界の気候変動対策の転換点、出発点</a:t>
            </a:r>
          </a:p>
        </p:txBody>
      </p:sp>
      <p:sp>
        <p:nvSpPr>
          <p:cNvPr id="3" name="角丸四角形 2"/>
          <p:cNvSpPr/>
          <p:nvPr/>
        </p:nvSpPr>
        <p:spPr>
          <a:xfrm>
            <a:off x="37835" y="620715"/>
            <a:ext cx="4837775" cy="2447925"/>
          </a:xfrm>
          <a:prstGeom prst="roundRect">
            <a:avLst>
              <a:gd name="adj" fmla="val 960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b="1" dirty="0">
                <a:solidFill>
                  <a:srgbClr val="4F81BD">
                    <a:lumMod val="50000"/>
                  </a:srgbClr>
                </a:solidFill>
                <a:effectLst>
                  <a:outerShdw blurRad="38100" dist="38100" dir="2700000" algn="tl">
                    <a:srgbClr val="000000">
                      <a:alpha val="43137"/>
                    </a:srgbClr>
                  </a:outerShdw>
                </a:effectLst>
              </a:rPr>
              <a:t>すべての国に適用され、</a:t>
            </a:r>
            <a:r>
              <a:rPr lang="ja-JP" altLang="en-US" sz="2800" b="1" dirty="0">
                <a:solidFill>
                  <a:srgbClr val="4F81BD">
                    <a:lumMod val="50000"/>
                  </a:srgbClr>
                </a:solidFill>
                <a:effectLst>
                  <a:outerShdw blurRad="38100" dist="38100" dir="2700000" algn="tl">
                    <a:srgbClr val="000000">
                      <a:alpha val="43137"/>
                    </a:srgbClr>
                  </a:outerShdw>
                </a:effectLst>
              </a:rPr>
              <a:t>（</a:t>
            </a:r>
            <a:r>
              <a:rPr lang="en-US" altLang="ja-JP" sz="2800" b="1" dirty="0">
                <a:solidFill>
                  <a:srgbClr val="4F81BD">
                    <a:lumMod val="50000"/>
                  </a:srgbClr>
                </a:solidFill>
                <a:effectLst>
                  <a:outerShdw blurRad="38100" dist="38100" dir="2700000" algn="tl">
                    <a:srgbClr val="000000">
                      <a:alpha val="43137"/>
                    </a:srgbClr>
                  </a:outerShdw>
                </a:effectLst>
              </a:rPr>
              <a:t>Applicable to all</a:t>
            </a:r>
            <a:r>
              <a:rPr lang="ja-JP" altLang="en-US" sz="2800" b="1" dirty="0">
                <a:solidFill>
                  <a:srgbClr val="4F81BD">
                    <a:lumMod val="50000"/>
                  </a:srgbClr>
                </a:solidFill>
                <a:effectLst>
                  <a:outerShdw blurRad="38100" dist="38100" dir="2700000" algn="tl">
                    <a:srgbClr val="000000">
                      <a:alpha val="43137"/>
                    </a:srgbClr>
                  </a:outerShdw>
                </a:effectLst>
              </a:rPr>
              <a:t>）</a:t>
            </a:r>
            <a:endParaRPr lang="en-US" altLang="ja-JP" sz="2800" b="1" dirty="0">
              <a:solidFill>
                <a:srgbClr val="4F81BD">
                  <a:lumMod val="50000"/>
                </a:srgbClr>
              </a:solidFill>
              <a:effectLst>
                <a:outerShdw blurRad="38100" dist="38100" dir="2700000" algn="tl">
                  <a:srgbClr val="000000">
                    <a:alpha val="43137"/>
                  </a:srgbClr>
                </a:outerShdw>
              </a:effectLst>
            </a:endParaRPr>
          </a:p>
          <a:p>
            <a:pPr fontAlgn="auto">
              <a:spcBef>
                <a:spcPts val="0"/>
              </a:spcBef>
              <a:spcAft>
                <a:spcPts val="0"/>
              </a:spcAft>
              <a:defRPr/>
            </a:pPr>
            <a:r>
              <a:rPr lang="ja-JP" altLang="en-US" b="1" dirty="0">
                <a:solidFill>
                  <a:prstClr val="black"/>
                </a:solidFill>
              </a:rPr>
              <a:t>従来の二分論を超えて、「共通だが差異ある責任」原則の適用を改善</a:t>
            </a:r>
            <a:endParaRPr lang="en-US" altLang="ja-JP" b="1" dirty="0">
              <a:solidFill>
                <a:prstClr val="black"/>
              </a:solidFill>
            </a:endParaRPr>
          </a:p>
          <a:p>
            <a:pPr fontAlgn="auto">
              <a:spcBef>
                <a:spcPts val="0"/>
              </a:spcBef>
              <a:spcAft>
                <a:spcPts val="0"/>
              </a:spcAft>
              <a:defRPr/>
            </a:pPr>
            <a:r>
              <a:rPr lang="ja-JP" altLang="en-US" sz="1600" dirty="0">
                <a:solidFill>
                  <a:prstClr val="black"/>
                </a:solidFill>
              </a:rPr>
              <a:t>・多くの規定が「すべての国」に適用</a:t>
            </a:r>
            <a:endParaRPr lang="en-US" altLang="ja-JP" sz="1600" dirty="0">
              <a:solidFill>
                <a:prstClr val="black"/>
              </a:solidFill>
            </a:endParaRPr>
          </a:p>
          <a:p>
            <a:pPr fontAlgn="auto">
              <a:spcBef>
                <a:spcPts val="0"/>
              </a:spcBef>
              <a:spcAft>
                <a:spcPts val="0"/>
              </a:spcAft>
              <a:defRPr/>
            </a:pPr>
            <a:r>
              <a:rPr lang="ja-JP" altLang="en-US" sz="1600" dirty="0">
                <a:solidFill>
                  <a:prstClr val="black"/>
                </a:solidFill>
              </a:rPr>
              <a:t>（一部に「先進国」「途上国」の書き分けが残るも、具体の定義なし）</a:t>
            </a:r>
          </a:p>
        </p:txBody>
      </p:sp>
      <p:sp>
        <p:nvSpPr>
          <p:cNvPr id="12" name="角丸四角形 11"/>
          <p:cNvSpPr/>
          <p:nvPr/>
        </p:nvSpPr>
        <p:spPr>
          <a:xfrm>
            <a:off x="4953116" y="620715"/>
            <a:ext cx="4799939" cy="2447925"/>
          </a:xfrm>
          <a:prstGeom prst="roundRect">
            <a:avLst>
              <a:gd name="adj" fmla="val 960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b="1" dirty="0">
                <a:solidFill>
                  <a:srgbClr val="C0504D">
                    <a:lumMod val="50000"/>
                  </a:srgbClr>
                </a:solidFill>
                <a:effectLst>
                  <a:outerShdw blurRad="38100" dist="38100" dir="2700000" algn="tl">
                    <a:srgbClr val="000000">
                      <a:alpha val="43137"/>
                    </a:srgbClr>
                  </a:outerShdw>
                </a:effectLst>
              </a:rPr>
              <a:t>包括的で、（</a:t>
            </a:r>
            <a:r>
              <a:rPr lang="en-US" altLang="ja-JP" sz="2800" b="1" dirty="0">
                <a:solidFill>
                  <a:srgbClr val="C0504D">
                    <a:lumMod val="50000"/>
                  </a:srgbClr>
                </a:solidFill>
                <a:effectLst>
                  <a:outerShdw blurRad="38100" dist="38100" dir="2700000" algn="tl">
                    <a:srgbClr val="000000">
                      <a:alpha val="43137"/>
                    </a:srgbClr>
                  </a:outerShdw>
                </a:effectLst>
              </a:rPr>
              <a:t>Comprehensive</a:t>
            </a:r>
            <a:r>
              <a:rPr lang="ja-JP" altLang="en-US" sz="2800" b="1" dirty="0">
                <a:solidFill>
                  <a:srgbClr val="C0504D">
                    <a:lumMod val="50000"/>
                  </a:srgbClr>
                </a:solidFill>
                <a:effectLst>
                  <a:outerShdw blurRad="38100" dist="38100" dir="2700000" algn="tl">
                    <a:srgbClr val="000000">
                      <a:alpha val="43137"/>
                    </a:srgbClr>
                  </a:outerShdw>
                </a:effectLst>
              </a:rPr>
              <a:t>）</a:t>
            </a:r>
            <a:endParaRPr lang="en-US" altLang="ja-JP" sz="2800" b="1" dirty="0">
              <a:solidFill>
                <a:srgbClr val="C0504D">
                  <a:lumMod val="50000"/>
                </a:srgbClr>
              </a:solidFill>
              <a:effectLst>
                <a:outerShdw blurRad="38100" dist="38100" dir="2700000" algn="tl">
                  <a:srgbClr val="000000">
                    <a:alpha val="43137"/>
                  </a:srgbClr>
                </a:outerShdw>
              </a:effectLst>
            </a:endParaRPr>
          </a:p>
          <a:p>
            <a:pPr algn="ctr" fontAlgn="auto">
              <a:spcBef>
                <a:spcPts val="0"/>
              </a:spcBef>
              <a:spcAft>
                <a:spcPts val="0"/>
              </a:spcAft>
              <a:defRPr/>
            </a:pPr>
            <a:endParaRPr lang="en-US" altLang="ja-JP" sz="1200" dirty="0">
              <a:solidFill>
                <a:prstClr val="black"/>
              </a:solidFill>
            </a:endParaRPr>
          </a:p>
          <a:p>
            <a:pPr fontAlgn="auto">
              <a:spcBef>
                <a:spcPts val="0"/>
              </a:spcBef>
              <a:spcAft>
                <a:spcPts val="0"/>
              </a:spcAft>
              <a:defRPr/>
            </a:pPr>
            <a:r>
              <a:rPr lang="ja-JP" altLang="en-US" b="1" dirty="0">
                <a:solidFill>
                  <a:prstClr val="black"/>
                </a:solidFill>
              </a:rPr>
              <a:t>緩和（排出削減）、適応、資金、技術、能力向上、透明性の各要素をバランスよく扱う</a:t>
            </a:r>
            <a:endParaRPr lang="en-US" altLang="ja-JP" b="1" dirty="0">
              <a:solidFill>
                <a:prstClr val="black"/>
              </a:solidFill>
            </a:endParaRPr>
          </a:p>
          <a:p>
            <a:pPr fontAlgn="auto">
              <a:spcBef>
                <a:spcPts val="0"/>
              </a:spcBef>
              <a:spcAft>
                <a:spcPts val="0"/>
              </a:spcAft>
              <a:defRPr/>
            </a:pPr>
            <a:r>
              <a:rPr lang="ja-JP" altLang="en-US" sz="1600" dirty="0">
                <a:solidFill>
                  <a:prstClr val="black"/>
                </a:solidFill>
              </a:rPr>
              <a:t>・緩和、適応、資金に関する３つの目的を規定</a:t>
            </a:r>
            <a:endParaRPr lang="en-US" altLang="ja-JP" sz="1600" dirty="0">
              <a:solidFill>
                <a:prstClr val="black"/>
              </a:solidFill>
            </a:endParaRPr>
          </a:p>
        </p:txBody>
      </p:sp>
      <p:sp>
        <p:nvSpPr>
          <p:cNvPr id="13" name="角丸四角形 12"/>
          <p:cNvSpPr/>
          <p:nvPr/>
        </p:nvSpPr>
        <p:spPr>
          <a:xfrm>
            <a:off x="4953000" y="3141663"/>
            <a:ext cx="4817137" cy="2836862"/>
          </a:xfrm>
          <a:prstGeom prst="roundRect">
            <a:avLst>
              <a:gd name="adj" fmla="val 9795"/>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b="1" dirty="0">
                <a:solidFill>
                  <a:srgbClr val="9BBB59">
                    <a:lumMod val="50000"/>
                  </a:srgbClr>
                </a:solidFill>
                <a:effectLst>
                  <a:outerShdw blurRad="38100" dist="38100" dir="2700000" algn="tl">
                    <a:srgbClr val="000000">
                      <a:alpha val="43137"/>
                    </a:srgbClr>
                  </a:outerShdw>
                </a:effectLst>
              </a:rPr>
              <a:t>前進・向上する。（</a:t>
            </a:r>
            <a:r>
              <a:rPr lang="en-US" altLang="ja-JP" sz="3200" b="1" dirty="0">
                <a:solidFill>
                  <a:srgbClr val="9BBB59">
                    <a:lumMod val="50000"/>
                  </a:srgbClr>
                </a:solidFill>
                <a:effectLst>
                  <a:outerShdw blurRad="38100" dist="38100" dir="2700000" algn="tl">
                    <a:srgbClr val="000000">
                      <a:alpha val="43137"/>
                    </a:srgbClr>
                  </a:outerShdw>
                </a:effectLst>
              </a:rPr>
              <a:t>Progressive</a:t>
            </a:r>
            <a:r>
              <a:rPr lang="ja-JP" altLang="en-US" sz="3200" b="1" dirty="0">
                <a:solidFill>
                  <a:srgbClr val="9BBB59">
                    <a:lumMod val="50000"/>
                  </a:srgbClr>
                </a:solidFill>
                <a:effectLst>
                  <a:outerShdw blurRad="38100" dist="38100" dir="2700000" algn="tl">
                    <a:srgbClr val="000000">
                      <a:alpha val="43137"/>
                    </a:srgbClr>
                  </a:outerShdw>
                </a:effectLst>
              </a:rPr>
              <a:t>）</a:t>
            </a:r>
            <a:endParaRPr lang="en-US" altLang="ja-JP" sz="3200" b="1" dirty="0">
              <a:solidFill>
                <a:srgbClr val="9BBB59">
                  <a:lumMod val="50000"/>
                </a:srgbClr>
              </a:solidFill>
              <a:effectLst>
                <a:outerShdw blurRad="38100" dist="38100" dir="2700000" algn="tl">
                  <a:srgbClr val="000000">
                    <a:alpha val="43137"/>
                  </a:srgbClr>
                </a:outerShdw>
              </a:effectLst>
            </a:endParaRPr>
          </a:p>
          <a:p>
            <a:pPr fontAlgn="auto">
              <a:spcBef>
                <a:spcPts val="0"/>
              </a:spcBef>
              <a:spcAft>
                <a:spcPts val="0"/>
              </a:spcAft>
              <a:defRPr/>
            </a:pPr>
            <a:endParaRPr lang="en-US" altLang="ja-JP" sz="900" b="1" dirty="0">
              <a:solidFill>
                <a:prstClr val="black"/>
              </a:solidFill>
            </a:endParaRPr>
          </a:p>
          <a:p>
            <a:pPr fontAlgn="auto">
              <a:spcBef>
                <a:spcPts val="0"/>
              </a:spcBef>
              <a:spcAft>
                <a:spcPts val="0"/>
              </a:spcAft>
              <a:defRPr/>
            </a:pPr>
            <a:r>
              <a:rPr lang="ja-JP" altLang="en-US" b="1" dirty="0">
                <a:solidFill>
                  <a:prstClr val="black"/>
                </a:solidFill>
              </a:rPr>
              <a:t>各国の目標見直し、報告・レビュー、世界全体の進捗点検の</a:t>
            </a:r>
            <a:r>
              <a:rPr lang="en-US" altLang="ja-JP" b="1" dirty="0">
                <a:solidFill>
                  <a:prstClr val="black"/>
                </a:solidFill>
              </a:rPr>
              <a:t>PDCA</a:t>
            </a:r>
            <a:r>
              <a:rPr lang="ja-JP" altLang="en-US" b="1" dirty="0">
                <a:solidFill>
                  <a:prstClr val="black"/>
                </a:solidFill>
              </a:rPr>
              <a:t>サイクルで向上</a:t>
            </a:r>
            <a:endParaRPr lang="en-US" altLang="ja-JP" b="1" dirty="0">
              <a:solidFill>
                <a:prstClr val="black"/>
              </a:solidFill>
            </a:endParaRPr>
          </a:p>
          <a:p>
            <a:pPr fontAlgn="auto">
              <a:spcBef>
                <a:spcPts val="0"/>
              </a:spcBef>
              <a:spcAft>
                <a:spcPts val="0"/>
              </a:spcAft>
              <a:defRPr/>
            </a:pPr>
            <a:r>
              <a:rPr lang="ja-JP" altLang="en-US" sz="1600" dirty="0">
                <a:solidFill>
                  <a:prstClr val="black"/>
                </a:solidFill>
              </a:rPr>
              <a:t>・世界全体の進捗点検（長期目標）を踏まえ、</a:t>
            </a:r>
            <a:endParaRPr lang="en-US" altLang="ja-JP" sz="1600" dirty="0">
              <a:solidFill>
                <a:prstClr val="black"/>
              </a:solidFill>
            </a:endParaRPr>
          </a:p>
          <a:p>
            <a:pPr fontAlgn="auto">
              <a:spcBef>
                <a:spcPts val="0"/>
              </a:spcBef>
              <a:spcAft>
                <a:spcPts val="0"/>
              </a:spcAft>
              <a:defRPr/>
            </a:pPr>
            <a:r>
              <a:rPr lang="ja-JP" altLang="en-US" sz="1600" dirty="0">
                <a:solidFill>
                  <a:prstClr val="black"/>
                </a:solidFill>
              </a:rPr>
              <a:t>　各国は５年ごとに目標を提出・更新</a:t>
            </a:r>
            <a:endParaRPr lang="en-US" altLang="ja-JP" sz="1600" dirty="0">
              <a:solidFill>
                <a:prstClr val="black"/>
              </a:solidFill>
            </a:endParaRPr>
          </a:p>
          <a:p>
            <a:pPr fontAlgn="auto">
              <a:spcBef>
                <a:spcPts val="0"/>
              </a:spcBef>
              <a:spcAft>
                <a:spcPts val="0"/>
              </a:spcAft>
              <a:defRPr/>
            </a:pPr>
            <a:r>
              <a:rPr lang="ja-JP" altLang="en-US" sz="1600" dirty="0">
                <a:solidFill>
                  <a:prstClr val="black"/>
                </a:solidFill>
              </a:rPr>
              <a:t>　従来の目標よりも前進させる</a:t>
            </a:r>
            <a:endParaRPr lang="en-US" altLang="ja-JP" sz="1600" dirty="0">
              <a:solidFill>
                <a:prstClr val="black"/>
              </a:solidFill>
            </a:endParaRPr>
          </a:p>
          <a:p>
            <a:pPr fontAlgn="auto">
              <a:spcBef>
                <a:spcPts val="0"/>
              </a:spcBef>
              <a:spcAft>
                <a:spcPts val="0"/>
              </a:spcAft>
              <a:defRPr/>
            </a:pPr>
            <a:r>
              <a:rPr lang="ja-JP" altLang="en-US" sz="1600" dirty="0">
                <a:solidFill>
                  <a:prstClr val="black"/>
                </a:solidFill>
              </a:rPr>
              <a:t>・各国の取組状況を報告・レビュー</a:t>
            </a:r>
            <a:endParaRPr lang="en-US" altLang="ja-JP" sz="1600" dirty="0">
              <a:solidFill>
                <a:prstClr val="black"/>
              </a:solidFill>
            </a:endParaRPr>
          </a:p>
        </p:txBody>
      </p:sp>
      <p:sp>
        <p:nvSpPr>
          <p:cNvPr id="14" name="角丸四角形 13"/>
          <p:cNvSpPr/>
          <p:nvPr/>
        </p:nvSpPr>
        <p:spPr>
          <a:xfrm>
            <a:off x="37839" y="3141663"/>
            <a:ext cx="4839494" cy="2836862"/>
          </a:xfrm>
          <a:prstGeom prst="roundRect">
            <a:avLst>
              <a:gd name="adj" fmla="val 9605"/>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b="1" dirty="0">
                <a:solidFill>
                  <a:srgbClr val="8064A2">
                    <a:lumMod val="50000"/>
                  </a:srgbClr>
                </a:solidFill>
                <a:effectLst>
                  <a:outerShdw blurRad="38100" dist="38100" dir="2700000" algn="tl">
                    <a:srgbClr val="000000">
                      <a:alpha val="43137"/>
                    </a:srgbClr>
                  </a:outerShdw>
                </a:effectLst>
              </a:rPr>
              <a:t>長期にわたり永続的に、</a:t>
            </a:r>
            <a:endParaRPr lang="en-US" altLang="ja-JP" sz="3200" b="1" dirty="0">
              <a:solidFill>
                <a:srgbClr val="8064A2">
                  <a:lumMod val="50000"/>
                </a:srgbClr>
              </a:solidFill>
              <a:effectLst>
                <a:outerShdw blurRad="38100" dist="38100" dir="2700000" algn="tl">
                  <a:srgbClr val="000000">
                    <a:alpha val="43137"/>
                  </a:srgbClr>
                </a:outerShdw>
              </a:effectLst>
            </a:endParaRPr>
          </a:p>
          <a:p>
            <a:pPr algn="ctr" fontAlgn="auto">
              <a:spcBef>
                <a:spcPts val="0"/>
              </a:spcBef>
              <a:spcAft>
                <a:spcPts val="0"/>
              </a:spcAft>
              <a:defRPr/>
            </a:pPr>
            <a:r>
              <a:rPr lang="ja-JP" altLang="en-US" sz="2800" b="1" dirty="0">
                <a:solidFill>
                  <a:srgbClr val="8064A2">
                    <a:lumMod val="50000"/>
                  </a:srgbClr>
                </a:solidFill>
                <a:effectLst>
                  <a:outerShdw blurRad="38100" dist="38100" dir="2700000" algn="tl">
                    <a:srgbClr val="000000">
                      <a:alpha val="43137"/>
                    </a:srgbClr>
                  </a:outerShdw>
                </a:effectLst>
              </a:rPr>
              <a:t>（</a:t>
            </a:r>
            <a:r>
              <a:rPr lang="en-US" altLang="ja-JP" sz="2800" b="1" dirty="0">
                <a:solidFill>
                  <a:srgbClr val="8064A2">
                    <a:lumMod val="50000"/>
                  </a:srgbClr>
                </a:solidFill>
                <a:effectLst>
                  <a:outerShdw blurRad="38100" dist="38100" dir="2700000" algn="tl">
                    <a:srgbClr val="000000">
                      <a:alpha val="43137"/>
                    </a:srgbClr>
                  </a:outerShdw>
                </a:effectLst>
              </a:rPr>
              <a:t>Durable</a:t>
            </a:r>
            <a:r>
              <a:rPr lang="ja-JP" altLang="en-US" sz="2800" b="1" dirty="0">
                <a:solidFill>
                  <a:srgbClr val="8064A2">
                    <a:lumMod val="50000"/>
                  </a:srgbClr>
                </a:solidFill>
                <a:effectLst>
                  <a:outerShdw blurRad="38100" dist="38100" dir="2700000" algn="tl">
                    <a:srgbClr val="000000">
                      <a:alpha val="43137"/>
                    </a:srgbClr>
                  </a:outerShdw>
                </a:effectLst>
              </a:rPr>
              <a:t>）</a:t>
            </a:r>
            <a:endParaRPr lang="en-US" altLang="ja-JP" sz="2000" b="1" dirty="0">
              <a:solidFill>
                <a:prstClr val="black"/>
              </a:solidFill>
            </a:endParaRPr>
          </a:p>
          <a:p>
            <a:pPr fontAlgn="auto">
              <a:spcBef>
                <a:spcPts val="0"/>
              </a:spcBef>
              <a:spcAft>
                <a:spcPts val="0"/>
              </a:spcAft>
              <a:defRPr/>
            </a:pPr>
            <a:endParaRPr lang="en-US" altLang="ja-JP" sz="800" b="1" dirty="0">
              <a:solidFill>
                <a:prstClr val="black"/>
              </a:solidFill>
            </a:endParaRPr>
          </a:p>
          <a:p>
            <a:pPr fontAlgn="auto">
              <a:spcBef>
                <a:spcPts val="0"/>
              </a:spcBef>
              <a:spcAft>
                <a:spcPts val="0"/>
              </a:spcAft>
              <a:defRPr/>
            </a:pPr>
            <a:r>
              <a:rPr lang="en-US" altLang="ja-JP" sz="2000" b="1" dirty="0">
                <a:solidFill>
                  <a:prstClr val="black"/>
                </a:solidFill>
              </a:rPr>
              <a:t>2025/2030</a:t>
            </a:r>
            <a:r>
              <a:rPr lang="ja-JP" altLang="en-US" sz="2000" b="1" dirty="0">
                <a:solidFill>
                  <a:prstClr val="black"/>
                </a:solidFill>
              </a:rPr>
              <a:t>年にとどまらず、より長期を見据えた永続的な枠組み</a:t>
            </a:r>
            <a:endParaRPr lang="en-US" altLang="ja-JP" sz="2000" b="1" dirty="0">
              <a:solidFill>
                <a:prstClr val="black"/>
              </a:solidFill>
            </a:endParaRPr>
          </a:p>
          <a:p>
            <a:pPr fontAlgn="auto">
              <a:spcBef>
                <a:spcPts val="0"/>
              </a:spcBef>
              <a:spcAft>
                <a:spcPts val="0"/>
              </a:spcAft>
              <a:defRPr/>
            </a:pPr>
            <a:r>
              <a:rPr lang="ja-JP" altLang="en-US" sz="1600" dirty="0">
                <a:solidFill>
                  <a:prstClr val="black"/>
                </a:solidFill>
              </a:rPr>
              <a:t>・２℃目標、「今世紀後半の排出・吸収バランス」など長期目標を法的合意に初めて位置づけ</a:t>
            </a:r>
            <a:endParaRPr lang="en-US" altLang="ja-JP" sz="1600" dirty="0">
              <a:solidFill>
                <a:prstClr val="black"/>
              </a:solidFill>
            </a:endParaRPr>
          </a:p>
          <a:p>
            <a:pPr fontAlgn="auto">
              <a:spcBef>
                <a:spcPts val="0"/>
              </a:spcBef>
              <a:spcAft>
                <a:spcPts val="0"/>
              </a:spcAft>
              <a:defRPr/>
            </a:pPr>
            <a:r>
              <a:rPr lang="ja-JP" altLang="en-US" sz="1600" dirty="0">
                <a:solidFill>
                  <a:prstClr val="black"/>
                </a:solidFill>
              </a:rPr>
              <a:t>・長期の低排出開発戦略を策定</a:t>
            </a:r>
            <a:endParaRPr lang="en-US" altLang="ja-JP" sz="2000" dirty="0">
              <a:solidFill>
                <a:prstClr val="black"/>
              </a:solidFill>
            </a:endParaRPr>
          </a:p>
        </p:txBody>
      </p:sp>
      <p:sp>
        <p:nvSpPr>
          <p:cNvPr id="15" name="Rectangle 22"/>
          <p:cNvSpPr>
            <a:spLocks noChangeArrowheads="1"/>
          </p:cNvSpPr>
          <p:nvPr/>
        </p:nvSpPr>
        <p:spPr bwMode="auto">
          <a:xfrm>
            <a:off x="0" y="0"/>
            <a:ext cx="9944100" cy="523875"/>
          </a:xfrm>
          <a:prstGeom prst="rect">
            <a:avLst/>
          </a:prstGeom>
          <a:solidFill>
            <a:schemeClr val="tx2">
              <a:lumMod val="60000"/>
              <a:lumOff val="4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ja-JP" altLang="en-US" sz="2800" dirty="0">
                <a:solidFill>
                  <a:prstClr val="white"/>
                </a:solidFill>
                <a:latin typeface="HGP創英角ｺﾞｼｯｸUB" panose="020B0900000000000000" pitchFamily="50" charset="-128"/>
                <a:ea typeface="HGP創英角ｺﾞｼｯｸUB" panose="020B0900000000000000" pitchFamily="50" charset="-128"/>
                <a:cs typeface="Arial" pitchFamily="34" charset="0"/>
              </a:rPr>
              <a:t>パリ</a:t>
            </a:r>
            <a:r>
              <a:rPr lang="ja-JP" altLang="en-US" sz="2800" dirty="0" smtClean="0">
                <a:solidFill>
                  <a:prstClr val="white"/>
                </a:solidFill>
                <a:latin typeface="HGP創英角ｺﾞｼｯｸUB" panose="020B0900000000000000" pitchFamily="50" charset="-128"/>
                <a:ea typeface="HGP創英角ｺﾞｼｯｸUB" panose="020B0900000000000000" pitchFamily="50" charset="-128"/>
                <a:cs typeface="Arial" pitchFamily="34" charset="0"/>
              </a:rPr>
              <a:t>協定の特徴・意義</a:t>
            </a:r>
            <a:endParaRPr lang="en-US" altLang="ja-JP" sz="2800" dirty="0">
              <a:solidFill>
                <a:prstClr val="white"/>
              </a:solidFill>
              <a:latin typeface="HGP創英角ｺﾞｼｯｸUB" panose="020B0900000000000000" pitchFamily="50" charset="-128"/>
              <a:ea typeface="HGP創英角ｺﾞｼｯｸUB" panose="020B0900000000000000" pitchFamily="50" charset="-128"/>
              <a:cs typeface="Arial" pitchFamily="34" charset="0"/>
            </a:endParaRPr>
          </a:p>
        </p:txBody>
      </p:sp>
      <p:sp>
        <p:nvSpPr>
          <p:cNvPr id="4" name="スライド番号プレースホルダー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5" tIns="45512" rIns="91025" bIns="45512" numCol="1" rtlCol="0" anchor="ctr" anchorCtr="0" compatLnSpc="1">
            <a:prstTxWarp prst="textNoShape">
              <a:avLst/>
            </a:prstTxWarp>
          </a:bodyPr>
          <a:lstStyle/>
          <a:p>
            <a:fld id="{CC5CAD7A-E04C-47B2-81EE-546146B795F5}" type="slidenum">
              <a:rPr lang="ja-JP" altLang="en-US" sz="1600" b="1">
                <a:solidFill>
                  <a:srgbClr val="000000"/>
                </a:solidFill>
                <a:latin typeface="ＭＳ ゴシック" pitchFamily="49" charset="-128"/>
                <a:ea typeface="ＭＳ ゴシック" pitchFamily="49" charset="-128"/>
              </a:rPr>
              <a:pPr/>
              <a:t>7</a:t>
            </a:fld>
            <a:endParaRPr lang="ja-JP" altLang="en-US" sz="1600" b="1">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3653895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正方形/長方形 41"/>
          <p:cNvSpPr>
            <a:spLocks/>
          </p:cNvSpPr>
          <p:nvPr/>
        </p:nvSpPr>
        <p:spPr bwMode="auto">
          <a:xfrm>
            <a:off x="246977" y="2574929"/>
            <a:ext cx="9493250" cy="4246563"/>
          </a:xfrm>
          <a:custGeom>
            <a:avLst/>
            <a:gdLst>
              <a:gd name="T0" fmla="*/ 0 w 9566065"/>
              <a:gd name="T1" fmla="*/ 0 h 5007337"/>
              <a:gd name="T2" fmla="*/ 798570 w 9566065"/>
              <a:gd name="T3" fmla="*/ 0 h 5007337"/>
              <a:gd name="T4" fmla="*/ 798570 w 9566065"/>
              <a:gd name="T5" fmla="*/ 30200 h 5007337"/>
              <a:gd name="T6" fmla="*/ 990 w 9566065"/>
              <a:gd name="T7" fmla="*/ 30272 h 5007337"/>
              <a:gd name="T8" fmla="*/ 0 w 9566065"/>
              <a:gd name="T9" fmla="*/ 0 h 5007337"/>
              <a:gd name="T10" fmla="*/ 0 60000 65536"/>
              <a:gd name="T11" fmla="*/ 0 60000 65536"/>
              <a:gd name="T12" fmla="*/ 0 60000 65536"/>
              <a:gd name="T13" fmla="*/ 0 60000 65536"/>
              <a:gd name="T14" fmla="*/ 0 60000 65536"/>
              <a:gd name="T15" fmla="*/ 0 w 9566065"/>
              <a:gd name="T16" fmla="*/ 0 h 5007337"/>
              <a:gd name="T17" fmla="*/ 9566065 w 9566065"/>
              <a:gd name="T18" fmla="*/ 5007337 h 5007337"/>
            </a:gdLst>
            <a:ahLst/>
            <a:cxnLst>
              <a:cxn ang="T10">
                <a:pos x="T0" y="T1"/>
              </a:cxn>
              <a:cxn ang="T11">
                <a:pos x="T2" y="T3"/>
              </a:cxn>
              <a:cxn ang="T12">
                <a:pos x="T4" y="T5"/>
              </a:cxn>
              <a:cxn ang="T13">
                <a:pos x="T6" y="T7"/>
              </a:cxn>
              <a:cxn ang="T14">
                <a:pos x="T8" y="T9"/>
              </a:cxn>
            </a:cxnLst>
            <a:rect l="T15" t="T16" r="T17" b="T18"/>
            <a:pathLst>
              <a:path w="9566065" h="5007337">
                <a:moveTo>
                  <a:pt x="0" y="0"/>
                </a:moveTo>
                <a:lnTo>
                  <a:pt x="9566065" y="0"/>
                </a:lnTo>
                <a:lnTo>
                  <a:pt x="9566065" y="4995462"/>
                </a:lnTo>
                <a:lnTo>
                  <a:pt x="11875" y="5007337"/>
                </a:lnTo>
                <a:cubicBezTo>
                  <a:pt x="7917" y="3338225"/>
                  <a:pt x="3958" y="1669112"/>
                  <a:pt x="0" y="0"/>
                </a:cubicBezTo>
                <a:close/>
              </a:path>
            </a:pathLst>
          </a:custGeom>
          <a:solidFill>
            <a:srgbClr val="CCFFCC">
              <a:alpha val="6470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p:txBody>
      </p:sp>
      <p:sp>
        <p:nvSpPr>
          <p:cNvPr id="32771" name="正方形/長方形 41"/>
          <p:cNvSpPr>
            <a:spLocks/>
          </p:cNvSpPr>
          <p:nvPr/>
        </p:nvSpPr>
        <p:spPr bwMode="auto">
          <a:xfrm>
            <a:off x="223573" y="1641500"/>
            <a:ext cx="9493250" cy="4246562"/>
          </a:xfrm>
          <a:custGeom>
            <a:avLst/>
            <a:gdLst>
              <a:gd name="T0" fmla="*/ 0 w 9566065"/>
              <a:gd name="T1" fmla="*/ 0 h 5007337"/>
              <a:gd name="T2" fmla="*/ 798570 w 9566065"/>
              <a:gd name="T3" fmla="*/ 0 h 5007337"/>
              <a:gd name="T4" fmla="*/ 798570 w 9566065"/>
              <a:gd name="T5" fmla="*/ 30200 h 5007337"/>
              <a:gd name="T6" fmla="*/ 990 w 9566065"/>
              <a:gd name="T7" fmla="*/ 30272 h 5007337"/>
              <a:gd name="T8" fmla="*/ 0 w 9566065"/>
              <a:gd name="T9" fmla="*/ 0 h 5007337"/>
              <a:gd name="T10" fmla="*/ 0 60000 65536"/>
              <a:gd name="T11" fmla="*/ 0 60000 65536"/>
              <a:gd name="T12" fmla="*/ 0 60000 65536"/>
              <a:gd name="T13" fmla="*/ 0 60000 65536"/>
              <a:gd name="T14" fmla="*/ 0 60000 65536"/>
              <a:gd name="T15" fmla="*/ 0 w 9566065"/>
              <a:gd name="T16" fmla="*/ 0 h 5007337"/>
              <a:gd name="T17" fmla="*/ 9566065 w 9566065"/>
              <a:gd name="T18" fmla="*/ 5007337 h 5007337"/>
            </a:gdLst>
            <a:ahLst/>
            <a:cxnLst>
              <a:cxn ang="T10">
                <a:pos x="T0" y="T1"/>
              </a:cxn>
              <a:cxn ang="T11">
                <a:pos x="T2" y="T3"/>
              </a:cxn>
              <a:cxn ang="T12">
                <a:pos x="T4" y="T5"/>
              </a:cxn>
              <a:cxn ang="T13">
                <a:pos x="T6" y="T7"/>
              </a:cxn>
              <a:cxn ang="T14">
                <a:pos x="T8" y="T9"/>
              </a:cxn>
            </a:cxnLst>
            <a:rect l="T15" t="T16" r="T17" b="T18"/>
            <a:pathLst>
              <a:path w="9566065" h="5007337">
                <a:moveTo>
                  <a:pt x="0" y="0"/>
                </a:moveTo>
                <a:lnTo>
                  <a:pt x="9566065" y="0"/>
                </a:lnTo>
                <a:lnTo>
                  <a:pt x="9566065" y="4995462"/>
                </a:lnTo>
                <a:lnTo>
                  <a:pt x="11875" y="5007337"/>
                </a:lnTo>
                <a:cubicBezTo>
                  <a:pt x="7917" y="3338225"/>
                  <a:pt x="3958" y="1669112"/>
                  <a:pt x="0" y="0"/>
                </a:cubicBezTo>
                <a:close/>
              </a:path>
            </a:pathLst>
          </a:custGeom>
          <a:solidFill>
            <a:srgbClr val="CCFFCC">
              <a:alpha val="6470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a:p>
            <a:pPr fontAlgn="auto">
              <a:spcBef>
                <a:spcPts val="0"/>
              </a:spcBef>
              <a:spcAft>
                <a:spcPts val="0"/>
              </a:spcAft>
            </a:pPr>
            <a:endParaRPr lang="en-US" altLang="ja-JP">
              <a:solidFill>
                <a:srgbClr val="000000"/>
              </a:solidFill>
              <a:latin typeface="ＭＳ Ｐゴシック" pitchFamily="50" charset="-128"/>
              <a:ea typeface="ＭＳ Ｐゴシック"/>
            </a:endParaRPr>
          </a:p>
        </p:txBody>
      </p:sp>
      <p:sp>
        <p:nvSpPr>
          <p:cNvPr id="14" name="Rectangle 11"/>
          <p:cNvSpPr>
            <a:spLocks noChangeArrowheads="1"/>
          </p:cNvSpPr>
          <p:nvPr/>
        </p:nvSpPr>
        <p:spPr bwMode="auto">
          <a:xfrm>
            <a:off x="0" y="0"/>
            <a:ext cx="9906000" cy="522288"/>
          </a:xfrm>
          <a:prstGeom prst="rect">
            <a:avLst/>
          </a:prstGeom>
          <a:solidFill>
            <a:srgbClr val="0070C0"/>
          </a:solidFill>
          <a:ln>
            <a:noFill/>
            <a:headEnd/>
            <a:tailEnd/>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ja-JP" altLang="en-US" sz="2800" b="1" kern="0" dirty="0" smtClean="0">
                <a:solidFill>
                  <a:prstClr val="white"/>
                </a:solidFill>
                <a:latin typeface="ＭＳ Ｐゴシック"/>
              </a:rPr>
              <a:t>Ｇ７伊勢志摩サミットの主な成果（気候変動関係）</a:t>
            </a:r>
            <a:endParaRPr kumimoji="0" lang="ja-JP" altLang="en-US" sz="2800" b="1" kern="0" dirty="0">
              <a:solidFill>
                <a:prstClr val="white"/>
              </a:solidFill>
              <a:latin typeface="ＭＳ Ｐゴシック"/>
            </a:endParaRPr>
          </a:p>
        </p:txBody>
      </p:sp>
      <p:sp>
        <p:nvSpPr>
          <p:cNvPr id="32773" name="テキスト ボックス 5"/>
          <p:cNvSpPr txBox="1">
            <a:spLocks noChangeArrowheads="1"/>
          </p:cNvSpPr>
          <p:nvPr/>
        </p:nvSpPr>
        <p:spPr bwMode="auto">
          <a:xfrm>
            <a:off x="6349471" y="1205186"/>
            <a:ext cx="930408"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auto" hangingPunct="1">
              <a:spcBef>
                <a:spcPts val="0"/>
              </a:spcBef>
              <a:spcAft>
                <a:spcPts val="0"/>
              </a:spcAft>
            </a:pPr>
            <a:r>
              <a:rPr lang="ja-JP" altLang="en-US" b="1">
                <a:solidFill>
                  <a:srgbClr val="FFFFFF"/>
                </a:solidFill>
                <a:latin typeface="ＭＳ Ｐゴシック" pitchFamily="50" charset="-128"/>
              </a:rPr>
              <a:t>資料１</a:t>
            </a:r>
          </a:p>
        </p:txBody>
      </p:sp>
      <p:sp>
        <p:nvSpPr>
          <p:cNvPr id="15" name="正方形/長方形 14"/>
          <p:cNvSpPr/>
          <p:nvPr/>
        </p:nvSpPr>
        <p:spPr>
          <a:xfrm>
            <a:off x="62183" y="586783"/>
            <a:ext cx="9789537" cy="1015663"/>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fontAlgn="auto">
              <a:spcBef>
                <a:spcPts val="0"/>
              </a:spcBef>
              <a:spcAft>
                <a:spcPts val="0"/>
              </a:spcAft>
              <a:defRPr/>
            </a:pPr>
            <a:r>
              <a:rPr lang="ja-JP" altLang="en-US" sz="2000" dirty="0">
                <a:solidFill>
                  <a:prstClr val="black"/>
                </a:solidFill>
                <a:latin typeface="ＭＳ Ｐゴシック" panose="020B0600070205080204" pitchFamily="50" charset="-128"/>
              </a:rPr>
              <a:t>日程</a:t>
            </a:r>
            <a:r>
              <a:rPr lang="zh-TW" altLang="en-US" sz="2000" dirty="0">
                <a:solidFill>
                  <a:prstClr val="black"/>
                </a:solidFill>
                <a:latin typeface="ＭＳ Ｐゴシック" panose="020B0600070205080204" pitchFamily="50" charset="-128"/>
                <a:ea typeface="ＭＳ Ｐゴシック" panose="020B0600070205080204" pitchFamily="50" charset="-128"/>
              </a:rPr>
              <a:t>：</a:t>
            </a:r>
            <a:r>
              <a:rPr lang="en-US" altLang="zh-TW" sz="2000" dirty="0">
                <a:solidFill>
                  <a:prstClr val="black"/>
                </a:solidFill>
                <a:latin typeface="ＭＳ Ｐゴシック" panose="020B0600070205080204" pitchFamily="50" charset="-128"/>
                <a:ea typeface="ＭＳ Ｐゴシック" panose="020B0600070205080204" pitchFamily="50" charset="-128"/>
              </a:rPr>
              <a:t>2016</a:t>
            </a:r>
            <a:r>
              <a:rPr lang="zh-TW" altLang="en-US" sz="2000" dirty="0">
                <a:solidFill>
                  <a:prstClr val="black"/>
                </a:solidFill>
                <a:latin typeface="ＭＳ Ｐゴシック" panose="020B0600070205080204" pitchFamily="50" charset="-128"/>
                <a:ea typeface="ＭＳ Ｐゴシック" panose="020B0600070205080204" pitchFamily="50" charset="-128"/>
              </a:rPr>
              <a:t>年</a:t>
            </a:r>
            <a:r>
              <a:rPr lang="ja-JP" altLang="en-US" sz="2000" dirty="0" smtClean="0">
                <a:solidFill>
                  <a:prstClr val="black"/>
                </a:solidFill>
                <a:latin typeface="ＭＳ Ｐゴシック" panose="020B0600070205080204" pitchFamily="50" charset="-128"/>
              </a:rPr>
              <a:t>５月</a:t>
            </a:r>
            <a:r>
              <a:rPr lang="en-US" altLang="ja-JP" sz="2000" dirty="0" smtClean="0">
                <a:solidFill>
                  <a:prstClr val="black"/>
                </a:solidFill>
                <a:latin typeface="ＭＳ Ｐゴシック" panose="020B0600070205080204" pitchFamily="50" charset="-128"/>
              </a:rPr>
              <a:t>26</a:t>
            </a:r>
            <a:r>
              <a:rPr lang="ja-JP" altLang="en-US" sz="2000" dirty="0" smtClean="0">
                <a:solidFill>
                  <a:prstClr val="black"/>
                </a:solidFill>
                <a:latin typeface="ＭＳ Ｐゴシック" panose="020B0600070205080204" pitchFamily="50" charset="-128"/>
              </a:rPr>
              <a:t>日（木）</a:t>
            </a:r>
            <a:r>
              <a:rPr lang="en-US" altLang="ja-JP" sz="2000" dirty="0" smtClean="0">
                <a:solidFill>
                  <a:prstClr val="black"/>
                </a:solidFill>
                <a:latin typeface="ＭＳ Ｐゴシック" panose="020B0600070205080204" pitchFamily="50" charset="-128"/>
              </a:rPr>
              <a:t>-27</a:t>
            </a:r>
            <a:r>
              <a:rPr lang="ja-JP" altLang="en-US" sz="2000" dirty="0" smtClean="0">
                <a:solidFill>
                  <a:prstClr val="black"/>
                </a:solidFill>
                <a:latin typeface="ＭＳ Ｐゴシック" panose="020B0600070205080204" pitchFamily="50" charset="-128"/>
              </a:rPr>
              <a:t>日（金）</a:t>
            </a:r>
            <a:endParaRPr lang="zh-TW" altLang="en-US" sz="2000" dirty="0">
              <a:solidFill>
                <a:prstClr val="black"/>
              </a:solidFill>
              <a:latin typeface="ＭＳ Ｐゴシック" panose="020B0600070205080204" pitchFamily="50" charset="-128"/>
              <a:ea typeface="ＭＳ Ｐゴシック" panose="020B0600070205080204" pitchFamily="50" charset="-128"/>
            </a:endParaRPr>
          </a:p>
          <a:p>
            <a:pPr algn="just" fontAlgn="auto">
              <a:spcBef>
                <a:spcPts val="0"/>
              </a:spcBef>
              <a:spcAft>
                <a:spcPts val="0"/>
              </a:spcAft>
              <a:defRPr/>
            </a:pPr>
            <a:r>
              <a:rPr lang="zh-TW" altLang="en-US" sz="2000" dirty="0">
                <a:solidFill>
                  <a:prstClr val="black"/>
                </a:solidFill>
                <a:latin typeface="ＭＳ Ｐゴシック" panose="020B0600070205080204" pitchFamily="50" charset="-128"/>
                <a:ea typeface="ＭＳ Ｐゴシック" panose="020B0600070205080204" pitchFamily="50" charset="-128"/>
              </a:rPr>
              <a:t>場所</a:t>
            </a:r>
            <a:r>
              <a:rPr lang="zh-TW" altLang="en-US" sz="200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2000" dirty="0" smtClean="0">
                <a:solidFill>
                  <a:prstClr val="black"/>
                </a:solidFill>
                <a:latin typeface="ＭＳ Ｐゴシック" panose="020B0600070205080204" pitchFamily="50" charset="-128"/>
              </a:rPr>
              <a:t>三重県志摩</a:t>
            </a:r>
            <a:r>
              <a:rPr lang="zh-TW" altLang="en-US" sz="2000" dirty="0" smtClean="0">
                <a:solidFill>
                  <a:prstClr val="black"/>
                </a:solidFill>
                <a:latin typeface="ＭＳ Ｐゴシック" panose="020B0600070205080204" pitchFamily="50" charset="-128"/>
                <a:ea typeface="ＭＳ Ｐゴシック" panose="020B0600070205080204" pitchFamily="50" charset="-128"/>
              </a:rPr>
              <a:t>市</a:t>
            </a:r>
            <a:r>
              <a:rPr lang="ja-JP" altLang="en-US" sz="2000" dirty="0" smtClean="0">
                <a:solidFill>
                  <a:prstClr val="black"/>
                </a:solidFill>
                <a:latin typeface="ＭＳ Ｐゴシック" panose="020B0600070205080204" pitchFamily="50" charset="-128"/>
              </a:rPr>
              <a:t>賢島</a:t>
            </a:r>
            <a:endParaRPr lang="zh-TW" altLang="en-US" sz="20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defRPr/>
            </a:pPr>
            <a:r>
              <a:rPr lang="ja-JP" altLang="en-US" sz="2000" dirty="0" smtClean="0">
                <a:solidFill>
                  <a:prstClr val="black"/>
                </a:solidFill>
                <a:latin typeface="ＭＳ Ｐゴシック" panose="020B0600070205080204" pitchFamily="50" charset="-128"/>
              </a:rPr>
              <a:t>参加国：</a:t>
            </a:r>
            <a:r>
              <a:rPr lang="ja-JP" altLang="en-US" sz="2000" dirty="0">
                <a:solidFill>
                  <a:prstClr val="black"/>
                </a:solidFill>
                <a:latin typeface="ＭＳ Ｐゴシック" panose="020B0600070205080204" pitchFamily="50" charset="-128"/>
              </a:rPr>
              <a:t>Ｇ７各国</a:t>
            </a:r>
            <a:r>
              <a:rPr lang="ja-JP" altLang="en-US" sz="2000" dirty="0" smtClean="0">
                <a:solidFill>
                  <a:prstClr val="black"/>
                </a:solidFill>
                <a:latin typeface="ＭＳ Ｐゴシック" panose="020B0600070205080204" pitchFamily="50" charset="-128"/>
              </a:rPr>
              <a:t>（日、伊</a:t>
            </a:r>
            <a:r>
              <a:rPr lang="ja-JP" altLang="en-US" sz="2000" dirty="0">
                <a:solidFill>
                  <a:prstClr val="black"/>
                </a:solidFill>
                <a:latin typeface="ＭＳ Ｐゴシック" panose="020B0600070205080204" pitchFamily="50" charset="-128"/>
              </a:rPr>
              <a:t>、加、仏、米、英、</a:t>
            </a:r>
            <a:r>
              <a:rPr lang="ja-JP" altLang="en-US" sz="2000" dirty="0" smtClean="0">
                <a:solidFill>
                  <a:prstClr val="black"/>
                </a:solidFill>
                <a:latin typeface="ＭＳ Ｐゴシック" panose="020B0600070205080204" pitchFamily="50" charset="-128"/>
              </a:rPr>
              <a:t>独）</a:t>
            </a:r>
            <a:r>
              <a:rPr lang="ja-JP" altLang="en-US" sz="2000" dirty="0">
                <a:solidFill>
                  <a:prstClr val="black"/>
                </a:solidFill>
                <a:latin typeface="ＭＳ Ｐゴシック" panose="020B0600070205080204" pitchFamily="50" charset="-128"/>
              </a:rPr>
              <a:t>、</a:t>
            </a:r>
            <a:r>
              <a:rPr lang="en-US" altLang="ja-JP" sz="2000" dirty="0" smtClean="0">
                <a:solidFill>
                  <a:prstClr val="black"/>
                </a:solidFill>
                <a:latin typeface="ＭＳ Ｐゴシック" panose="020B0600070205080204" pitchFamily="50" charset="-128"/>
              </a:rPr>
              <a:t>EU</a:t>
            </a:r>
          </a:p>
        </p:txBody>
      </p:sp>
      <p:sp>
        <p:nvSpPr>
          <p:cNvPr id="18" name="正方形/長方形 17"/>
          <p:cNvSpPr/>
          <p:nvPr/>
        </p:nvSpPr>
        <p:spPr>
          <a:xfrm>
            <a:off x="309563" y="1675408"/>
            <a:ext cx="5735559" cy="1728192"/>
          </a:xfrm>
          <a:prstGeom prst="rect">
            <a:avLst/>
          </a:prstGeom>
          <a:solidFill>
            <a:schemeClr val="bg1"/>
          </a:solidFill>
          <a:ln w="3175" cap="flat" cmpd="sng" algn="ctr">
            <a:solidFill>
              <a:schemeClr val="accent3">
                <a:lumMod val="50000"/>
              </a:schemeClr>
            </a:solidFill>
            <a:prstDash val="solid"/>
          </a:ln>
          <a:effectLst/>
        </p:spPr>
        <p:txBody>
          <a:bodyPr/>
          <a:lstStyle/>
          <a:p>
            <a:pPr algn="just" fontAlgn="auto">
              <a:spcBef>
                <a:spcPts val="200"/>
              </a:spcBef>
              <a:spcAft>
                <a:spcPts val="0"/>
              </a:spcAft>
              <a:defRPr/>
            </a:pPr>
            <a:r>
              <a:rPr lang="ja-JP" altLang="en-US" dirty="0" smtClean="0">
                <a:solidFill>
                  <a:prstClr val="black"/>
                </a:solidFill>
                <a:latin typeface="Calibri"/>
                <a:ea typeface="ＭＳ Ｐゴシック"/>
              </a:rPr>
              <a:t>　</a:t>
            </a:r>
            <a:r>
              <a:rPr lang="en-US" altLang="ja-JP" dirty="0">
                <a:solidFill>
                  <a:prstClr val="black"/>
                </a:solidFill>
                <a:latin typeface="Calibri"/>
                <a:ea typeface="ＭＳ Ｐゴシック"/>
              </a:rPr>
              <a:t>G7</a:t>
            </a:r>
            <a:r>
              <a:rPr lang="ja-JP" altLang="en-US" dirty="0">
                <a:solidFill>
                  <a:prstClr val="black"/>
                </a:solidFill>
                <a:latin typeface="Calibri"/>
                <a:ea typeface="ＭＳ Ｐゴシック"/>
              </a:rPr>
              <a:t>伊勢志摩サミットにおいて、</a:t>
            </a:r>
            <a:r>
              <a:rPr lang="en-US" altLang="ja-JP" dirty="0">
                <a:solidFill>
                  <a:prstClr val="black"/>
                </a:solidFill>
                <a:latin typeface="Calibri"/>
                <a:ea typeface="ＭＳ Ｐゴシック"/>
              </a:rPr>
              <a:t>G7</a:t>
            </a:r>
            <a:r>
              <a:rPr lang="ja-JP" altLang="en-US" dirty="0">
                <a:solidFill>
                  <a:prstClr val="black"/>
                </a:solidFill>
                <a:latin typeface="Calibri"/>
                <a:ea typeface="ＭＳ Ｐゴシック"/>
              </a:rPr>
              <a:t>伊勢志摩首脳宣言が合意された。前文において、持続可能な開発のための</a:t>
            </a:r>
            <a:r>
              <a:rPr lang="en-US" altLang="ja-JP" dirty="0">
                <a:solidFill>
                  <a:prstClr val="black"/>
                </a:solidFill>
                <a:latin typeface="Calibri"/>
                <a:ea typeface="ＭＳ Ｐゴシック"/>
              </a:rPr>
              <a:t>2030</a:t>
            </a:r>
            <a:r>
              <a:rPr lang="ja-JP" altLang="en-US" dirty="0">
                <a:solidFill>
                  <a:prstClr val="black"/>
                </a:solidFill>
                <a:latin typeface="Calibri"/>
                <a:ea typeface="ＭＳ Ｐゴシック"/>
              </a:rPr>
              <a:t>アジェンダ及び気候変動に関するパリ協定の昨年の採択に続く、我々のコミットメントの実施に向けた努力が明記される等、</a:t>
            </a:r>
            <a:r>
              <a:rPr lang="ja-JP" altLang="en-US" u="sng" dirty="0">
                <a:solidFill>
                  <a:srgbClr val="FF0000"/>
                </a:solidFill>
                <a:latin typeface="Calibri"/>
                <a:ea typeface="ＭＳ Ｐゴシック"/>
              </a:rPr>
              <a:t>様々な分野で環境に係る事項が記載</a:t>
            </a:r>
            <a:r>
              <a:rPr lang="ja-JP" altLang="en-US" dirty="0">
                <a:solidFill>
                  <a:prstClr val="black"/>
                </a:solidFill>
                <a:latin typeface="Calibri"/>
                <a:ea typeface="ＭＳ Ｐゴシック"/>
              </a:rPr>
              <a:t>された</a:t>
            </a:r>
            <a:r>
              <a:rPr lang="ja-JP" altLang="en-US" dirty="0" smtClean="0">
                <a:solidFill>
                  <a:prstClr val="black"/>
                </a:solidFill>
                <a:latin typeface="Calibri"/>
                <a:ea typeface="ＭＳ Ｐゴシック"/>
              </a:rPr>
              <a:t>。</a:t>
            </a:r>
            <a:endParaRPr lang="en-US" altLang="ja-JP" dirty="0">
              <a:solidFill>
                <a:prstClr val="black"/>
              </a:solidFill>
              <a:latin typeface="Calibri"/>
              <a:ea typeface="ＭＳ Ｐゴシック"/>
            </a:endParaRPr>
          </a:p>
        </p:txBody>
      </p:sp>
      <p:pic>
        <p:nvPicPr>
          <p:cNvPr id="32781"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170" y="2454964"/>
            <a:ext cx="2262251" cy="281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CC5CAD7A-E04C-47B2-81EE-546146B795F5}" type="slidenum">
              <a:rPr lang="ja-JP" altLang="en-US" sz="1800" smtClean="0">
                <a:solidFill>
                  <a:prstClr val="black"/>
                </a:solidFill>
              </a:rPr>
              <a:pPr/>
              <a:t>8</a:t>
            </a:fld>
            <a:endParaRPr lang="ja-JP" altLang="en-US" sz="1800" dirty="0">
              <a:solidFill>
                <a:prstClr val="black"/>
              </a:solidFill>
            </a:endParaRP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623" y="3538543"/>
            <a:ext cx="30956" cy="8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t="4474" b="8412"/>
          <a:stretch/>
        </p:blipFill>
        <p:spPr>
          <a:xfrm>
            <a:off x="6141011" y="1433984"/>
            <a:ext cx="3726535" cy="2232248"/>
          </a:xfrm>
          <a:prstGeom prst="rect">
            <a:avLst/>
          </a:prstGeom>
        </p:spPr>
      </p:pic>
      <p:sp>
        <p:nvSpPr>
          <p:cNvPr id="16" name="正方形/長方形 15"/>
          <p:cNvSpPr/>
          <p:nvPr/>
        </p:nvSpPr>
        <p:spPr bwMode="auto">
          <a:xfrm>
            <a:off x="309570" y="3717032"/>
            <a:ext cx="9245949" cy="3117552"/>
          </a:xfrm>
          <a:prstGeom prst="rect">
            <a:avLst/>
          </a:prstGeom>
          <a:solidFill>
            <a:schemeClr val="bg1"/>
          </a:solidFill>
          <a:ln w="3175" cap="flat" cmpd="sng" algn="ctr">
            <a:solidFill>
              <a:schemeClr val="accent3">
                <a:lumMod val="50000"/>
              </a:schemeClr>
            </a:solidFill>
            <a:prstDash val="solid"/>
          </a:ln>
          <a:effectLst/>
        </p:spPr>
        <p:txBody>
          <a:bodyPr anchor="ctr"/>
          <a:lstStyle/>
          <a:p>
            <a:pPr marL="285750" indent="-285750" algn="just" fontAlgn="auto">
              <a:spcBef>
                <a:spcPts val="200"/>
              </a:spcBef>
              <a:spcAft>
                <a:spcPts val="0"/>
              </a:spcAft>
              <a:buFont typeface="Arial" panose="020B0604020202020204" pitchFamily="34" charset="0"/>
              <a:buChar char="•"/>
              <a:defRPr/>
            </a:pP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Ｇ７は、引き続き、指導的</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な役割を</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担い、</a:t>
            </a:r>
            <a:r>
              <a:rPr kumimoji="0" lang="ja-JP" altLang="en-US" sz="1600" b="1" u="sng" kern="0" dirty="0" smtClean="0">
                <a:solidFill>
                  <a:srgbClr val="FF0000"/>
                </a:solidFill>
                <a:latin typeface="Arial" panose="020B0604020202020204" pitchFamily="34" charset="0"/>
                <a:ea typeface="ＭＳ Ｐゴシック"/>
                <a:cs typeface="Arial" panose="020B0604020202020204" pitchFamily="34" charset="0"/>
              </a:rPr>
              <a:t>パリ</a:t>
            </a:r>
            <a:r>
              <a:rPr kumimoji="0" lang="ja-JP" altLang="en-US" sz="1600" b="1" u="sng" kern="0" dirty="0">
                <a:solidFill>
                  <a:srgbClr val="FF0000"/>
                </a:solidFill>
                <a:latin typeface="Arial" panose="020B0604020202020204" pitchFamily="34" charset="0"/>
                <a:ea typeface="ＭＳ Ｐゴシック"/>
                <a:cs typeface="Arial" panose="020B0604020202020204" pitchFamily="34" charset="0"/>
              </a:rPr>
              <a:t>協定の２０１６年中の発効</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という目標に向けて</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取り組みつつ、</a:t>
            </a:r>
            <a:r>
              <a:rPr kumimoji="0" lang="ja-JP" altLang="en-US" sz="1600" b="1" u="sng" kern="0" dirty="0" smtClean="0">
                <a:solidFill>
                  <a:srgbClr val="FF0000"/>
                </a:solidFill>
                <a:latin typeface="Arial" panose="020B0604020202020204" pitchFamily="34" charset="0"/>
                <a:ea typeface="ＭＳ Ｐゴシック"/>
                <a:cs typeface="Arial" panose="020B0604020202020204" pitchFamily="34" charset="0"/>
              </a:rPr>
              <a:t>可能</a:t>
            </a:r>
            <a:r>
              <a:rPr kumimoji="0" lang="ja-JP" altLang="en-US" sz="1600" b="1" u="sng" kern="0" dirty="0">
                <a:solidFill>
                  <a:srgbClr val="FF0000"/>
                </a:solidFill>
                <a:latin typeface="Arial" panose="020B0604020202020204" pitchFamily="34" charset="0"/>
                <a:ea typeface="ＭＳ Ｐゴシック"/>
                <a:cs typeface="Arial" panose="020B0604020202020204" pitchFamily="34" charset="0"/>
              </a:rPr>
              <a:t>な限り早期の協定の締結に必要な措置をとることにコミット</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。全ての締約国</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に、同様</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の対応を求める。</a:t>
            </a:r>
          </a:p>
          <a:p>
            <a:pPr marL="285750" indent="-285750" algn="just" fontAlgn="auto">
              <a:spcBef>
                <a:spcPts val="200"/>
              </a:spcBef>
              <a:spcAft>
                <a:spcPts val="0"/>
              </a:spcAft>
              <a:buFont typeface="Arial" panose="020B0604020202020204" pitchFamily="34" charset="0"/>
              <a:buChar char="•"/>
              <a:defRPr/>
            </a:pP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我々は、更</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なる野心を時間の経過とともに促進</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しつつ、自国</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が決定する貢献</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を、早期</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に透明性を</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もって、かつ、着実</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に実施することで先導することにコミット。</a:t>
            </a:r>
          </a:p>
          <a:p>
            <a:pPr marL="285750" indent="-285750" algn="just" fontAlgn="auto">
              <a:spcBef>
                <a:spcPts val="200"/>
              </a:spcBef>
              <a:spcAft>
                <a:spcPts val="0"/>
              </a:spcAft>
              <a:buFont typeface="Arial" panose="020B0604020202020204" pitchFamily="34" charset="0"/>
              <a:buChar char="•"/>
              <a:defRPr/>
            </a:pP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我々は、</a:t>
            </a:r>
            <a:r>
              <a:rPr kumimoji="0" lang="en-US" altLang="ja-JP" sz="1600" b="1" u="sng" kern="0" dirty="0" smtClean="0">
                <a:solidFill>
                  <a:srgbClr val="FF0000"/>
                </a:solidFill>
                <a:latin typeface="Arial" panose="020B0604020202020204" pitchFamily="34" charset="0"/>
                <a:ea typeface="ＭＳ Ｐゴシック"/>
                <a:cs typeface="Arial" panose="020B0604020202020204" pitchFamily="34" charset="0"/>
              </a:rPr>
              <a:t>2020</a:t>
            </a:r>
            <a:r>
              <a:rPr kumimoji="0" lang="ja-JP" altLang="en-US" sz="1600" b="1" u="sng" kern="0" dirty="0">
                <a:solidFill>
                  <a:srgbClr val="FF0000"/>
                </a:solidFill>
                <a:latin typeface="Arial" panose="020B0604020202020204" pitchFamily="34" charset="0"/>
                <a:ea typeface="ＭＳ Ｐゴシック"/>
                <a:cs typeface="Arial" panose="020B0604020202020204" pitchFamily="34" charset="0"/>
              </a:rPr>
              <a:t>年の期限に十分先立って今世紀半ばの温室効果ガス低排出型発展のための長期戦略を策定</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し、通報</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することにコミット</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a:t>
            </a:r>
            <a:endParaRPr kumimoji="0" lang="en-US" altLang="ja-JP" sz="1600" kern="0" dirty="0" smtClean="0">
              <a:solidFill>
                <a:prstClr val="black"/>
              </a:solidFill>
              <a:latin typeface="Arial" panose="020B0604020202020204" pitchFamily="34" charset="0"/>
              <a:ea typeface="ＭＳ Ｐゴシック"/>
              <a:cs typeface="Arial" panose="020B0604020202020204" pitchFamily="34" charset="0"/>
            </a:endParaRPr>
          </a:p>
          <a:p>
            <a:pPr marL="285750" indent="-285750" algn="just" fontAlgn="auto">
              <a:spcBef>
                <a:spcPts val="200"/>
              </a:spcBef>
              <a:spcAft>
                <a:spcPts val="0"/>
              </a:spcAft>
              <a:buFont typeface="Arial" panose="020B0604020202020204" pitchFamily="34" charset="0"/>
              <a:buChar char="•"/>
              <a:defRPr/>
            </a:pP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我々</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は、国内</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政策及びカーボン・プライシング（炭素の価格付け）などの手段を</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含めた、排出</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削減活動へのインセンティブの提供の重要な役割を認識する。</a:t>
            </a:r>
          </a:p>
          <a:p>
            <a:pPr marL="285750" indent="-285750" algn="just" fontAlgn="auto">
              <a:spcBef>
                <a:spcPts val="200"/>
              </a:spcBef>
              <a:spcAft>
                <a:spcPts val="0"/>
              </a:spcAft>
              <a:buFont typeface="Arial" panose="020B0604020202020204" pitchFamily="34" charset="0"/>
              <a:buChar char="•"/>
              <a:defRPr/>
            </a:pP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主要</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排出国を含む全ての国によるパリ協定</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の、効果的な、かつ、透明性</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のある実施のための詳細ルールについて合意するため建設的に関与することを奨励。官民双方からより多くの気候基金を提供</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し、動員</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するための努力を継続するととも</a:t>
            </a:r>
            <a:r>
              <a:rPr kumimoji="0" lang="ja-JP" altLang="en-US" sz="1600" kern="0" dirty="0" smtClean="0">
                <a:solidFill>
                  <a:prstClr val="black"/>
                </a:solidFill>
                <a:latin typeface="Arial" panose="020B0604020202020204" pitchFamily="34" charset="0"/>
                <a:ea typeface="ＭＳ Ｐゴシック"/>
                <a:cs typeface="Arial" panose="020B0604020202020204" pitchFamily="34" charset="0"/>
              </a:rPr>
              <a:t>に、Ｇ７</a:t>
            </a:r>
            <a:r>
              <a:rPr kumimoji="0" lang="ja-JP" altLang="en-US" sz="1600" kern="0" dirty="0">
                <a:solidFill>
                  <a:prstClr val="black"/>
                </a:solidFill>
                <a:latin typeface="Arial" panose="020B0604020202020204" pitchFamily="34" charset="0"/>
                <a:ea typeface="ＭＳ Ｐゴシック"/>
                <a:cs typeface="Arial" panose="020B0604020202020204" pitchFamily="34" charset="0"/>
              </a:rPr>
              <a:t>以外の国にも資金の提供を奨励。</a:t>
            </a:r>
          </a:p>
        </p:txBody>
      </p:sp>
      <p:sp>
        <p:nvSpPr>
          <p:cNvPr id="17" name="角丸四角形 16"/>
          <p:cNvSpPr/>
          <p:nvPr/>
        </p:nvSpPr>
        <p:spPr bwMode="auto">
          <a:xfrm>
            <a:off x="309562" y="3454400"/>
            <a:ext cx="1835126" cy="289573"/>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wrap="none" anchor="ctr"/>
          <a:lstStyle/>
          <a:p>
            <a:pPr algn="ctr" fontAlgn="auto">
              <a:spcBef>
                <a:spcPts val="0"/>
              </a:spcBef>
              <a:spcAft>
                <a:spcPts val="0"/>
              </a:spcAft>
              <a:defRPr/>
            </a:pPr>
            <a:r>
              <a:rPr kumimoji="0" lang="ja-JP" altLang="en-US" b="1" kern="0" dirty="0" smtClean="0">
                <a:solidFill>
                  <a:srgbClr val="000000"/>
                </a:solidFill>
                <a:latin typeface="Calibri"/>
                <a:ea typeface="ＭＳ Ｐゴシック"/>
              </a:rPr>
              <a:t>気候変動</a:t>
            </a:r>
            <a:endParaRPr kumimoji="0" lang="ja-JP" altLang="en-US" b="1" kern="0" dirty="0">
              <a:solidFill>
                <a:srgbClr val="000000"/>
              </a:solidFill>
              <a:latin typeface="Calibri"/>
              <a:ea typeface="ＭＳ Ｐゴシック"/>
            </a:endParaRPr>
          </a:p>
        </p:txBody>
      </p:sp>
      <p:pic>
        <p:nvPicPr>
          <p:cNvPr id="19" name="図 18"/>
          <p:cNvPicPr/>
          <p:nvPr/>
        </p:nvPicPr>
        <p:blipFill>
          <a:blip r:embed="rId6" cstate="print">
            <a:extLst>
              <a:ext uri="{28A0092B-C50C-407E-A947-70E740481C1C}">
                <a14:useLocalDpi xmlns:a14="http://schemas.microsoft.com/office/drawing/2010/main" val="0"/>
              </a:ext>
            </a:extLst>
          </a:blip>
          <a:stretch>
            <a:fillRect/>
          </a:stretch>
        </p:blipFill>
        <p:spPr>
          <a:xfrm>
            <a:off x="-15547" y="-27384"/>
            <a:ext cx="694159" cy="637416"/>
          </a:xfrm>
          <a:prstGeom prst="rect">
            <a:avLst/>
          </a:prstGeom>
        </p:spPr>
      </p:pic>
    </p:spTree>
    <p:extLst>
      <p:ext uri="{BB962C8B-B14F-4D97-AF65-F5344CB8AC3E}">
        <p14:creationId xmlns:p14="http://schemas.microsoft.com/office/powerpoint/2010/main" val="276776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FF0000">
                <a:lumMod val="98000"/>
              </a:srgbClr>
            </a:gs>
            <a:gs pos="100000">
              <a:srgbClr val="85C2FF"/>
            </a:gs>
            <a:gs pos="97000">
              <a:srgbClr val="C4D6EB"/>
            </a:gs>
            <a:gs pos="100000">
              <a:srgbClr val="FFEBFA"/>
            </a:gs>
          </a:gsLst>
          <a:lin ang="10800000" scaled="0"/>
        </a:gradFill>
        <a:ln w="19050" cap="sq">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lin ang="10800000" scaled="1"/>
            <a:tileRect/>
          </a:gradFill>
          <a:prstDash val="solid"/>
          <a:miter lim="800000"/>
        </a:ln>
      </a:spPr>
      <a:bodyPr/>
      <a:lstStyle>
        <a:defPPr algn="ctr" fontAlgn="auto">
          <a:spcBef>
            <a:spcPts val="0"/>
          </a:spcBef>
          <a:spcAft>
            <a:spcPts val="0"/>
          </a:spcAft>
          <a:defRPr sz="1200" b="1" dirty="0" smtClean="0">
            <a:solidFill>
              <a:srgbClr val="000000"/>
            </a:solidFill>
          </a:defRPr>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14.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FF0000">
                <a:lumMod val="98000"/>
              </a:srgbClr>
            </a:gs>
            <a:gs pos="100000">
              <a:srgbClr val="85C2FF"/>
            </a:gs>
            <a:gs pos="97000">
              <a:srgbClr val="C4D6EB"/>
            </a:gs>
            <a:gs pos="100000">
              <a:srgbClr val="FFEBFA"/>
            </a:gs>
          </a:gsLst>
          <a:lin ang="10800000" scaled="0"/>
        </a:gradFill>
        <a:ln w="19050" cap="sq">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lin ang="10800000" scaled="1"/>
            <a:tileRect/>
          </a:gradFill>
          <a:prstDash val="solid"/>
          <a:miter lim="800000"/>
        </a:ln>
      </a:spPr>
      <a:bodyPr/>
      <a:lstStyle>
        <a:defPPr algn="ctr" fontAlgn="auto">
          <a:spcBef>
            <a:spcPts val="0"/>
          </a:spcBef>
          <a:spcAft>
            <a:spcPts val="0"/>
          </a:spcAft>
          <a:defRPr sz="1200" b="1" dirty="0" smtClean="0">
            <a:solidFill>
              <a:srgbClr val="000000"/>
            </a:solidFill>
          </a:defRPr>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FF0000">
                <a:lumMod val="98000"/>
              </a:srgbClr>
            </a:gs>
            <a:gs pos="100000">
              <a:srgbClr val="85C2FF"/>
            </a:gs>
            <a:gs pos="97000">
              <a:srgbClr val="C4D6EB"/>
            </a:gs>
            <a:gs pos="100000">
              <a:srgbClr val="FFEBFA"/>
            </a:gs>
          </a:gsLst>
          <a:lin ang="10800000" scaled="0"/>
        </a:gradFill>
        <a:ln w="19050" cap="sq">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lin ang="10800000" scaled="1"/>
            <a:tileRect/>
          </a:gradFill>
          <a:prstDash val="solid"/>
          <a:miter lim="800000"/>
        </a:ln>
      </a:spPr>
      <a:bodyPr/>
      <a:lstStyle>
        <a:defPPr algn="ctr" fontAlgn="auto">
          <a:spcBef>
            <a:spcPts val="0"/>
          </a:spcBef>
          <a:spcAft>
            <a:spcPts val="0"/>
          </a:spcAft>
          <a:defRPr sz="1200" b="1" dirty="0" smtClean="0">
            <a:solidFill>
              <a:srgbClr val="000000"/>
            </a:solidFill>
          </a:defRPr>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7.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FF0000">
                <a:lumMod val="98000"/>
              </a:srgbClr>
            </a:gs>
            <a:gs pos="100000">
              <a:srgbClr val="85C2FF"/>
            </a:gs>
            <a:gs pos="97000">
              <a:srgbClr val="C4D6EB"/>
            </a:gs>
            <a:gs pos="100000">
              <a:srgbClr val="FFEBFA"/>
            </a:gs>
          </a:gsLst>
          <a:lin ang="10800000" scaled="0"/>
        </a:gradFill>
        <a:ln w="19050" cap="sq">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lin ang="10800000" scaled="1"/>
            <a:tileRect/>
          </a:gradFill>
          <a:prstDash val="solid"/>
          <a:miter lim="800000"/>
        </a:ln>
      </a:spPr>
      <a:bodyPr/>
      <a:lstStyle>
        <a:defPPr algn="ctr" fontAlgn="auto">
          <a:spcBef>
            <a:spcPts val="0"/>
          </a:spcBef>
          <a:spcAft>
            <a:spcPts val="0"/>
          </a:spcAft>
          <a:defRPr sz="1200" b="1" dirty="0" smtClean="0">
            <a:solidFill>
              <a:srgbClr val="000000"/>
            </a:solidFill>
          </a:defRPr>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9.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15558</TotalTime>
  <Words>7609</Words>
  <Application>Microsoft Office PowerPoint</Application>
  <PresentationFormat>A4 210 x 297 mm</PresentationFormat>
  <Paragraphs>1398</Paragraphs>
  <Slides>42</Slides>
  <Notes>14</Notes>
  <HiddenSlides>0</HiddenSlides>
  <MMClips>0</MMClips>
  <ScaleCrop>false</ScaleCrop>
  <HeadingPairs>
    <vt:vector size="6" baseType="variant">
      <vt:variant>
        <vt:lpstr>使用されているフォント</vt:lpstr>
      </vt:variant>
      <vt:variant>
        <vt:i4>21</vt:i4>
      </vt:variant>
      <vt:variant>
        <vt:lpstr>テーマ</vt:lpstr>
      </vt:variant>
      <vt:variant>
        <vt:i4>21</vt:i4>
      </vt:variant>
      <vt:variant>
        <vt:lpstr>スライド タイトル</vt:lpstr>
      </vt:variant>
      <vt:variant>
        <vt:i4>42</vt:i4>
      </vt:variant>
    </vt:vector>
  </HeadingPairs>
  <TitlesOfParts>
    <vt:vector size="84" baseType="lpstr">
      <vt:lpstr>Arial Unicode MS</vt:lpstr>
      <vt:lpstr>ＤＨＰ特太ゴシック体</vt:lpstr>
      <vt:lpstr>HGP創英角ｺﾞｼｯｸUB</vt:lpstr>
      <vt:lpstr>HGSｺﾞｼｯｸE</vt:lpstr>
      <vt:lpstr>HGS創英角ｺﾞｼｯｸUB</vt:lpstr>
      <vt:lpstr>HG創英角ｺﾞｼｯｸUB</vt:lpstr>
      <vt:lpstr>Meiryo UI</vt:lpstr>
      <vt:lpstr>ＭＳ Ｐゴシック</vt:lpstr>
      <vt:lpstr>ＭＳ Ｐ明朝</vt:lpstr>
      <vt:lpstr>MS UI Gothic</vt:lpstr>
      <vt:lpstr>ＭＳ ゴシック</vt:lpstr>
      <vt:lpstr>ＭＳ 明朝</vt:lpstr>
      <vt:lpstr>メイリオ</vt:lpstr>
      <vt:lpstr>Arial</vt:lpstr>
      <vt:lpstr>Calibri</vt:lpstr>
      <vt:lpstr>Cambria</vt:lpstr>
      <vt:lpstr>Helvetica</vt:lpstr>
      <vt:lpstr>Lucida Sans Unicode</vt:lpstr>
      <vt:lpstr>MS Reference Sans Serif</vt:lpstr>
      <vt:lpstr>Segoe UI</vt:lpstr>
      <vt:lpstr>Wingdings</vt:lpstr>
      <vt:lpstr>5_Office ​​テーマ</vt:lpstr>
      <vt:lpstr>9_Office ​​テーマ</vt:lpstr>
      <vt:lpstr>9_デザインの設定</vt:lpstr>
      <vt:lpstr>10_デザインの設定</vt:lpstr>
      <vt:lpstr>11_デザインの設定</vt:lpstr>
      <vt:lpstr>2_Office ​​テーマ</vt:lpstr>
      <vt:lpstr>デザインの設定</vt:lpstr>
      <vt:lpstr>1_Office ​​テーマ</vt:lpstr>
      <vt:lpstr>1_デザインの設定</vt:lpstr>
      <vt:lpstr>17_Office ​​テーマ</vt:lpstr>
      <vt:lpstr>2_デザインの設定</vt:lpstr>
      <vt:lpstr>24_Office ​​テーマ</vt:lpstr>
      <vt:lpstr>6_Office ​​テーマ</vt:lpstr>
      <vt:lpstr>13_Office ​​テーマ</vt:lpstr>
      <vt:lpstr>29_Office ​​テーマ</vt:lpstr>
      <vt:lpstr>Office ​​テーマ</vt:lpstr>
      <vt:lpstr>11_Office ​​テーマ</vt:lpstr>
      <vt:lpstr>14_Office ​​テーマ</vt:lpstr>
      <vt:lpstr>15_Office ​​テーマ</vt:lpstr>
      <vt:lpstr>3_Office ​​テーマ</vt:lpstr>
      <vt:lpstr>18_Office ​​テーマ</vt:lpstr>
      <vt:lpstr>パリ協定を踏まえた 日本の地球温暖化対策計画</vt:lpstr>
      <vt:lpstr>０．地球温暖化の現状</vt:lpstr>
      <vt:lpstr>PowerPoint プレゼンテーション</vt:lpstr>
      <vt:lpstr>PowerPoint プレゼンテーション</vt:lpstr>
      <vt:lpstr>PowerPoint プレゼンテーション</vt:lpstr>
      <vt:lpstr>１．パリ協定の意義と世界の動き</vt:lpstr>
      <vt:lpstr>PowerPoint プレゼンテーション</vt:lpstr>
      <vt:lpstr>PowerPoint プレゼンテーション</vt:lpstr>
      <vt:lpstr>PowerPoint プレゼンテーション</vt:lpstr>
      <vt:lpstr>PowerPoint プレゼンテーション</vt:lpstr>
      <vt:lpstr>【7】パリ協定の早期発効・実施に向けて</vt:lpstr>
      <vt:lpstr>２．地球温暖化対策計画の策定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３．２０５０年を見据えた取組 ～パリ協定から始めるアクション50-80～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【7】パリ協定の署名・締結に向けて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４．エネルギー特会を活用した施策（例）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環境省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瀧口 博明</dc:creator>
  <cp:lastModifiedBy>owner</cp:lastModifiedBy>
  <cp:revision>519</cp:revision>
  <cp:lastPrinted>2016-07-19T11:44:27Z</cp:lastPrinted>
  <dcterms:created xsi:type="dcterms:W3CDTF">2015-01-23T09:58:31Z</dcterms:created>
  <dcterms:modified xsi:type="dcterms:W3CDTF">2016-07-19T11:48:09Z</dcterms:modified>
</cp:coreProperties>
</file>